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5" r:id="rId1"/>
  </p:sldMasterIdLst>
  <p:notesMasterIdLst>
    <p:notesMasterId r:id="rId26"/>
  </p:notesMasterIdLst>
  <p:sldIdLst>
    <p:sldId id="256" r:id="rId2"/>
    <p:sldId id="299" r:id="rId3"/>
    <p:sldId id="300" r:id="rId4"/>
    <p:sldId id="301" r:id="rId5"/>
    <p:sldId id="302" r:id="rId6"/>
    <p:sldId id="303" r:id="rId7"/>
    <p:sldId id="304" r:id="rId8"/>
    <p:sldId id="294" r:id="rId9"/>
    <p:sldId id="305" r:id="rId10"/>
    <p:sldId id="306" r:id="rId11"/>
    <p:sldId id="307" r:id="rId12"/>
    <p:sldId id="308" r:id="rId13"/>
    <p:sldId id="309" r:id="rId14"/>
    <p:sldId id="310" r:id="rId15"/>
    <p:sldId id="260" r:id="rId16"/>
    <p:sldId id="288" r:id="rId17"/>
    <p:sldId id="275" r:id="rId18"/>
    <p:sldId id="276" r:id="rId19"/>
    <p:sldId id="277" r:id="rId20"/>
    <p:sldId id="263" r:id="rId21"/>
    <p:sldId id="267" r:id="rId22"/>
    <p:sldId id="280" r:id="rId23"/>
    <p:sldId id="281" r:id="rId24"/>
    <p:sldId id="270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eamus_knox" initials="" lastIdx="1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CC33"/>
    <a:srgbClr val="990033"/>
    <a:srgbClr val="DADA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58" autoAdjust="0"/>
    <p:restoredTop sz="82238" autoAdjust="0"/>
  </p:normalViewPr>
  <p:slideViewPr>
    <p:cSldViewPr>
      <p:cViewPr>
        <p:scale>
          <a:sx n="66" d="100"/>
          <a:sy n="66" d="100"/>
        </p:scale>
        <p:origin x="-82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246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2748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CCC006E-953C-4E76-97B0-80FB9157DDEC}" type="datetimeFigureOut">
              <a:rPr lang="en-IE"/>
              <a:pPr>
                <a:defRPr/>
              </a:pPr>
              <a:t>21/11/2013</a:t>
            </a:fld>
            <a:endParaRPr lang="en-I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IE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IE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3BA80E5-B3F5-4150-A721-03F91858D747}" type="slidenum">
              <a:rPr lang="en-IE"/>
              <a:pPr>
                <a:defRPr/>
              </a:pPr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0053453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E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4D094D8-3D8C-4ED5-8ABA-08E61C14B9EE}" type="slidenum">
              <a:rPr lang="en-IE" smtClean="0"/>
              <a:pPr>
                <a:defRPr/>
              </a:pPr>
              <a:t>1</a:t>
            </a:fld>
            <a:endParaRPr lang="en-IE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6651CD-F75A-421C-B4AE-12B3D0E6C72F}" type="slidenum">
              <a:rPr lang="en-IE" smtClean="0"/>
              <a:pPr>
                <a:defRPr/>
              </a:pPr>
              <a:t>22</a:t>
            </a:fld>
            <a:endParaRPr lang="en-IE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021543D-2B65-4216-8870-9594AC81CC3E}" type="slidenum">
              <a:rPr lang="en-IE" smtClean="0"/>
              <a:pPr>
                <a:defRPr/>
              </a:pPr>
              <a:t>23</a:t>
            </a:fld>
            <a:endParaRPr lang="en-IE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F01CF8C-2418-4886-8121-80FF731D225C}" type="slidenum">
              <a:rPr lang="en-IE" smtClean="0"/>
              <a:pPr>
                <a:defRPr/>
              </a:pPr>
              <a:t>24</a:t>
            </a:fld>
            <a:endParaRPr lang="en-IE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EC819C-96A6-4749-9B4A-1D8BB0969878}" type="slidenum">
              <a:rPr lang="en-IE" smtClean="0"/>
              <a:pPr>
                <a:defRPr/>
              </a:pPr>
              <a:t>3</a:t>
            </a:fld>
            <a:endParaRPr lang="en-IE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buFontTx/>
              <a:buNone/>
            </a:pPr>
            <a:endParaRPr lang="en-I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E5B09DC-7B10-4CAE-8BF2-6119400F58A2}" type="slidenum">
              <a:rPr lang="en-IE" smtClean="0"/>
              <a:pPr>
                <a:defRPr/>
              </a:pPr>
              <a:t>14</a:t>
            </a:fld>
            <a:endParaRPr lang="en-IE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E" dirty="0" smtClean="0"/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293DA38-9D91-4308-8DC1-BB8F45CE38FB}" type="slidenum">
              <a:rPr lang="en-IE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IE" dirty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F83910-4FC9-43FE-9622-2009350429E1}" type="slidenum">
              <a:rPr lang="en-IE" smtClean="0"/>
              <a:pPr>
                <a:defRPr/>
              </a:pPr>
              <a:t>17</a:t>
            </a:fld>
            <a:endParaRPr lang="en-IE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CF7FB48-993E-429B-99EE-96E04DB58912}" type="slidenum">
              <a:rPr lang="en-IE" smtClean="0"/>
              <a:pPr>
                <a:defRPr/>
              </a:pPr>
              <a:t>18</a:t>
            </a:fld>
            <a:endParaRPr lang="en-IE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57613C7-2214-4204-829B-646475767DA8}" type="slidenum">
              <a:rPr lang="en-IE" smtClean="0"/>
              <a:pPr>
                <a:defRPr/>
              </a:pPr>
              <a:t>19</a:t>
            </a:fld>
            <a:endParaRPr lang="en-IE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4829328-60CB-4CAD-92D4-0A7CAE89619A}" type="slidenum">
              <a:rPr lang="en-IE" smtClean="0"/>
              <a:pPr>
                <a:defRPr/>
              </a:pPr>
              <a:t>20</a:t>
            </a:fld>
            <a:endParaRPr lang="en-IE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E5D005D-7FB1-4E0C-8691-B013356F426E}" type="slidenum">
              <a:rPr lang="en-IE" smtClean="0"/>
              <a:pPr>
                <a:defRPr/>
              </a:pPr>
              <a:t>21</a:t>
            </a:fld>
            <a:endParaRPr lang="en-IE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891502F-3425-4FF7-8AD0-9538886AC346}" type="datetime1">
              <a:rPr lang="en-IE"/>
              <a:pPr>
                <a:defRPr/>
              </a:pPr>
              <a:t>21/11/2013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C3F39A-0C6B-4E1B-89F8-979DDF58165E}" type="slidenum">
              <a:rPr lang="en-IE"/>
              <a:pPr>
                <a:defRPr/>
              </a:pPr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0562AC3-836B-4067-83F0-F34E4D71D2D4}" type="datetime1">
              <a:rPr lang="en-IE"/>
              <a:pPr>
                <a:defRPr/>
              </a:pPr>
              <a:t>21/11/2013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4ACC5-E4F9-467D-B557-7F7A30B94509}" type="slidenum">
              <a:rPr lang="en-IE"/>
              <a:pPr>
                <a:defRPr/>
              </a:pPr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96C8E55-EC7D-4294-947A-DB4950192362}" type="datetime1">
              <a:rPr lang="en-IE"/>
              <a:pPr>
                <a:defRPr/>
              </a:pPr>
              <a:t>21/11/2013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8CFE1-4A2E-407D-9EF8-8F0E1A567BEE}" type="slidenum">
              <a:rPr lang="en-IE"/>
              <a:pPr>
                <a:defRPr/>
              </a:pPr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/>
          <p:nvPr userDrawn="1"/>
        </p:nvSpPr>
        <p:spPr>
          <a:xfrm>
            <a:off x="-26504" y="-33132"/>
            <a:ext cx="9183756" cy="6944140"/>
          </a:xfrm>
          <a:custGeom>
            <a:avLst/>
            <a:gdLst>
              <a:gd name="connsiteX0" fmla="*/ 0 w 9183756"/>
              <a:gd name="connsiteY0" fmla="*/ 0 h 6944140"/>
              <a:gd name="connsiteX1" fmla="*/ 543339 w 9183756"/>
              <a:gd name="connsiteY1" fmla="*/ 0 h 6944140"/>
              <a:gd name="connsiteX2" fmla="*/ 569843 w 9183756"/>
              <a:gd name="connsiteY2" fmla="*/ 6400800 h 6944140"/>
              <a:gd name="connsiteX3" fmla="*/ 9183756 w 9183756"/>
              <a:gd name="connsiteY3" fmla="*/ 6361044 h 6944140"/>
              <a:gd name="connsiteX4" fmla="*/ 9183756 w 9183756"/>
              <a:gd name="connsiteY4" fmla="*/ 6944140 h 6944140"/>
              <a:gd name="connsiteX5" fmla="*/ 13252 w 9183756"/>
              <a:gd name="connsiteY5" fmla="*/ 6917635 h 6944140"/>
              <a:gd name="connsiteX6" fmla="*/ 0 w 9183756"/>
              <a:gd name="connsiteY6" fmla="*/ 0 h 6944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83756" h="6944140">
                <a:moveTo>
                  <a:pt x="0" y="0"/>
                </a:moveTo>
                <a:lnTo>
                  <a:pt x="543339" y="0"/>
                </a:lnTo>
                <a:lnTo>
                  <a:pt x="569843" y="6400800"/>
                </a:lnTo>
                <a:lnTo>
                  <a:pt x="9183756" y="6361044"/>
                </a:lnTo>
                <a:lnTo>
                  <a:pt x="9183756" y="6944140"/>
                </a:lnTo>
                <a:lnTo>
                  <a:pt x="13252" y="6917635"/>
                </a:lnTo>
                <a:cubicBezTo>
                  <a:pt x="8835" y="4616174"/>
                  <a:pt x="4417" y="2314714"/>
                  <a:pt x="0" y="0"/>
                </a:cubicBezTo>
                <a:close/>
              </a:path>
            </a:pathLst>
          </a:custGeom>
          <a:gradFill flip="none" rotWithShape="1">
            <a:gsLst>
              <a:gs pos="19000">
                <a:srgbClr val="FDCC33"/>
              </a:gs>
              <a:gs pos="95000">
                <a:srgbClr val="990033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880" y="274638"/>
            <a:ext cx="8229600" cy="1143000"/>
          </a:xfrm>
          <a:solidFill>
            <a:schemeClr val="tx1">
              <a:lumMod val="75000"/>
              <a:lumOff val="25000"/>
            </a:schemeClr>
          </a:solidFill>
          <a:effectLst>
            <a:softEdge rad="127000"/>
          </a:effectLst>
          <a:scene3d>
            <a:camera prst="obliqueBottomLeft"/>
            <a:lightRig rig="threePt" dir="t"/>
          </a:scene3d>
        </p:spPr>
        <p:txBody>
          <a:bodyPr/>
          <a:lstStyle>
            <a:lvl1pPr>
              <a:defRPr u="sng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BF82B71-05AF-414C-8263-95FA8081EEA6}" type="datetime1">
              <a:rPr lang="en-IE"/>
              <a:pPr>
                <a:defRPr/>
              </a:pPr>
              <a:t>21/11/2013</a:t>
            </a:fld>
            <a:endParaRPr lang="en-I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7B188-45DB-4CC3-A16E-84A786121BC3}" type="slidenum">
              <a:rPr lang="en-IE"/>
              <a:pPr>
                <a:defRPr/>
              </a:pPr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5A28192-BBFB-4DE7-8021-F0B3D57A727F}" type="datetime1">
              <a:rPr lang="en-IE"/>
              <a:pPr>
                <a:defRPr/>
              </a:pPr>
              <a:t>21/11/2013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74DC33-7A91-4337-B588-F339802D0194}" type="slidenum">
              <a:rPr lang="en-IE"/>
              <a:pPr>
                <a:defRPr/>
              </a:pPr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7B00B08-EF92-449D-AD6B-E9A9231F6B8F}" type="datetime1">
              <a:rPr lang="en-IE"/>
              <a:pPr>
                <a:defRPr/>
              </a:pPr>
              <a:t>21/11/2013</a:t>
            </a:fld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AB6888-F509-4FBF-8EF6-B32F0E0015DE}" type="slidenum">
              <a:rPr lang="en-IE"/>
              <a:pPr>
                <a:defRPr/>
              </a:pPr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3CAB9EE-5CF3-4D05-BC8E-06D03A64798D}" type="datetime1">
              <a:rPr lang="en-IE"/>
              <a:pPr>
                <a:defRPr/>
              </a:pPr>
              <a:t>21/11/2013</a:t>
            </a:fld>
            <a:endParaRPr lang="en-I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8A9C04-81A7-4FB5-8A9F-BF14FACE8442}" type="slidenum">
              <a:rPr lang="en-IE"/>
              <a:pPr>
                <a:defRPr/>
              </a:pPr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8CD972C-4D3E-4EDE-ACEE-64DAD0729962}" type="datetime1">
              <a:rPr lang="en-IE"/>
              <a:pPr>
                <a:defRPr/>
              </a:pPr>
              <a:t>21/11/2013</a:t>
            </a:fld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096101-8A0A-4CDF-BE64-A9AB23CCA77D}" type="slidenum">
              <a:rPr lang="en-IE"/>
              <a:pPr>
                <a:defRPr/>
              </a:pPr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69F0925-4567-4852-BD67-A7462E13380D}" type="datetime1">
              <a:rPr lang="en-IE"/>
              <a:pPr>
                <a:defRPr/>
              </a:pPr>
              <a:t>21/11/2013</a:t>
            </a:fld>
            <a:endParaRPr lang="en-I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AC321C-859D-4CFC-B877-C645E11FC597}" type="slidenum">
              <a:rPr lang="en-IE"/>
              <a:pPr>
                <a:defRPr/>
              </a:pPr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C0BE6EF-E1A1-4D67-B943-A807E7415298}" type="datetime1">
              <a:rPr lang="en-IE"/>
              <a:pPr>
                <a:defRPr/>
              </a:pPr>
              <a:t>21/11/2013</a:t>
            </a:fld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0CEC44-394B-41D8-A430-656AEF908A03}" type="slidenum">
              <a:rPr lang="en-IE"/>
              <a:pPr>
                <a:defRPr/>
              </a:pPr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E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9912217-80BC-49A1-8E95-8AF9E4DE7DFD}" type="datetime1">
              <a:rPr lang="en-IE"/>
              <a:pPr>
                <a:defRPr/>
              </a:pPr>
              <a:t>21/11/2013</a:t>
            </a:fld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74ABC9-7C8B-41B9-AE45-F8C0635BE9A0}" type="slidenum">
              <a:rPr lang="en-IE"/>
              <a:pPr>
                <a:defRPr/>
              </a:pPr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IE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2E45873-DCEF-4243-901A-74046EE18416}" type="slidenum">
              <a:rPr lang="en-IE"/>
              <a:pPr>
                <a:defRPr/>
              </a:pPr>
              <a:t>‹#›</a:t>
            </a:fld>
            <a:endParaRPr lang="en-I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4338" y="9525"/>
            <a:ext cx="8315325" cy="3275013"/>
          </a:xfrm>
          <a:gradFill>
            <a:gsLst>
              <a:gs pos="61000">
                <a:schemeClr val="accent6">
                  <a:lumMod val="60000"/>
                  <a:lumOff val="40000"/>
                </a:schemeClr>
              </a:gs>
              <a:gs pos="83000">
                <a:srgbClr val="990033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sz="72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Bradley Hand ITC" pitchFamily="66" charset="0"/>
              </a:rPr>
              <a:t>Maths Counts </a:t>
            </a:r>
            <a:r>
              <a:rPr lang="en-IE" sz="4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en-IE" sz="40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IE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" pitchFamily="18" charset="0"/>
              </a:rPr>
              <a:t>Insights into Lesson </a:t>
            </a:r>
            <a:r>
              <a:rPr lang="en-IE" sz="5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" pitchFamily="18" charset="0"/>
              </a:rPr>
              <a:t>Study</a:t>
            </a:r>
            <a:endParaRPr lang="en-IE" sz="5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027" name="Picture 1" descr="ProjectMathsLogo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1547127" y="5259790"/>
            <a:ext cx="1223962" cy="900112"/>
          </a:xfrm>
          <a:prstGeom prst="rect">
            <a:avLst/>
          </a:prstGeom>
          <a:noFill/>
          <a:ln>
            <a:noFill/>
          </a:ln>
          <a:scene3d>
            <a:camera prst="perspectiveContrastingRightFacing"/>
            <a:lightRig rig="threePt" dir="t"/>
          </a:scene3d>
          <a:sp3d>
            <a:bevelT/>
          </a:sp3d>
          <a:extLst/>
        </p:spPr>
      </p:pic>
      <p:pic>
        <p:nvPicPr>
          <p:cNvPr id="1028" name="Picture 4" descr="DEC jpeg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3347864" y="5268948"/>
            <a:ext cx="1116012" cy="900112"/>
          </a:xfrm>
          <a:prstGeom prst="rect">
            <a:avLst/>
          </a:prstGeom>
          <a:noFill/>
          <a:ln>
            <a:noFill/>
          </a:ln>
          <a:effectLst/>
          <a:scene3d>
            <a:camera prst="perspectiveContrastingRightFacing"/>
            <a:lightRig rig="threePt" dir="t"/>
          </a:scene3d>
          <a:sp3d>
            <a:bevelT/>
          </a:sp3d>
          <a:extLst/>
        </p:spPr>
      </p:pic>
      <p:pic>
        <p:nvPicPr>
          <p:cNvPr id="1029" name="Picture 5" descr="DESlogo"/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 bwMode="auto">
          <a:xfrm>
            <a:off x="4788024" y="5259790"/>
            <a:ext cx="1295400" cy="900112"/>
          </a:xfrm>
          <a:prstGeom prst="rect">
            <a:avLst/>
          </a:prstGeom>
          <a:noFill/>
          <a:ln>
            <a:noFill/>
          </a:ln>
          <a:effectLst/>
          <a:scene3d>
            <a:camera prst="perspectiveContrastingRightFacing"/>
            <a:lightRig rig="threePt" dir="t"/>
          </a:scene3d>
          <a:sp3d>
            <a:bevelT/>
          </a:sp3d>
          <a:ex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/>
          </a:blip>
          <a:srcRect/>
          <a:stretch>
            <a:fillRect/>
          </a:stretch>
        </p:blipFill>
        <p:spPr bwMode="auto">
          <a:xfrm>
            <a:off x="6516216" y="5229200"/>
            <a:ext cx="1223962" cy="900112"/>
          </a:xfrm>
          <a:prstGeom prst="rect">
            <a:avLst/>
          </a:prstGeom>
          <a:noFill/>
          <a:ln>
            <a:noFill/>
          </a:ln>
          <a:effectLst/>
          <a:scene3d>
            <a:camera prst="perspectiveContrastingRightFacing"/>
            <a:lightRig rig="threePt" dir="t"/>
          </a:scene3d>
          <a:sp3d>
            <a:bevelT/>
          </a:sp3d>
          <a:extLst/>
        </p:spPr>
      </p:pic>
      <p:pic>
        <p:nvPicPr>
          <p:cNvPr id="14342" name="Picture 6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657475" y="3211513"/>
            <a:ext cx="3829050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809E68-5AEB-4DFB-9DBD-4D55B5C69023}" type="slidenum">
              <a:rPr lang="en-IE" smtClean="0"/>
              <a:pPr>
                <a:defRPr/>
              </a:pPr>
              <a:t>1</a:t>
            </a:fld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0"/>
            <a:ext cx="8229600" cy="1143000"/>
          </a:xfrm>
          <a:extLst/>
        </p:spPr>
        <p:txBody>
          <a:bodyPr/>
          <a:lstStyle/>
          <a:p>
            <a:pPr>
              <a:defRPr/>
            </a:pPr>
            <a:r>
              <a:rPr lang="en-IE" u="none" dirty="0" smtClean="0">
                <a:solidFill>
                  <a:schemeClr val="bg1"/>
                </a:solidFill>
              </a:rPr>
              <a:t>Worksheets</a:t>
            </a:r>
            <a:endParaRPr lang="en-IE" u="none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6A85C7-321D-466C-9C07-64747E5A85B9}" type="slidenum">
              <a:rPr lang="en-IE" smtClean="0"/>
              <a:pPr>
                <a:defRPr/>
              </a:pPr>
              <a:t>10</a:t>
            </a:fld>
            <a:endParaRPr lang="en-IE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84213" y="1557338"/>
            <a:ext cx="8229600" cy="4525962"/>
          </a:xfrm>
        </p:spPr>
        <p:txBody>
          <a:bodyPr/>
          <a:lstStyle/>
          <a:p>
            <a:pPr>
              <a:defRPr/>
            </a:pPr>
            <a:r>
              <a:rPr lang="en-IE" sz="6000" dirty="0" smtClean="0">
                <a:solidFill>
                  <a:srgbClr val="FF0000"/>
                </a:solidFill>
              </a:rPr>
              <a:t>Pink = Higher Level</a:t>
            </a:r>
          </a:p>
          <a:p>
            <a:pPr>
              <a:defRPr/>
            </a:pPr>
            <a:r>
              <a:rPr lang="en-IE" sz="6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Blue = Ordinary Level</a:t>
            </a:r>
          </a:p>
          <a:p>
            <a:pPr>
              <a:defRPr/>
            </a:pPr>
            <a:r>
              <a:rPr lang="en-IE" sz="6000" dirty="0" smtClean="0">
                <a:solidFill>
                  <a:schemeClr val="accent6">
                    <a:lumMod val="75000"/>
                  </a:schemeClr>
                </a:solidFill>
              </a:rPr>
              <a:t>Orange = Foundation Level</a:t>
            </a:r>
            <a:endParaRPr lang="en-IE" sz="60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0"/>
            <a:ext cx="8229600" cy="991807"/>
          </a:xfrm>
          <a:extLst/>
        </p:spPr>
        <p:txBody>
          <a:bodyPr/>
          <a:lstStyle/>
          <a:p>
            <a:pPr>
              <a:defRPr/>
            </a:pPr>
            <a:r>
              <a:rPr lang="en-IE" sz="4000" b="1" u="none" dirty="0">
                <a:solidFill>
                  <a:schemeClr val="bg1"/>
                </a:solidFill>
              </a:rPr>
              <a:t>Learning </a:t>
            </a:r>
            <a:r>
              <a:rPr lang="en-IE" sz="4000" b="1" u="none" dirty="0" smtClean="0">
                <a:solidFill>
                  <a:schemeClr val="bg1"/>
                </a:solidFill>
              </a:rPr>
              <a:t>Outcomes</a:t>
            </a:r>
            <a:endParaRPr lang="en-IE" sz="4000" u="none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52AC7B-2E77-4AE0-8772-8606B6DA81E5}" type="slidenum">
              <a:rPr lang="en-IE" smtClean="0"/>
              <a:pPr>
                <a:defRPr/>
              </a:pPr>
              <a:t>11</a:t>
            </a:fld>
            <a:endParaRPr lang="en-IE" dirty="0"/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539750" y="836613"/>
            <a:ext cx="9001125" cy="5472112"/>
          </a:xfrm>
        </p:spPr>
        <p:txBody>
          <a:bodyPr/>
          <a:lstStyle/>
          <a:p>
            <a:r>
              <a:rPr lang="en-IE" sz="2400" smtClean="0">
                <a:solidFill>
                  <a:schemeClr val="tx1"/>
                </a:solidFill>
              </a:rPr>
              <a:t>Find the first term and the common difference of a linear pattern </a:t>
            </a:r>
          </a:p>
          <a:p>
            <a:r>
              <a:rPr lang="en-IE" sz="2400" b="1" u="sng" smtClean="0">
                <a:solidFill>
                  <a:schemeClr val="tx1"/>
                </a:solidFill>
              </a:rPr>
              <a:t>Continuing the pattern </a:t>
            </a:r>
            <a:r>
              <a:rPr lang="en-IE" sz="2400" smtClean="0">
                <a:solidFill>
                  <a:schemeClr val="tx1"/>
                </a:solidFill>
              </a:rPr>
              <a:t>and illustrating if applicable</a:t>
            </a:r>
          </a:p>
          <a:p>
            <a:r>
              <a:rPr lang="en-IE" sz="2400" b="1" u="sng" smtClean="0">
                <a:solidFill>
                  <a:schemeClr val="tx1"/>
                </a:solidFill>
              </a:rPr>
              <a:t>Graph</a:t>
            </a:r>
            <a:r>
              <a:rPr lang="en-IE" sz="2400" smtClean="0">
                <a:solidFill>
                  <a:schemeClr val="tx1"/>
                </a:solidFill>
              </a:rPr>
              <a:t> the linear pattern</a:t>
            </a:r>
          </a:p>
          <a:p>
            <a:r>
              <a:rPr lang="en-IE" sz="2400" smtClean="0">
                <a:solidFill>
                  <a:schemeClr val="tx1"/>
                </a:solidFill>
              </a:rPr>
              <a:t>Find the </a:t>
            </a:r>
            <a:r>
              <a:rPr lang="en-IE" sz="2400" b="1" u="sng" smtClean="0">
                <a:solidFill>
                  <a:schemeClr val="tx1"/>
                </a:solidFill>
              </a:rPr>
              <a:t>n</a:t>
            </a:r>
            <a:r>
              <a:rPr lang="en-IE" sz="2400" b="1" u="sng" baseline="30000" smtClean="0">
                <a:solidFill>
                  <a:schemeClr val="tx1"/>
                </a:solidFill>
              </a:rPr>
              <a:t>th</a:t>
            </a:r>
            <a:r>
              <a:rPr lang="en-IE" sz="2400" b="1" u="sng" smtClean="0">
                <a:solidFill>
                  <a:schemeClr val="tx1"/>
                </a:solidFill>
              </a:rPr>
              <a:t> term </a:t>
            </a:r>
            <a:r>
              <a:rPr lang="en-IE" sz="2400" smtClean="0">
                <a:solidFill>
                  <a:schemeClr val="tx1"/>
                </a:solidFill>
              </a:rPr>
              <a:t>of a pattern (through analysis and using formula)</a:t>
            </a:r>
          </a:p>
          <a:p>
            <a:r>
              <a:rPr lang="en-IE" sz="2400" smtClean="0">
                <a:solidFill>
                  <a:schemeClr val="tx1"/>
                </a:solidFill>
              </a:rPr>
              <a:t>Finding </a:t>
            </a:r>
            <a:r>
              <a:rPr lang="en-IE" sz="2400" b="1" u="sng" smtClean="0">
                <a:solidFill>
                  <a:schemeClr val="tx1"/>
                </a:solidFill>
              </a:rPr>
              <a:t>higher terms </a:t>
            </a:r>
            <a:r>
              <a:rPr lang="en-IE" sz="2400" smtClean="0">
                <a:solidFill>
                  <a:schemeClr val="tx1"/>
                </a:solidFill>
              </a:rPr>
              <a:t>of the pattern from formula</a:t>
            </a:r>
          </a:p>
          <a:p>
            <a:r>
              <a:rPr lang="en-IE" sz="2400" smtClean="0">
                <a:solidFill>
                  <a:schemeClr val="tx1"/>
                </a:solidFill>
              </a:rPr>
              <a:t>Investigation of higher terms</a:t>
            </a:r>
          </a:p>
          <a:p>
            <a:r>
              <a:rPr lang="en-IE" sz="2400" smtClean="0">
                <a:solidFill>
                  <a:schemeClr val="tx1"/>
                </a:solidFill>
              </a:rPr>
              <a:t>Linking </a:t>
            </a:r>
            <a:r>
              <a:rPr lang="en-IE" sz="2400" b="1" u="sng" smtClean="0">
                <a:solidFill>
                  <a:schemeClr val="tx1"/>
                </a:solidFill>
              </a:rPr>
              <a:t>slope</a:t>
            </a:r>
            <a:r>
              <a:rPr lang="en-IE" sz="2400" smtClean="0">
                <a:solidFill>
                  <a:schemeClr val="tx1"/>
                </a:solidFill>
              </a:rPr>
              <a:t> with </a:t>
            </a:r>
            <a:r>
              <a:rPr lang="en-IE" sz="2400" b="1" u="sng" smtClean="0">
                <a:solidFill>
                  <a:schemeClr val="tx1"/>
                </a:solidFill>
              </a:rPr>
              <a:t>common difference</a:t>
            </a:r>
          </a:p>
          <a:p>
            <a:r>
              <a:rPr lang="en-IE" sz="2400" smtClean="0">
                <a:solidFill>
                  <a:schemeClr val="tx1"/>
                </a:solidFill>
              </a:rPr>
              <a:t>To further students concepts of </a:t>
            </a:r>
            <a:r>
              <a:rPr lang="en-IE" sz="2400" b="1" smtClean="0">
                <a:solidFill>
                  <a:schemeClr val="tx1"/>
                </a:solidFill>
              </a:rPr>
              <a:t>T</a:t>
            </a:r>
            <a:r>
              <a:rPr lang="en-IE" sz="2400" b="1" baseline="-25000" smtClean="0">
                <a:solidFill>
                  <a:schemeClr val="tx1"/>
                </a:solidFill>
              </a:rPr>
              <a:t>0</a:t>
            </a:r>
            <a:r>
              <a:rPr lang="en-IE" sz="2400" smtClean="0">
                <a:solidFill>
                  <a:schemeClr val="tx1"/>
                </a:solidFill>
              </a:rPr>
              <a:t> and</a:t>
            </a:r>
            <a:r>
              <a:rPr lang="en-IE" sz="2400" b="1" smtClean="0">
                <a:solidFill>
                  <a:schemeClr val="tx1"/>
                </a:solidFill>
              </a:rPr>
              <a:t> T</a:t>
            </a:r>
            <a:r>
              <a:rPr lang="en-IE" sz="2400" b="1" baseline="-25000" smtClean="0">
                <a:solidFill>
                  <a:schemeClr val="tx1"/>
                </a:solidFill>
              </a:rPr>
              <a:t>1</a:t>
            </a:r>
            <a:r>
              <a:rPr lang="en-IE" sz="2400" b="1" smtClean="0">
                <a:solidFill>
                  <a:schemeClr val="tx1"/>
                </a:solidFill>
              </a:rPr>
              <a:t> </a:t>
            </a:r>
            <a:r>
              <a:rPr lang="en-IE" sz="2400" smtClean="0">
                <a:solidFill>
                  <a:schemeClr val="tx1"/>
                </a:solidFill>
              </a:rPr>
              <a:t>and the implications on the </a:t>
            </a:r>
            <a:r>
              <a:rPr lang="en-IE" sz="2400" b="1" u="sng" smtClean="0">
                <a:solidFill>
                  <a:schemeClr val="tx1"/>
                </a:solidFill>
              </a:rPr>
              <a:t>y-intercept</a:t>
            </a:r>
            <a:r>
              <a:rPr lang="en-IE" sz="2400" smtClean="0">
                <a:solidFill>
                  <a:schemeClr val="tx1"/>
                </a:solidFill>
              </a:rPr>
              <a:t> of the graph.</a:t>
            </a:r>
          </a:p>
          <a:p>
            <a:r>
              <a:rPr lang="en-IE" sz="2400" smtClean="0">
                <a:solidFill>
                  <a:schemeClr val="tx1"/>
                </a:solidFill>
              </a:rPr>
              <a:t>Relating the </a:t>
            </a:r>
            <a:r>
              <a:rPr lang="en-IE" sz="2400" b="1" u="sng" smtClean="0">
                <a:solidFill>
                  <a:schemeClr val="tx1"/>
                </a:solidFill>
              </a:rPr>
              <a:t>equation of the line </a:t>
            </a:r>
            <a:r>
              <a:rPr lang="en-IE" sz="2400" smtClean="0">
                <a:solidFill>
                  <a:schemeClr val="tx1"/>
                </a:solidFill>
              </a:rPr>
              <a:t>to T</a:t>
            </a:r>
            <a:r>
              <a:rPr lang="en-IE" sz="2400" baseline="-25000" smtClean="0">
                <a:solidFill>
                  <a:schemeClr val="tx1"/>
                </a:solidFill>
              </a:rPr>
              <a:t>n</a:t>
            </a:r>
            <a:r>
              <a:rPr lang="en-IE" sz="2400" smtClean="0">
                <a:solidFill>
                  <a:schemeClr val="tx1"/>
                </a:solidFill>
              </a:rPr>
              <a:t>.</a:t>
            </a:r>
          </a:p>
          <a:p>
            <a:r>
              <a:rPr lang="en-IE" sz="2400" smtClean="0">
                <a:solidFill>
                  <a:schemeClr val="tx1"/>
                </a:solidFill>
              </a:rPr>
              <a:t>Discussing the properties of </a:t>
            </a:r>
            <a:r>
              <a:rPr lang="en-IE" sz="2400" b="1" u="sng" smtClean="0">
                <a:solidFill>
                  <a:schemeClr val="tx1"/>
                </a:solidFill>
              </a:rPr>
              <a:t>proportionality</a:t>
            </a:r>
            <a:r>
              <a:rPr lang="en-IE" sz="2400" smtClean="0">
                <a:solidFill>
                  <a:schemeClr val="tx1"/>
                </a:solidFill>
              </a:rPr>
              <a:t> i.e starting at the origin or elsewhere on the y-axis.</a:t>
            </a:r>
          </a:p>
          <a:p>
            <a:r>
              <a:rPr lang="en-IE" sz="2400" smtClean="0">
                <a:solidFill>
                  <a:schemeClr val="tx1"/>
                </a:solidFill>
              </a:rPr>
              <a:t>Determining if a pattern is </a:t>
            </a:r>
            <a:r>
              <a:rPr lang="en-IE" sz="2400" b="1" u="sng" smtClean="0">
                <a:solidFill>
                  <a:schemeClr val="tx1"/>
                </a:solidFill>
              </a:rPr>
              <a:t>directly or indirectly proportional</a:t>
            </a:r>
            <a:r>
              <a:rPr lang="en-IE" sz="2400" b="1" smtClean="0">
                <a:solidFill>
                  <a:schemeClr val="tx1"/>
                </a:solidFill>
                <a:latin typeface="Corbel" pitchFamily="34" charset="0"/>
              </a:rPr>
              <a:t>.</a:t>
            </a:r>
            <a:endParaRPr lang="en-IE" sz="2400" smtClean="0">
              <a:solidFill>
                <a:schemeClr val="tx1"/>
              </a:solidFill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0889"/>
            <a:ext cx="8229600" cy="1143000"/>
          </a:xfrm>
          <a:extLst/>
        </p:spPr>
        <p:txBody>
          <a:bodyPr/>
          <a:lstStyle/>
          <a:p>
            <a:pPr>
              <a:defRPr/>
            </a:pPr>
            <a:r>
              <a:rPr lang="en-IE" sz="4000" b="1" dirty="0" smtClean="0">
                <a:solidFill>
                  <a:schemeClr val="bg1"/>
                </a:solidFill>
              </a:rPr>
              <a:t/>
            </a:r>
            <a:br>
              <a:rPr lang="en-IE" sz="4000" b="1" dirty="0" smtClean="0">
                <a:solidFill>
                  <a:schemeClr val="bg1"/>
                </a:solidFill>
              </a:rPr>
            </a:br>
            <a:r>
              <a:rPr lang="en-IE" sz="4000" b="1" u="none" dirty="0" smtClean="0">
                <a:solidFill>
                  <a:schemeClr val="bg1"/>
                </a:solidFill>
              </a:rPr>
              <a:t>Teacher expectations from students</a:t>
            </a:r>
            <a:r>
              <a:rPr lang="en-IE" sz="4000" b="1" dirty="0" smtClean="0">
                <a:solidFill>
                  <a:schemeClr val="bg1"/>
                </a:solidFill>
              </a:rPr>
              <a:t/>
            </a:r>
            <a:br>
              <a:rPr lang="en-IE" sz="4000" b="1" dirty="0" smtClean="0">
                <a:solidFill>
                  <a:schemeClr val="bg1"/>
                </a:solidFill>
              </a:rPr>
            </a:br>
            <a:endParaRPr lang="en-IE" sz="40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D8E0EC-1494-470D-A4FF-2E93F005C69C}" type="slidenum">
              <a:rPr lang="en-IE" smtClean="0"/>
              <a:pPr>
                <a:defRPr/>
              </a:pPr>
              <a:t>12</a:t>
            </a:fld>
            <a:endParaRPr lang="en-IE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39750" y="1125538"/>
            <a:ext cx="8229600" cy="6048375"/>
          </a:xfrm>
        </p:spPr>
        <p:txBody>
          <a:bodyPr rtlCol="0">
            <a:normAutofit fontScale="250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IE" sz="4000" b="1" dirty="0" smtClean="0">
              <a:solidFill>
                <a:schemeClr val="tx1"/>
              </a:solidFill>
            </a:endParaRPr>
          </a:p>
          <a:p>
            <a:pPr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IE" sz="4000" b="1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IE" sz="8000" b="1" u="sng" dirty="0" smtClean="0">
                <a:solidFill>
                  <a:schemeClr val="tx1"/>
                </a:solidFill>
              </a:rPr>
              <a:t>Interpreting</a:t>
            </a:r>
            <a:r>
              <a:rPr lang="en-IE" sz="8000" dirty="0" smtClean="0">
                <a:solidFill>
                  <a:schemeClr val="tx1"/>
                </a:solidFill>
              </a:rPr>
              <a:t> a written problem and hence extracting the relevant information needed to illustrate the pattern.</a:t>
            </a:r>
          </a:p>
          <a:p>
            <a:pPr>
              <a:buFont typeface="Arial" charset="0"/>
              <a:buNone/>
              <a:defRPr/>
            </a:pPr>
            <a:endParaRPr lang="en-IE" sz="8000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IE" sz="8000" dirty="0" smtClean="0">
                <a:solidFill>
                  <a:schemeClr val="tx1"/>
                </a:solidFill>
              </a:rPr>
              <a:t>To alleviate </a:t>
            </a:r>
            <a:r>
              <a:rPr lang="en-IE" sz="8000" b="1" u="sng" dirty="0" smtClean="0">
                <a:solidFill>
                  <a:schemeClr val="tx1"/>
                </a:solidFill>
              </a:rPr>
              <a:t>common misconceptions </a:t>
            </a:r>
            <a:r>
              <a:rPr lang="en-IE" sz="8000" dirty="0" smtClean="0">
                <a:solidFill>
                  <a:schemeClr val="tx1"/>
                </a:solidFill>
              </a:rPr>
              <a:t>surrounding the y-intercept and if the graph actually starts at the </a:t>
            </a:r>
            <a:r>
              <a:rPr lang="en-IE" sz="8000" b="1" u="sng" dirty="0" smtClean="0">
                <a:solidFill>
                  <a:schemeClr val="tx1"/>
                </a:solidFill>
              </a:rPr>
              <a:t>y-intercept</a:t>
            </a:r>
            <a:r>
              <a:rPr lang="en-IE" sz="8000" dirty="0" smtClean="0">
                <a:solidFill>
                  <a:schemeClr val="tx1"/>
                </a:solidFill>
              </a:rPr>
              <a:t> or not.</a:t>
            </a:r>
          </a:p>
          <a:p>
            <a:pPr>
              <a:defRPr/>
            </a:pPr>
            <a:endParaRPr lang="en-IE" sz="8000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IE" sz="8000" dirty="0" smtClean="0">
                <a:solidFill>
                  <a:schemeClr val="tx1"/>
                </a:solidFill>
              </a:rPr>
              <a:t>The realisation that a </a:t>
            </a:r>
            <a:r>
              <a:rPr lang="en-IE" sz="8000" b="1" u="sng" dirty="0" smtClean="0">
                <a:solidFill>
                  <a:schemeClr val="tx1"/>
                </a:solidFill>
              </a:rPr>
              <a:t>direct/indirect proportionality </a:t>
            </a:r>
            <a:r>
              <a:rPr lang="en-IE" sz="8000" dirty="0" smtClean="0">
                <a:solidFill>
                  <a:schemeClr val="tx1"/>
                </a:solidFill>
              </a:rPr>
              <a:t>is very easy to determine from a graph through inspection.</a:t>
            </a:r>
          </a:p>
          <a:p>
            <a:pPr>
              <a:defRPr/>
            </a:pPr>
            <a:endParaRPr lang="en-IE" sz="8000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IE" sz="8000" dirty="0" smtClean="0">
                <a:solidFill>
                  <a:schemeClr val="tx1"/>
                </a:solidFill>
              </a:rPr>
              <a:t>To show students that </a:t>
            </a:r>
            <a:r>
              <a:rPr lang="en-IE" sz="8000" b="1" u="sng" dirty="0" smtClean="0">
                <a:solidFill>
                  <a:schemeClr val="tx1"/>
                </a:solidFill>
              </a:rPr>
              <a:t>validation</a:t>
            </a:r>
            <a:r>
              <a:rPr lang="en-IE" sz="8000" dirty="0" smtClean="0">
                <a:solidFill>
                  <a:schemeClr val="tx1"/>
                </a:solidFill>
              </a:rPr>
              <a:t> of their work is crucial.</a:t>
            </a:r>
          </a:p>
          <a:p>
            <a:pPr>
              <a:defRPr/>
            </a:pPr>
            <a:endParaRPr lang="en-IE" sz="8000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IE" sz="8000" dirty="0" smtClean="0">
                <a:solidFill>
                  <a:schemeClr val="tx1"/>
                </a:solidFill>
              </a:rPr>
              <a:t>A </a:t>
            </a:r>
            <a:r>
              <a:rPr lang="en-IE" sz="8000" b="1" u="sng" dirty="0" smtClean="0">
                <a:solidFill>
                  <a:schemeClr val="tx1"/>
                </a:solidFill>
              </a:rPr>
              <a:t>negative slope </a:t>
            </a:r>
            <a:r>
              <a:rPr lang="en-IE" sz="8000" dirty="0" smtClean="0">
                <a:solidFill>
                  <a:schemeClr val="tx1"/>
                </a:solidFill>
              </a:rPr>
              <a:t>is directly related to a </a:t>
            </a:r>
            <a:r>
              <a:rPr lang="en-IE" sz="8000" b="1" u="sng" dirty="0" smtClean="0">
                <a:solidFill>
                  <a:schemeClr val="tx1"/>
                </a:solidFill>
              </a:rPr>
              <a:t>decreasing</a:t>
            </a:r>
            <a:r>
              <a:rPr lang="en-IE" sz="8000" dirty="0" smtClean="0">
                <a:solidFill>
                  <a:schemeClr val="tx1"/>
                </a:solidFill>
              </a:rPr>
              <a:t> pattern and vice versa.</a:t>
            </a:r>
          </a:p>
          <a:p>
            <a:pPr>
              <a:defRPr/>
            </a:pPr>
            <a:endParaRPr lang="en-IE" sz="8000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IE" sz="8000" dirty="0" smtClean="0">
                <a:solidFill>
                  <a:schemeClr val="tx1"/>
                </a:solidFill>
              </a:rPr>
              <a:t>To consolidate the relationship between </a:t>
            </a:r>
            <a:r>
              <a:rPr lang="en-IE" sz="8000" b="1" u="sng" dirty="0" smtClean="0">
                <a:solidFill>
                  <a:schemeClr val="tx1"/>
                </a:solidFill>
              </a:rPr>
              <a:t>slope and rate of change </a:t>
            </a:r>
            <a:r>
              <a:rPr lang="en-IE" sz="8000" dirty="0" smtClean="0">
                <a:solidFill>
                  <a:schemeClr val="tx1"/>
                </a:solidFill>
              </a:rPr>
              <a:t>to facilitate the teaching of calculus.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32863"/>
            <a:ext cx="8229600" cy="1143000"/>
          </a:xfrm>
          <a:extLst/>
        </p:spPr>
        <p:txBody>
          <a:bodyPr/>
          <a:lstStyle/>
          <a:p>
            <a:pPr>
              <a:defRPr/>
            </a:pPr>
            <a:r>
              <a:rPr lang="en-IE" b="1" u="none" dirty="0" smtClean="0">
                <a:solidFill>
                  <a:schemeClr val="bg1"/>
                </a:solidFill>
              </a:rPr>
              <a:t/>
            </a:r>
            <a:br>
              <a:rPr lang="en-IE" b="1" u="none" dirty="0" smtClean="0">
                <a:solidFill>
                  <a:schemeClr val="bg1"/>
                </a:solidFill>
              </a:rPr>
            </a:br>
            <a:r>
              <a:rPr lang="en-IE" b="1" u="none" dirty="0" smtClean="0">
                <a:solidFill>
                  <a:schemeClr val="bg1"/>
                </a:solidFill>
              </a:rPr>
              <a:t>Teaching </a:t>
            </a:r>
            <a:r>
              <a:rPr lang="en-IE" b="1" u="none" dirty="0">
                <a:solidFill>
                  <a:schemeClr val="bg1"/>
                </a:solidFill>
              </a:rPr>
              <a:t>Strategies</a:t>
            </a:r>
            <a:br>
              <a:rPr lang="en-IE" b="1" u="none" dirty="0">
                <a:solidFill>
                  <a:schemeClr val="bg1"/>
                </a:solidFill>
              </a:rPr>
            </a:br>
            <a:endParaRPr lang="en-IE" u="none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F4F6B1-9387-4D70-80EE-BEF0542D68D9}" type="slidenum">
              <a:rPr lang="en-IE" smtClean="0"/>
              <a:pPr>
                <a:defRPr/>
              </a:pPr>
              <a:t>13</a:t>
            </a:fld>
            <a:endParaRPr lang="en-IE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68313" y="981075"/>
            <a:ext cx="8229600" cy="5432425"/>
          </a:xfrm>
        </p:spPr>
        <p:txBody>
          <a:bodyPr/>
          <a:lstStyle/>
          <a:p>
            <a:pPr algn="ctr">
              <a:buFont typeface="Arial" charset="0"/>
              <a:buNone/>
              <a:defRPr/>
            </a:pPr>
            <a:endParaRPr lang="en-IE" dirty="0" smtClean="0"/>
          </a:p>
          <a:p>
            <a:pPr>
              <a:defRPr/>
            </a:pPr>
            <a:r>
              <a:rPr lang="en-IE" dirty="0" smtClean="0">
                <a:solidFill>
                  <a:schemeClr val="tx1"/>
                </a:solidFill>
              </a:rPr>
              <a:t>Peer Learning</a:t>
            </a:r>
          </a:p>
          <a:p>
            <a:pPr>
              <a:defRPr/>
            </a:pPr>
            <a:r>
              <a:rPr lang="en-IE" dirty="0" smtClean="0">
                <a:solidFill>
                  <a:schemeClr val="tx1"/>
                </a:solidFill>
              </a:rPr>
              <a:t>Group work</a:t>
            </a:r>
          </a:p>
          <a:p>
            <a:pPr>
              <a:defRPr/>
            </a:pPr>
            <a:r>
              <a:rPr lang="en-IE" dirty="0" smtClean="0">
                <a:solidFill>
                  <a:schemeClr val="tx1"/>
                </a:solidFill>
              </a:rPr>
              <a:t>Discovery Learning</a:t>
            </a:r>
          </a:p>
          <a:p>
            <a:pPr>
              <a:defRPr/>
            </a:pPr>
            <a:r>
              <a:rPr lang="en-IE" dirty="0" smtClean="0">
                <a:solidFill>
                  <a:schemeClr val="tx1"/>
                </a:solidFill>
              </a:rPr>
              <a:t>Scaffolding if necessary</a:t>
            </a:r>
          </a:p>
          <a:p>
            <a:pPr>
              <a:defRPr/>
            </a:pPr>
            <a:r>
              <a:rPr lang="en-IE" dirty="0" smtClean="0">
                <a:solidFill>
                  <a:schemeClr val="tx1"/>
                </a:solidFill>
              </a:rPr>
              <a:t>Differentiation ( excluding higher order example for Foundation level)</a:t>
            </a:r>
          </a:p>
          <a:p>
            <a:pPr>
              <a:defRPr/>
            </a:pPr>
            <a:endParaRPr lang="en-IE" dirty="0" smtClean="0"/>
          </a:p>
          <a:p>
            <a:pPr>
              <a:defRPr/>
            </a:pPr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0"/>
            <a:ext cx="8229600" cy="1143000"/>
          </a:xfrm>
          <a:extLst/>
        </p:spPr>
        <p:txBody>
          <a:bodyPr/>
          <a:lstStyle/>
          <a:p>
            <a:pPr>
              <a:defRPr/>
            </a:pPr>
            <a:r>
              <a:rPr lang="en-IE" b="1" u="none" dirty="0">
                <a:solidFill>
                  <a:schemeClr val="bg1"/>
                </a:solidFill>
              </a:rPr>
              <a:t>Student Learning</a:t>
            </a:r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6E3A4C-0197-4531-822F-CFBAD5005A0B}" type="slidenum">
              <a:rPr lang="en-IE" smtClean="0"/>
              <a:pPr>
                <a:defRPr/>
              </a:pPr>
              <a:t>14</a:t>
            </a:fld>
            <a:endParaRPr lang="en-IE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904875" y="1052513"/>
            <a:ext cx="8229600" cy="54006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IE" dirty="0" smtClean="0"/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IE" b="1" dirty="0" smtClean="0">
                <a:solidFill>
                  <a:schemeClr val="tx1"/>
                </a:solidFill>
              </a:rPr>
              <a:t>Data Collected from the Lesson: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IE" sz="2400" b="1" u="sng" dirty="0" smtClean="0">
                <a:solidFill>
                  <a:schemeClr val="tx1"/>
                </a:solidFill>
              </a:rPr>
              <a:t>Academic:</a:t>
            </a:r>
            <a:r>
              <a:rPr lang="en-IE" sz="2400" dirty="0" smtClean="0"/>
              <a:t> e.g. samples of students’ work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en-IE" sz="2400" dirty="0" smtClean="0"/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IE" sz="2400" b="1" u="sng" dirty="0" smtClean="0">
                <a:solidFill>
                  <a:schemeClr val="tx1"/>
                </a:solidFill>
              </a:rPr>
              <a:t>Motivation: </a:t>
            </a:r>
            <a:r>
              <a:rPr lang="en-IE" sz="2400" dirty="0" smtClean="0"/>
              <a:t>students engaged well with the worksheets and stayed on task throughout the lesson.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en-IE" sz="2400" dirty="0" smtClean="0"/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IE" sz="2400" b="1" u="sng" dirty="0" smtClean="0">
                <a:solidFill>
                  <a:schemeClr val="tx1"/>
                </a:solidFill>
              </a:rPr>
              <a:t>Social Behaviour: </a:t>
            </a:r>
            <a:r>
              <a:rPr lang="en-IE" sz="2400" dirty="0" smtClean="0"/>
              <a:t>worked well in groups, willing to discuss the questions well within their groups, students were confident enough to display their own work to their peers on the </a:t>
            </a:r>
            <a:r>
              <a:rPr lang="en-IE" sz="2400" dirty="0" err="1" smtClean="0"/>
              <a:t>visualiser</a:t>
            </a:r>
            <a:r>
              <a:rPr lang="en-IE" sz="2400" dirty="0" smtClean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92088"/>
          </a:xfrm>
          <a:extLst/>
        </p:spPr>
        <p:txBody>
          <a:bodyPr/>
          <a:lstStyle/>
          <a:p>
            <a:pPr>
              <a:defRPr/>
            </a:pPr>
            <a:r>
              <a:rPr lang="en-IE" b="1" u="none" dirty="0">
                <a:solidFill>
                  <a:schemeClr val="bg1"/>
                </a:solidFill>
              </a:rPr>
              <a:t>Reflections on the Lesson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6613"/>
            <a:ext cx="8229600" cy="58324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sz="2000" dirty="0" smtClean="0">
                <a:solidFill>
                  <a:schemeClr val="tx1"/>
                </a:solidFill>
              </a:rPr>
              <a:t>Student Learning : What we learned about students’ understanding based on data collected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IE" sz="20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sz="2000" b="1" u="sng" dirty="0" smtClean="0">
                <a:solidFill>
                  <a:schemeClr val="tx1"/>
                </a:solidFill>
              </a:rPr>
              <a:t>Good understanding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sz="2000" u="sng" dirty="0" smtClean="0">
                <a:solidFill>
                  <a:schemeClr val="tx1"/>
                </a:solidFill>
              </a:rPr>
              <a:t>C</a:t>
            </a:r>
            <a:r>
              <a:rPr lang="en-IE" sz="2000" dirty="0" smtClean="0">
                <a:solidFill>
                  <a:schemeClr val="tx1"/>
                </a:solidFill>
              </a:rPr>
              <a:t>ontinuing the pattern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sz="2000" dirty="0" smtClean="0">
                <a:solidFill>
                  <a:schemeClr val="tx1"/>
                </a:solidFill>
              </a:rPr>
              <a:t>Finding the first term and common difference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sz="2000" u="sng" dirty="0" smtClean="0">
                <a:solidFill>
                  <a:schemeClr val="tx1"/>
                </a:solidFill>
              </a:rPr>
              <a:t>F</a:t>
            </a:r>
            <a:r>
              <a:rPr lang="en-IE" sz="2000" dirty="0" smtClean="0">
                <a:solidFill>
                  <a:schemeClr val="tx1"/>
                </a:solidFill>
              </a:rPr>
              <a:t>inding the nth terms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sz="2000" u="sng" dirty="0" smtClean="0">
                <a:solidFill>
                  <a:schemeClr val="tx1"/>
                </a:solidFill>
              </a:rPr>
              <a:t>C</a:t>
            </a:r>
            <a:r>
              <a:rPr lang="en-IE" sz="2000" dirty="0" smtClean="0">
                <a:solidFill>
                  <a:schemeClr val="tx1"/>
                </a:solidFill>
              </a:rPr>
              <a:t>onnecting slope with the common difference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sz="2000" dirty="0" smtClean="0">
                <a:solidFill>
                  <a:schemeClr val="tx1"/>
                </a:solidFill>
              </a:rPr>
              <a:t>Describing the pattern in words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sz="2000" dirty="0" smtClean="0">
                <a:solidFill>
                  <a:schemeClr val="tx1"/>
                </a:solidFill>
              </a:rPr>
              <a:t>Answering questions once the questions were started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IE" sz="20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sz="2000" b="1" u="sng" dirty="0" smtClean="0">
                <a:solidFill>
                  <a:schemeClr val="tx1"/>
                </a:solidFill>
              </a:rPr>
              <a:t>Poor Understanding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sz="2000" dirty="0" smtClean="0">
                <a:solidFill>
                  <a:schemeClr val="tx1"/>
                </a:solidFill>
              </a:rPr>
              <a:t>Which term to start at : 0 or 1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sz="2000" dirty="0" smtClean="0">
                <a:solidFill>
                  <a:schemeClr val="tx1"/>
                </a:solidFill>
              </a:rPr>
              <a:t>Proportionality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sz="2000" u="sng" dirty="0" smtClean="0">
                <a:solidFill>
                  <a:schemeClr val="tx1"/>
                </a:solidFill>
              </a:rPr>
              <a:t>E</a:t>
            </a:r>
            <a:r>
              <a:rPr lang="en-IE" sz="2000" dirty="0" smtClean="0">
                <a:solidFill>
                  <a:schemeClr val="tx1"/>
                </a:solidFill>
              </a:rPr>
              <a:t>xplaining answers and drawing conclusions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IE" sz="18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IE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IE" dirty="0" smtClean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I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05DF13-BC38-4C0B-9B73-74D426345E64}" type="slidenum">
              <a:rPr lang="en-IE" smtClean="0"/>
              <a:pPr>
                <a:defRPr/>
              </a:pPr>
              <a:t>15</a:t>
            </a:fld>
            <a:endParaRPr lang="en-IE"/>
          </a:p>
        </p:txBody>
      </p:sp>
      <p:pic>
        <p:nvPicPr>
          <p:cNvPr id="5" name="Picture 2" descr="C:\Users\Fiona\Dropbox\Camera Uploads\2013-10-04 14.45.58.jpg"/>
          <p:cNvPicPr>
            <a:picLocks noChangeAspect="1" noChangeArrowheads="1"/>
          </p:cNvPicPr>
          <p:nvPr/>
        </p:nvPicPr>
        <p:blipFill>
          <a:blip r:embed="rId3"/>
          <a:srcRect t="20100" b="31917"/>
          <a:stretch>
            <a:fillRect/>
          </a:stretch>
        </p:blipFill>
        <p:spPr bwMode="auto">
          <a:xfrm>
            <a:off x="557213" y="765175"/>
            <a:ext cx="8281987" cy="609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Fiona\Dropbox\Camera Uploads\2013-10-08 14.33.37.jpg"/>
          <p:cNvPicPr>
            <a:picLocks noChangeAspect="1" noChangeArrowheads="1"/>
          </p:cNvPicPr>
          <p:nvPr/>
        </p:nvPicPr>
        <p:blipFill>
          <a:blip r:embed="rId4"/>
          <a:srcRect t="69949"/>
          <a:stretch>
            <a:fillRect/>
          </a:stretch>
        </p:blipFill>
        <p:spPr bwMode="auto">
          <a:xfrm>
            <a:off x="557213" y="754063"/>
            <a:ext cx="8893175" cy="604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Users\Fiona\Dropbox\Camera Uploads\2013-10-08 14.32.40.jpg"/>
          <p:cNvPicPr>
            <a:picLocks noChangeAspect="1" noChangeArrowheads="1"/>
          </p:cNvPicPr>
          <p:nvPr/>
        </p:nvPicPr>
        <p:blipFill>
          <a:blip r:embed="rId5"/>
          <a:srcRect t="65750"/>
          <a:stretch>
            <a:fillRect/>
          </a:stretch>
        </p:blipFill>
        <p:spPr bwMode="auto">
          <a:xfrm>
            <a:off x="701675" y="750888"/>
            <a:ext cx="8604250" cy="640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450850" y="723900"/>
            <a:ext cx="8388350" cy="6810375"/>
            <a:chOff x="666047" y="765222"/>
            <a:chExt cx="8388424" cy="6810654"/>
          </a:xfrm>
        </p:grpSpPr>
        <p:pic>
          <p:nvPicPr>
            <p:cNvPr id="31752" name="Picture 2" descr="C:\Users\Fiona\Dropbox\Camera Uploads\2013-10-04 14.47.20.jpg"/>
            <p:cNvPicPr>
              <a:picLocks noChangeAspect="1" noChangeArrowheads="1"/>
            </p:cNvPicPr>
            <p:nvPr/>
          </p:nvPicPr>
          <p:blipFill>
            <a:blip r:embed="rId6"/>
            <a:srcRect t="9721" r="1852" b="9721"/>
            <a:stretch>
              <a:fillRect/>
            </a:stretch>
          </p:blipFill>
          <p:spPr bwMode="auto">
            <a:xfrm>
              <a:off x="666047" y="765222"/>
              <a:ext cx="8388424" cy="68106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753" name="TextBox 8"/>
            <p:cNvSpPr txBox="1">
              <a:spLocks noChangeArrowheads="1"/>
            </p:cNvSpPr>
            <p:nvPr/>
          </p:nvSpPr>
          <p:spPr bwMode="auto">
            <a:xfrm>
              <a:off x="2766657" y="5678202"/>
              <a:ext cx="4716356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IE" sz="3200">
                  <a:solidFill>
                    <a:srgbClr val="FF0000"/>
                  </a:solidFill>
                </a:rPr>
                <a:t>Questions not completed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19579E-A21E-4CBC-B0D9-7EB17419F598}" type="slidenum">
              <a:rPr lang="en-IE" smtClean="0"/>
              <a:pPr>
                <a:defRPr/>
              </a:pPr>
              <a:t>16</a:t>
            </a:fld>
            <a:endParaRPr lang="en-IE" dirty="0"/>
          </a:p>
        </p:txBody>
      </p:sp>
      <p:pic>
        <p:nvPicPr>
          <p:cNvPr id="33794" name="Picture 2" descr="C:\Users\Fiona\Dropbox\Camera Uploads\2013-10-04 14.40.41.jpg"/>
          <p:cNvPicPr>
            <a:picLocks noChangeAspect="1" noChangeArrowheads="1"/>
          </p:cNvPicPr>
          <p:nvPr/>
        </p:nvPicPr>
        <p:blipFill>
          <a:blip r:embed="rId2"/>
          <a:srcRect t="10001" b="14999"/>
          <a:stretch>
            <a:fillRect/>
          </a:stretch>
        </p:blipFill>
        <p:spPr bwMode="auto">
          <a:xfrm>
            <a:off x="0" y="1457325"/>
            <a:ext cx="4392613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3" descr="C:\Users\Fiona\Dropbox\Camera Uploads\2013-10-04 14.42.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0"/>
            <a:ext cx="4500562" cy="551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4" descr="C:\Users\Fiona\Dropbox\Camera Uploads\2013-10-04 14.44.29.jpg"/>
          <p:cNvPicPr>
            <a:picLocks noChangeAspect="1" noChangeArrowheads="1"/>
          </p:cNvPicPr>
          <p:nvPr/>
        </p:nvPicPr>
        <p:blipFill>
          <a:blip r:embed="rId4"/>
          <a:srcRect t="29526"/>
          <a:stretch>
            <a:fillRect/>
          </a:stretch>
        </p:blipFill>
        <p:spPr bwMode="auto">
          <a:xfrm>
            <a:off x="4427538" y="4508500"/>
            <a:ext cx="2500312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0" y="0"/>
            <a:ext cx="4168962" cy="76944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softEdge rad="127000"/>
          </a:effectLst>
          <a:scene3d>
            <a:camera prst="obliqueBottomLeft"/>
            <a:lightRig rig="threePt" dir="t"/>
          </a:scene3d>
          <a:extLst/>
        </p:spPr>
        <p:txBody>
          <a:bodyPr anchor="ctr"/>
          <a:lstStyle>
            <a:lvl1pPr algn="ctr" eaLnBrk="0" hangingPunct="0">
              <a:defRPr sz="4400" b="1" u="none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eaLnBrk="0" hangingPunct="0">
              <a:defRPr sz="4400">
                <a:latin typeface="Calibri" pitchFamily="34" charset="0"/>
              </a:defRPr>
            </a:lvl2pPr>
            <a:lvl3pPr algn="ctr" eaLnBrk="0" hangingPunct="0">
              <a:defRPr sz="4400">
                <a:latin typeface="Calibri" pitchFamily="34" charset="0"/>
              </a:defRPr>
            </a:lvl3pPr>
            <a:lvl4pPr algn="ctr" eaLnBrk="0" hangingPunct="0">
              <a:defRPr sz="4400">
                <a:latin typeface="Calibri" pitchFamily="34" charset="0"/>
              </a:defRPr>
            </a:lvl4pPr>
            <a:lvl5pPr algn="ctr" eaLnBrk="0" hangingPunct="0">
              <a:defRPr sz="4400"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IE" dirty="0"/>
              <a:t>Students at work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548000"/>
          </a:xfrm>
          <a:extLst/>
        </p:spPr>
        <p:txBody>
          <a:bodyPr/>
          <a:lstStyle/>
          <a:p>
            <a:pPr>
              <a:defRPr/>
            </a:pPr>
            <a:r>
              <a:rPr lang="en-IE" b="1" u="none" dirty="0">
                <a:solidFill>
                  <a:schemeClr val="bg1"/>
                </a:solidFill>
              </a:rPr>
              <a:t>Student Understanding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dirty="0" smtClean="0"/>
              <a:t>What we learned about the way different students understand the content of this topic?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IE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IE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IE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IE" dirty="0" smtClean="0"/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517B27-E6AE-4CD7-A020-CCC607928A5C}" type="slidenum">
              <a:rPr lang="en-IE" smtClean="0"/>
              <a:pPr>
                <a:defRPr/>
              </a:pPr>
              <a:t>17</a:t>
            </a:fld>
            <a:endParaRPr lang="en-IE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95288" y="2781300"/>
          <a:ext cx="8424936" cy="38884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312"/>
                <a:gridCol w="2808312"/>
                <a:gridCol w="2808312"/>
              </a:tblGrid>
              <a:tr h="605235">
                <a:tc>
                  <a:txBody>
                    <a:bodyPr/>
                    <a:lstStyle/>
                    <a:p>
                      <a:r>
                        <a:rPr lang="en-IE" dirty="0" smtClean="0"/>
                        <a:t>Higher Level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Ordinary Level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Foundation Level</a:t>
                      </a:r>
                      <a:endParaRPr lang="en-IE" dirty="0"/>
                    </a:p>
                  </a:txBody>
                  <a:tcPr/>
                </a:tc>
              </a:tr>
              <a:tr h="3283197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IE" sz="2400" dirty="0" smtClean="0"/>
                        <a:t>Were successful with</a:t>
                      </a:r>
                      <a:r>
                        <a:rPr lang="en-IE" sz="2400" baseline="0" dirty="0" smtClean="0"/>
                        <a:t> patterns example but struggled with connecting term numbers with distance travelled.</a:t>
                      </a:r>
                      <a:endParaRPr lang="en-I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IE" sz="2400" dirty="0" smtClean="0"/>
                        <a:t>Needed some scaffolding with proportionality</a:t>
                      </a:r>
                      <a:r>
                        <a:rPr lang="en-IE" sz="2400" baseline="0" dirty="0" smtClean="0"/>
                        <a:t> and finding the y-intercept.</a:t>
                      </a:r>
                      <a:endParaRPr lang="en-I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IE" sz="2400" dirty="0" smtClean="0"/>
                        <a:t>Needed constant supervision</a:t>
                      </a:r>
                      <a:r>
                        <a:rPr lang="en-IE" sz="2400" baseline="0" dirty="0" smtClean="0"/>
                        <a:t> and guidance</a:t>
                      </a:r>
                      <a:endParaRPr lang="en-IE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Arial" charset="0"/>
              <a:buNone/>
            </a:pPr>
            <a:endParaRPr lang="en-IE" sz="2800" b="1" smtClean="0">
              <a:solidFill>
                <a:schemeClr val="tx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95536" y="0"/>
            <a:ext cx="8229600" cy="90872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softEdge rad="127000"/>
          </a:effectLst>
          <a:scene3d>
            <a:camera prst="obliqueBottomLeft"/>
            <a:lightRig rig="threePt" dir="t"/>
          </a:scene3d>
          <a:extLst/>
        </p:spPr>
        <p:txBody>
          <a:bodyPr anchor="ctr"/>
          <a:lstStyle>
            <a:lvl1pPr algn="ctr" eaLnBrk="0" hangingPunct="0">
              <a:defRPr sz="4400" b="1" u="none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eaLnBrk="0" hangingPunct="0">
              <a:defRPr sz="4400">
                <a:latin typeface="Calibri" pitchFamily="34" charset="0"/>
              </a:defRPr>
            </a:lvl2pPr>
            <a:lvl3pPr algn="ctr" eaLnBrk="0" hangingPunct="0">
              <a:defRPr sz="4400">
                <a:latin typeface="Calibri" pitchFamily="34" charset="0"/>
              </a:defRPr>
            </a:lvl3pPr>
            <a:lvl4pPr algn="ctr" eaLnBrk="0" hangingPunct="0">
              <a:defRPr sz="4400">
                <a:latin typeface="Calibri" pitchFamily="34" charset="0"/>
              </a:defRPr>
            </a:lvl4pPr>
            <a:lvl5pPr algn="ctr" eaLnBrk="0" hangingPunct="0">
              <a:defRPr sz="4400"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IE" dirty="0"/>
              <a:t>Effective Student Understanding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D6114A-846F-4CCF-B125-6B97B1CE08BE}" type="slidenum">
              <a:rPr lang="en-IE" smtClean="0"/>
              <a:pPr>
                <a:defRPr/>
              </a:pPr>
              <a:t>18</a:t>
            </a:fld>
            <a:endParaRPr lang="en-IE" dirty="0"/>
          </a:p>
        </p:txBody>
      </p:sp>
      <p:pic>
        <p:nvPicPr>
          <p:cNvPr id="36868" name="Picture 2" descr="C:\Users\Fiona\Dropbox\Camera Uploads\2013-10-04 14.46.59.jpg"/>
          <p:cNvPicPr>
            <a:picLocks noChangeAspect="1" noChangeArrowheads="1"/>
          </p:cNvPicPr>
          <p:nvPr/>
        </p:nvPicPr>
        <p:blipFill>
          <a:blip r:embed="rId3"/>
          <a:srcRect l="2837" t="9740" r="3535" b="5025"/>
          <a:stretch>
            <a:fillRect/>
          </a:stretch>
        </p:blipFill>
        <p:spPr bwMode="auto">
          <a:xfrm>
            <a:off x="4211638" y="692150"/>
            <a:ext cx="4932362" cy="616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2" descr="C:\Users\Fiona\Downloads\20131008_090703.jpg"/>
          <p:cNvPicPr>
            <a:picLocks noChangeAspect="1" noChangeArrowheads="1"/>
          </p:cNvPicPr>
          <p:nvPr/>
        </p:nvPicPr>
        <p:blipFill>
          <a:blip r:embed="rId4"/>
          <a:srcRect l="4408" t="16400" b="11197"/>
          <a:stretch>
            <a:fillRect/>
          </a:stretch>
        </p:blipFill>
        <p:spPr bwMode="auto">
          <a:xfrm>
            <a:off x="0" y="692150"/>
            <a:ext cx="4284663" cy="616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xtLst/>
        </p:spPr>
        <p:txBody>
          <a:bodyPr/>
          <a:lstStyle/>
          <a:p>
            <a:pPr>
              <a:defRPr/>
            </a:pPr>
            <a:r>
              <a:rPr lang="en-IE" b="1" u="none" dirty="0">
                <a:solidFill>
                  <a:schemeClr val="bg1"/>
                </a:solidFill>
              </a:rPr>
              <a:t>Common Misconceptions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IE" sz="2800" smtClean="0">
                <a:solidFill>
                  <a:srgbClr val="404040"/>
                </a:solidFill>
              </a:rPr>
              <a:t>Starting with term 0 or term 1 and hence drawing the y-intercept on a graph.</a:t>
            </a:r>
          </a:p>
          <a:p>
            <a:pPr eaLnBrk="1" hangingPunct="1"/>
            <a:r>
              <a:rPr lang="en-IE" sz="2800" smtClean="0">
                <a:solidFill>
                  <a:srgbClr val="404040"/>
                </a:solidFill>
              </a:rPr>
              <a:t>Students were unaware that all linear graphs do not represent direct proportion</a:t>
            </a:r>
            <a:r>
              <a:rPr lang="en-IE" smtClean="0">
                <a:solidFill>
                  <a:srgbClr val="404040"/>
                </a:solidFill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48C7FA-925E-4EBD-A950-01D055008B24}" type="slidenum">
              <a:rPr lang="en-IE" smtClean="0"/>
              <a:pPr>
                <a:defRPr/>
              </a:pPr>
              <a:t>19</a:t>
            </a:fld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33398"/>
            <a:ext cx="8229600" cy="1714202"/>
          </a:xfrm>
          <a:extLst/>
        </p:spPr>
        <p:txBody>
          <a:bodyPr/>
          <a:lstStyle/>
          <a:p>
            <a:pPr>
              <a:defRPr/>
            </a:pPr>
            <a:r>
              <a:rPr lang="en-IE" b="1" u="none" dirty="0">
                <a:solidFill>
                  <a:schemeClr val="bg1"/>
                </a:solidFill>
              </a:rPr>
              <a:t>St. Patricks College, Gardiners Hill, Cork City</a:t>
            </a:r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D67EE2-34E1-4D6B-ADE7-0CC22F3E4569}" type="slidenum">
              <a:rPr lang="en-IE" smtClean="0"/>
              <a:pPr>
                <a:defRPr/>
              </a:pPr>
              <a:t>2</a:t>
            </a:fld>
            <a:endParaRPr lang="en-IE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2988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IE" dirty="0" smtClean="0"/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IE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IE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IE" dirty="0" smtClean="0"/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dirty="0" err="1" smtClean="0"/>
              <a:t>Caitriona</a:t>
            </a:r>
            <a:r>
              <a:rPr lang="en-IE" dirty="0" smtClean="0"/>
              <a:t> O Connell, Fiona Fahey, Helen </a:t>
            </a:r>
            <a:r>
              <a:rPr lang="en-IE" dirty="0" err="1" smtClean="0"/>
              <a:t>Lambe</a:t>
            </a:r>
            <a:endParaRPr lang="en-IE" dirty="0" smtClean="0"/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dirty="0" smtClean="0"/>
              <a:t>5</a:t>
            </a:r>
            <a:r>
              <a:rPr lang="en-IE" baseline="30000" dirty="0" smtClean="0"/>
              <a:t>th</a:t>
            </a:r>
            <a:r>
              <a:rPr lang="en-IE" dirty="0" smtClean="0"/>
              <a:t> Years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sz="4400" b="1" dirty="0" smtClean="0"/>
              <a:t>Linking Patterns through the Strands.</a:t>
            </a:r>
            <a:endParaRPr lang="en-IE" sz="4400" b="1" dirty="0"/>
          </a:p>
        </p:txBody>
      </p:sp>
      <p:pic>
        <p:nvPicPr>
          <p:cNvPr id="16388" name="Picture 5" descr="st patricks.jpg"/>
          <p:cNvPicPr>
            <a:picLocks noChangeAspect="1" noChangeArrowheads="1"/>
          </p:cNvPicPr>
          <p:nvPr/>
        </p:nvPicPr>
        <p:blipFill>
          <a:blip r:embed="rId2"/>
          <a:srcRect l="22769" t="4546" r="15430" b="9094"/>
          <a:stretch>
            <a:fillRect/>
          </a:stretch>
        </p:blipFill>
        <p:spPr bwMode="auto">
          <a:xfrm>
            <a:off x="3419475" y="1693863"/>
            <a:ext cx="2305050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0800"/>
            <a:ext cx="8229600" cy="1548000"/>
          </a:xfrm>
          <a:extLst/>
        </p:spPr>
        <p:txBody>
          <a:bodyPr/>
          <a:lstStyle/>
          <a:p>
            <a:pPr>
              <a:defRPr/>
            </a:pPr>
            <a:r>
              <a:rPr lang="en-IE" b="1" u="none" dirty="0">
                <a:solidFill>
                  <a:schemeClr val="bg1"/>
                </a:solidFill>
              </a:rPr>
              <a:t>Addressing Misconceptions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557338"/>
            <a:ext cx="8229600" cy="5400675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IE" b="1" u="sng" dirty="0" smtClean="0">
                <a:solidFill>
                  <a:schemeClr val="tx1"/>
                </a:solidFill>
              </a:rPr>
              <a:t>Recommendations</a:t>
            </a:r>
          </a:p>
          <a:p>
            <a:pPr marL="92075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IE" sz="3000" dirty="0" smtClean="0"/>
          </a:p>
          <a:p>
            <a:pPr marL="92075" indent="0" eaLnBrk="1" fontAlgn="auto" hangingPunct="1">
              <a:spcAft>
                <a:spcPts val="0"/>
              </a:spcAft>
              <a:defRPr/>
            </a:pPr>
            <a:r>
              <a:rPr lang="en-IE" sz="2800" dirty="0" smtClean="0"/>
              <a:t>   Spend more time on promoting understanding of the formula</a:t>
            </a:r>
          </a:p>
          <a:p>
            <a:pPr marL="92075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IE" sz="2800" dirty="0" smtClean="0"/>
          </a:p>
          <a:p>
            <a:pPr marL="92075" indent="0" eaLnBrk="1" fontAlgn="auto" hangingPunct="1">
              <a:spcAft>
                <a:spcPts val="0"/>
              </a:spcAft>
              <a:defRPr/>
            </a:pPr>
            <a:r>
              <a:rPr lang="en-IE" sz="2800" dirty="0" smtClean="0"/>
              <a:t>   Grouping should have been more structured and differentiated in </a:t>
            </a:r>
          </a:p>
          <a:p>
            <a:pPr marL="92075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IE" sz="2800" dirty="0" smtClean="0"/>
              <a:t>     ability so that there was a natural leader in each group.</a:t>
            </a:r>
          </a:p>
          <a:p>
            <a:pPr marL="92075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IE" sz="2800" dirty="0" smtClean="0"/>
              <a:t>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sz="2800" dirty="0" smtClean="0"/>
              <a:t>Before this class students made no connection between sequences and series and coordinate geometry, we feel that this lesson illustrated these links.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IE" sz="28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sz="2800" dirty="0" smtClean="0"/>
              <a:t>Easier worksheet necessary for Foundation level students or less questions on these worksheets.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sz="2800" dirty="0" smtClean="0"/>
              <a:t>A quick revision class before this lesson would have lessened the need for the teacher to scaffold.</a:t>
            </a:r>
          </a:p>
          <a:p>
            <a:pPr marL="92075" indent="0" eaLnBrk="1" fontAlgn="auto" hangingPunct="1">
              <a:spcAft>
                <a:spcPts val="0"/>
              </a:spcAft>
              <a:defRPr/>
            </a:pPr>
            <a:endParaRPr lang="en-IE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F84BA1-1199-42DA-8D24-0755B09D03CE}" type="slidenum">
              <a:rPr lang="en-IE" smtClean="0"/>
              <a:pPr>
                <a:defRPr/>
              </a:pPr>
              <a:t>20</a:t>
            </a:fld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080120"/>
          </a:xfrm>
          <a:extLst/>
        </p:spPr>
        <p:txBody>
          <a:bodyPr/>
          <a:lstStyle/>
          <a:p>
            <a:pPr>
              <a:defRPr/>
            </a:pPr>
            <a:r>
              <a:rPr lang="en-IE" b="1" u="none" dirty="0" smtClean="0">
                <a:solidFill>
                  <a:schemeClr val="bg1"/>
                </a:solidFill>
              </a:rPr>
              <a:t/>
            </a:r>
            <a:br>
              <a:rPr lang="en-IE" b="1" u="none" dirty="0" smtClean="0">
                <a:solidFill>
                  <a:schemeClr val="bg1"/>
                </a:solidFill>
              </a:rPr>
            </a:br>
            <a:r>
              <a:rPr lang="en-IE" b="1" u="none" dirty="0" smtClean="0">
                <a:solidFill>
                  <a:schemeClr val="bg1"/>
                </a:solidFill>
              </a:rPr>
              <a:t>Teaching </a:t>
            </a:r>
            <a:r>
              <a:rPr lang="en-IE" b="1" u="none" dirty="0">
                <a:solidFill>
                  <a:schemeClr val="bg1"/>
                </a:solidFill>
              </a:rPr>
              <a:t>Strategies</a:t>
            </a:r>
            <a:br>
              <a:rPr lang="en-IE" b="1" u="none" dirty="0">
                <a:solidFill>
                  <a:schemeClr val="bg1"/>
                </a:solidFill>
              </a:rPr>
            </a:br>
            <a:endParaRPr lang="en-IE" b="1" u="none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9638" y="836613"/>
            <a:ext cx="8229600" cy="5616575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IE" b="1" dirty="0" smtClean="0">
                <a:solidFill>
                  <a:schemeClr val="tx1"/>
                </a:solidFill>
              </a:rPr>
              <a:t>What </a:t>
            </a:r>
            <a:r>
              <a:rPr lang="en-IE" b="1" dirty="0">
                <a:solidFill>
                  <a:schemeClr val="tx1"/>
                </a:solidFill>
              </a:rPr>
              <a:t>did I notice about my own teaching?</a:t>
            </a:r>
            <a:endParaRPr lang="en-IE" b="1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IE" b="1" dirty="0" smtClean="0">
                <a:solidFill>
                  <a:schemeClr val="tx1"/>
                </a:solidFill>
              </a:rPr>
              <a:t>What was difficult?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IE" sz="2800" dirty="0" smtClean="0"/>
          </a:p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n-IE" sz="2800" dirty="0" smtClean="0"/>
              <a:t>Standing back and not intervening too much.</a:t>
            </a:r>
          </a:p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n-IE" sz="2800" dirty="0" smtClean="0"/>
              <a:t>Not giving answers too easily</a:t>
            </a:r>
          </a:p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n-IE" sz="2800" dirty="0" smtClean="0"/>
              <a:t> When students were struggling it was difficult to get to each group and to keep them on task. This is where better group organisation may have helped.</a:t>
            </a:r>
          </a:p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n-IE" sz="2800" dirty="0" smtClean="0"/>
              <a:t> There were plenty of opportunities to test students understandings of linear patterns.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en-IE" dirty="0" smtClean="0"/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en-IE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IE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4A9B25-DCCB-4EAB-8729-81227F46D07C}" type="slidenum">
              <a:rPr lang="en-IE" smtClean="0"/>
              <a:pPr>
                <a:defRPr/>
              </a:pPr>
              <a:t>21</a:t>
            </a:fld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0"/>
            <a:ext cx="8229600" cy="1143000"/>
          </a:xfrm>
          <a:extLst/>
        </p:spPr>
        <p:txBody>
          <a:bodyPr/>
          <a:lstStyle/>
          <a:p>
            <a:pPr>
              <a:defRPr/>
            </a:pPr>
            <a:r>
              <a:rPr lang="en-IE" b="1" u="none" dirty="0">
                <a:solidFill>
                  <a:schemeClr val="bg1"/>
                </a:solidFill>
              </a:rPr>
              <a:t>Teaching Strategies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050"/>
            <a:ext cx="8229600" cy="5689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IE" sz="2800" b="1" dirty="0">
                <a:solidFill>
                  <a:schemeClr val="tx1"/>
                </a:solidFill>
              </a:rPr>
              <a:t>How did I assess what students knew and understood during the lesson</a:t>
            </a:r>
            <a:r>
              <a:rPr lang="en-IE" sz="2800" b="1" dirty="0" smtClean="0">
                <a:solidFill>
                  <a:schemeClr val="tx1"/>
                </a:solidFill>
              </a:rPr>
              <a:t>?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IE" sz="2800" b="1" dirty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sz="2800" dirty="0" smtClean="0"/>
              <a:t>When students were presenting their work at the </a:t>
            </a:r>
            <a:r>
              <a:rPr lang="en-IE" sz="2800" dirty="0" err="1" smtClean="0"/>
              <a:t>visualiser</a:t>
            </a:r>
            <a:r>
              <a:rPr lang="en-IE" sz="2800" dirty="0" smtClean="0"/>
              <a:t> the teacher asked the group a ‘what if’ question.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sz="2800" dirty="0" smtClean="0"/>
              <a:t>Student worksheets.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sz="2800" dirty="0" smtClean="0"/>
              <a:t>The amount of help needed from the teacher.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sz="2800" dirty="0" smtClean="0"/>
              <a:t>The questions being asked during the task.</a:t>
            </a:r>
            <a:endParaRPr lang="en-IE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7698DA-94A2-4799-89D0-D7436C1901F6}" type="slidenum">
              <a:rPr lang="en-IE" smtClean="0"/>
              <a:pPr>
                <a:defRPr/>
              </a:pPr>
              <a:t>22</a:t>
            </a:fld>
            <a:endParaRPr lang="en-IE" dirty="0"/>
          </a:p>
        </p:txBody>
      </p:sp>
      <p:pic>
        <p:nvPicPr>
          <p:cNvPr id="6" name="Picture 2" descr="C:\Users\Fiona\Dropbox\Camera Uploads\2013-10-04 14.40.41.jpg"/>
          <p:cNvPicPr>
            <a:picLocks noChangeAspect="1" noChangeArrowheads="1"/>
          </p:cNvPicPr>
          <p:nvPr/>
        </p:nvPicPr>
        <p:blipFill>
          <a:blip r:embed="rId3"/>
          <a:srcRect t="10001" b="14999"/>
          <a:stretch>
            <a:fillRect/>
          </a:stretch>
        </p:blipFill>
        <p:spPr bwMode="auto">
          <a:xfrm>
            <a:off x="3635375" y="0"/>
            <a:ext cx="55086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0"/>
            <a:ext cx="8229600" cy="1143000"/>
          </a:xfrm>
          <a:extLst/>
        </p:spPr>
        <p:txBody>
          <a:bodyPr/>
          <a:lstStyle/>
          <a:p>
            <a:pPr>
              <a:defRPr/>
            </a:pPr>
            <a:r>
              <a:rPr lang="en-IE" b="1" u="none" dirty="0">
                <a:solidFill>
                  <a:schemeClr val="bg1"/>
                </a:solidFill>
              </a:rPr>
              <a:t>Closing the lesson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513"/>
            <a:ext cx="8229600" cy="5400675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90000"/>
              </a:lnSpc>
              <a:buFont typeface="Arial" charset="0"/>
              <a:buNone/>
            </a:pPr>
            <a:r>
              <a:rPr lang="en-IE" sz="2800" b="1" smtClean="0">
                <a:solidFill>
                  <a:schemeClr val="tx1"/>
                </a:solidFill>
              </a:rPr>
              <a:t>As teachers we discussed what  were the key elements we would like students to retain.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en-IE" sz="2800" b="1" smtClean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IE" sz="2800" smtClean="0">
                <a:solidFill>
                  <a:srgbClr val="404040"/>
                </a:solidFill>
              </a:rPr>
              <a:t>We closed the lesson with a quick recap questioning these main elements.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en-IE" sz="2800" smtClean="0">
                <a:solidFill>
                  <a:srgbClr val="404040"/>
                </a:solidFill>
              </a:rPr>
              <a:t> slope = rate of change = first difference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en-IE" sz="2800" i="1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How a </a:t>
            </a:r>
            <a:r>
              <a:rPr lang="en-IE" sz="2800" smtClean="0">
                <a:solidFill>
                  <a:srgbClr val="404040"/>
                </a:solidFill>
              </a:rPr>
              <a:t>+ (</a:t>
            </a:r>
            <a:r>
              <a:rPr lang="en-IE" sz="2800" i="1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n −</a:t>
            </a:r>
            <a:r>
              <a:rPr lang="en-IE" sz="2800" smtClean="0">
                <a:solidFill>
                  <a:srgbClr val="404040"/>
                </a:solidFill>
              </a:rPr>
              <a:t>1)</a:t>
            </a:r>
            <a:r>
              <a:rPr lang="en-IE" sz="2800" i="1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d </a:t>
            </a:r>
            <a:r>
              <a:rPr lang="en-IE" sz="2800" smtClean="0">
                <a:solidFill>
                  <a:srgbClr val="404040"/>
                </a:solidFill>
              </a:rPr>
              <a:t>     relates to    </a:t>
            </a:r>
            <a:r>
              <a:rPr lang="en-IE" sz="2800" i="1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y </a:t>
            </a:r>
            <a:r>
              <a:rPr lang="en-IE" sz="2800" smtClean="0">
                <a:solidFill>
                  <a:srgbClr val="404040"/>
                </a:solidFill>
              </a:rPr>
              <a:t>=</a:t>
            </a:r>
            <a:r>
              <a:rPr lang="en-IE" sz="2800" i="1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mx </a:t>
            </a:r>
            <a:r>
              <a:rPr lang="en-IE" sz="2800" smtClean="0">
                <a:solidFill>
                  <a:srgbClr val="404040"/>
                </a:solidFill>
              </a:rPr>
              <a:t>+ </a:t>
            </a:r>
            <a:r>
              <a:rPr lang="en-IE" sz="2800" i="1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en-IE" sz="2800" smtClean="0">
                <a:solidFill>
                  <a:srgbClr val="404040"/>
                </a:solidFill>
              </a:rPr>
              <a:t>Direct proportion versus indirect proportion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en-IE" sz="2800" smtClean="0">
                <a:solidFill>
                  <a:srgbClr val="404040"/>
                </a:solidFill>
              </a:rPr>
              <a:t>Y-intercept   =     </a:t>
            </a:r>
            <a:r>
              <a:rPr lang="en-IE" sz="2800" i="1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t </a:t>
            </a:r>
            <a:r>
              <a:rPr lang="en-IE" sz="2800" smtClean="0">
                <a:solidFill>
                  <a:srgbClr val="404040"/>
                </a:solidFill>
              </a:rPr>
              <a:t>= 0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en-IE" sz="2800" smtClean="0">
                <a:solidFill>
                  <a:srgbClr val="404040"/>
                </a:solidFill>
              </a:rPr>
              <a:t>Positive slope = increasing pattern/graph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en-IE" sz="2800" smtClean="0">
                <a:solidFill>
                  <a:srgbClr val="404040"/>
                </a:solidFill>
              </a:rPr>
              <a:t>Negative slope = decreasing pattern/graph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en-IE" sz="2800" smtClean="0">
              <a:solidFill>
                <a:srgbClr val="404040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IE" smtClean="0">
              <a:solidFill>
                <a:srgbClr val="40404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6960F6-0BF8-4164-8D8A-85809E16131C}" type="slidenum">
              <a:rPr lang="en-IE" smtClean="0"/>
              <a:pPr>
                <a:defRPr/>
              </a:pPr>
              <a:t>23</a:t>
            </a:fld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792"/>
            <a:ext cx="8229600" cy="1548000"/>
          </a:xfrm>
          <a:extLst/>
        </p:spPr>
        <p:txBody>
          <a:bodyPr/>
          <a:lstStyle/>
          <a:p>
            <a:pPr>
              <a:defRPr/>
            </a:pPr>
            <a:r>
              <a:rPr lang="en-IE" b="1" u="none" dirty="0">
                <a:solidFill>
                  <a:schemeClr val="bg1"/>
                </a:solidFill>
              </a:rPr>
              <a:t>Reflections on Lesson Study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51117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IE" sz="2800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IE" sz="2800" dirty="0" smtClean="0"/>
              <a:t>We were given the opportunity to </a:t>
            </a:r>
            <a:r>
              <a:rPr lang="en-IE" sz="2800" b="1" dirty="0" smtClean="0"/>
              <a:t>work with each </a:t>
            </a:r>
            <a:r>
              <a:rPr lang="en-IE" sz="2800" dirty="0" smtClean="0"/>
              <a:t>other, this helped us to try different teaching strategies.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IE" sz="2800" dirty="0" smtClean="0"/>
              <a:t>It allowed us to gain an insight into how all </a:t>
            </a:r>
            <a:r>
              <a:rPr lang="en-IE" sz="2800" b="1" dirty="0" smtClean="0"/>
              <a:t>students at different levels </a:t>
            </a:r>
            <a:r>
              <a:rPr lang="en-IE" sz="2800" dirty="0" smtClean="0"/>
              <a:t>learn.</a:t>
            </a:r>
            <a:endParaRPr lang="en-IE" sz="2800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IE" sz="2800" dirty="0" smtClean="0"/>
              <a:t>We would revise and repeat this lesson again next year, as overall it worked well and is an essential lesson to link strands together. 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4A4AF2-86CD-408A-82C8-7F2B5CAE44AF}" type="slidenum">
              <a:rPr lang="en-IE" smtClean="0"/>
              <a:pPr>
                <a:defRPr/>
              </a:pPr>
              <a:t>24</a:t>
            </a:fld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8229600" cy="1143000"/>
          </a:xfrm>
          <a:extLst/>
        </p:spPr>
        <p:txBody>
          <a:bodyPr/>
          <a:lstStyle/>
          <a:p>
            <a:pPr>
              <a:defRPr/>
            </a:pPr>
            <a:r>
              <a:rPr lang="en-IE" b="1" u="none" dirty="0">
                <a:solidFill>
                  <a:schemeClr val="bg1"/>
                </a:solidFill>
              </a:rPr>
              <a:t>Planning the lesson</a:t>
            </a:r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6FD105-D70B-4C93-B5C9-14D5002FAA41}" type="slidenum">
              <a:rPr lang="en-IE" smtClean="0"/>
              <a:pPr>
                <a:defRPr/>
              </a:pPr>
              <a:t>3</a:t>
            </a:fld>
            <a:endParaRPr lang="en-IE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609600" y="1752600"/>
            <a:ext cx="8229600" cy="45259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sz="2800" b="1" dirty="0" smtClean="0">
                <a:solidFill>
                  <a:schemeClr val="tx1"/>
                </a:solidFill>
              </a:rPr>
              <a:t>Topic we investigated:  </a:t>
            </a:r>
            <a:r>
              <a:rPr lang="en-IE" sz="2800" dirty="0" smtClean="0">
                <a:solidFill>
                  <a:schemeClr val="tx1"/>
                </a:solidFill>
              </a:rPr>
              <a:t>Patterns across the strands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IE" sz="28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sz="2800" b="1" dirty="0" smtClean="0">
                <a:solidFill>
                  <a:schemeClr val="tx1"/>
                </a:solidFill>
              </a:rPr>
              <a:t>How we planned the lesson as a group: </a:t>
            </a:r>
            <a:r>
              <a:rPr lang="en-IE" sz="2800" dirty="0" smtClean="0">
                <a:solidFill>
                  <a:schemeClr val="tx1"/>
                </a:solidFill>
              </a:rPr>
              <a:t>met as a group, decided the topic and class groups</a:t>
            </a:r>
            <a:endParaRPr lang="en-IE" sz="2800" b="1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IE" sz="2800" dirty="0" smtClean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IE" sz="24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sz="2800" b="1" dirty="0" smtClean="0">
                <a:solidFill>
                  <a:schemeClr val="tx1"/>
                </a:solidFill>
              </a:rPr>
              <a:t>Resources we used </a:t>
            </a:r>
            <a:r>
              <a:rPr lang="en-IE" sz="2800" dirty="0" smtClean="0"/>
              <a:t>: </a:t>
            </a:r>
            <a:r>
              <a:rPr lang="en-IE" sz="2800" dirty="0" smtClean="0">
                <a:solidFill>
                  <a:schemeClr val="tx1"/>
                </a:solidFill>
              </a:rPr>
              <a:t>worksheets, </a:t>
            </a:r>
            <a:r>
              <a:rPr lang="en-IE" sz="2800" dirty="0" err="1" smtClean="0">
                <a:solidFill>
                  <a:schemeClr val="tx1"/>
                </a:solidFill>
              </a:rPr>
              <a:t>GeoGebra</a:t>
            </a:r>
            <a:r>
              <a:rPr lang="en-IE" sz="2800" dirty="0" smtClean="0">
                <a:solidFill>
                  <a:schemeClr val="tx1"/>
                </a:solidFill>
              </a:rPr>
              <a:t> files, </a:t>
            </a:r>
            <a:r>
              <a:rPr lang="en-IE" sz="2800" dirty="0" err="1" smtClean="0">
                <a:solidFill>
                  <a:schemeClr val="tx1"/>
                </a:solidFill>
              </a:rPr>
              <a:t>visualiser</a:t>
            </a:r>
            <a:r>
              <a:rPr lang="en-IE" sz="2800" dirty="0" smtClean="0">
                <a:solidFill>
                  <a:schemeClr val="tx1"/>
                </a:solidFill>
              </a:rPr>
              <a:t>, rulers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IE" sz="2800" dirty="0" smtClean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IE" sz="28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IE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1637"/>
            <a:ext cx="8229600" cy="1354162"/>
          </a:xfrm>
          <a:extLst/>
        </p:spPr>
        <p:txBody>
          <a:bodyPr/>
          <a:lstStyle/>
          <a:p>
            <a:pPr>
              <a:defRPr/>
            </a:pPr>
            <a:r>
              <a:rPr lang="en-IE" sz="3600" b="1" u="none" dirty="0" smtClean="0">
                <a:solidFill>
                  <a:schemeClr val="bg1"/>
                </a:solidFill>
              </a:rPr>
              <a:t/>
            </a:r>
            <a:br>
              <a:rPr lang="en-IE" sz="3600" b="1" u="none" dirty="0" smtClean="0">
                <a:solidFill>
                  <a:schemeClr val="bg1"/>
                </a:solidFill>
              </a:rPr>
            </a:br>
            <a:r>
              <a:rPr lang="en-IE" sz="3600" b="1" u="none" dirty="0" smtClean="0">
                <a:solidFill>
                  <a:schemeClr val="bg1"/>
                </a:solidFill>
              </a:rPr>
              <a:t>Why </a:t>
            </a:r>
            <a:r>
              <a:rPr lang="en-IE" sz="3600" b="1" u="none" dirty="0">
                <a:solidFill>
                  <a:schemeClr val="bg1"/>
                </a:solidFill>
              </a:rPr>
              <a:t>did we choose to focus on this mathematical area? </a:t>
            </a:r>
            <a:br>
              <a:rPr lang="en-IE" sz="3600" b="1" u="none" dirty="0">
                <a:solidFill>
                  <a:schemeClr val="bg1"/>
                </a:solidFill>
              </a:rPr>
            </a:br>
            <a:endParaRPr lang="en-IE" sz="3600" u="none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F8194F-DCA8-4500-86D0-8BC23580E512}" type="slidenum">
              <a:rPr lang="en-IE" smtClean="0"/>
              <a:pPr>
                <a:defRPr/>
              </a:pPr>
              <a:t>4</a:t>
            </a:fld>
            <a:endParaRPr lang="en-IE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11188" y="1268413"/>
            <a:ext cx="8229600" cy="461645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IE" sz="4000" b="1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sz="2400" dirty="0" smtClean="0">
                <a:solidFill>
                  <a:schemeClr val="tx1"/>
                </a:solidFill>
              </a:rPr>
              <a:t>When teaching </a:t>
            </a:r>
            <a:r>
              <a:rPr lang="en-IE" sz="2400" b="1" u="sng" dirty="0" smtClean="0">
                <a:solidFill>
                  <a:schemeClr val="tx1"/>
                </a:solidFill>
              </a:rPr>
              <a:t>coordinate geometry </a:t>
            </a:r>
            <a:r>
              <a:rPr lang="en-IE" sz="2400" dirty="0" smtClean="0">
                <a:solidFill>
                  <a:schemeClr val="tx1"/>
                </a:solidFill>
              </a:rPr>
              <a:t>it was evident that students </a:t>
            </a:r>
            <a:r>
              <a:rPr lang="en-IE" sz="2400" b="1" u="sng" dirty="0" smtClean="0">
                <a:solidFill>
                  <a:schemeClr val="tx1"/>
                </a:solidFill>
              </a:rPr>
              <a:t>failed to make any link </a:t>
            </a:r>
            <a:r>
              <a:rPr lang="en-IE" sz="2400" dirty="0" smtClean="0">
                <a:solidFill>
                  <a:schemeClr val="tx1"/>
                </a:solidFill>
              </a:rPr>
              <a:t>between the previous studied topic of </a:t>
            </a:r>
            <a:r>
              <a:rPr lang="en-IE" sz="2400" b="1" u="sng" dirty="0" smtClean="0">
                <a:solidFill>
                  <a:schemeClr val="tx1"/>
                </a:solidFill>
              </a:rPr>
              <a:t>patterns</a:t>
            </a:r>
            <a:r>
              <a:rPr lang="en-IE" sz="2400" dirty="0" smtClean="0">
                <a:solidFill>
                  <a:schemeClr val="tx1"/>
                </a:solidFill>
              </a:rPr>
              <a:t> and sequences and series. 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IE" sz="2400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sz="2400" dirty="0" smtClean="0">
                <a:solidFill>
                  <a:schemeClr val="tx1"/>
                </a:solidFill>
              </a:rPr>
              <a:t> We feel that it is important for students to be aware of </a:t>
            </a:r>
            <a:r>
              <a:rPr lang="en-IE" sz="2400" b="1" u="sng" dirty="0" smtClean="0">
                <a:solidFill>
                  <a:schemeClr val="tx1"/>
                </a:solidFill>
              </a:rPr>
              <a:t>links</a:t>
            </a:r>
            <a:r>
              <a:rPr lang="en-IE" sz="2400" dirty="0" smtClean="0">
                <a:solidFill>
                  <a:schemeClr val="tx1"/>
                </a:solidFill>
              </a:rPr>
              <a:t> </a:t>
            </a:r>
            <a:r>
              <a:rPr lang="en-IE" sz="2400" b="1" u="sng" dirty="0" smtClean="0">
                <a:solidFill>
                  <a:schemeClr val="tx1"/>
                </a:solidFill>
              </a:rPr>
              <a:t>between strands .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IE" sz="2400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sz="2400" dirty="0" smtClean="0">
                <a:solidFill>
                  <a:schemeClr val="tx1"/>
                </a:solidFill>
              </a:rPr>
              <a:t>To illustrate the importance of </a:t>
            </a:r>
            <a:r>
              <a:rPr lang="en-IE" sz="2400" b="1" u="sng" dirty="0" smtClean="0">
                <a:solidFill>
                  <a:schemeClr val="tx1"/>
                </a:solidFill>
              </a:rPr>
              <a:t>graphing</a:t>
            </a:r>
            <a:r>
              <a:rPr lang="en-IE" sz="2400" dirty="0" smtClean="0">
                <a:solidFill>
                  <a:schemeClr val="tx1"/>
                </a:solidFill>
              </a:rPr>
              <a:t> in problem solving</a:t>
            </a:r>
          </a:p>
          <a:p>
            <a:pPr>
              <a:defRPr/>
            </a:pPr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8229600" cy="1143000"/>
          </a:xfrm>
          <a:extLst/>
        </p:spPr>
        <p:txBody>
          <a:bodyPr/>
          <a:lstStyle/>
          <a:p>
            <a:pPr>
              <a:defRPr/>
            </a:pPr>
            <a:r>
              <a:rPr lang="en-IE" b="1" u="none" dirty="0">
                <a:solidFill>
                  <a:schemeClr val="bg1"/>
                </a:solidFill>
              </a:rPr>
              <a:t>Patterns throughout the syllabus</a:t>
            </a:r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047E98-CC34-4A4C-9594-743858EA74AA}" type="slidenum">
              <a:rPr lang="en-IE" smtClean="0"/>
              <a:pPr>
                <a:defRPr/>
              </a:pPr>
              <a:t>5</a:t>
            </a:fld>
            <a:endParaRPr lang="en-IE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09600" y="1268413"/>
            <a:ext cx="8229600" cy="5068887"/>
          </a:xfrm>
        </p:spPr>
        <p:txBody>
          <a:bodyPr/>
          <a:lstStyle/>
          <a:p>
            <a:pPr>
              <a:defRPr/>
            </a:pPr>
            <a:r>
              <a:rPr lang="en-IE" b="1" u="sng" dirty="0" smtClean="0"/>
              <a:t>Strand 2 </a:t>
            </a:r>
            <a:r>
              <a:rPr lang="en-IE" dirty="0" smtClean="0"/>
              <a:t>: Co-ordinate Geometry – finding </a:t>
            </a:r>
          </a:p>
          <a:p>
            <a:pPr>
              <a:buFont typeface="Arial" charset="0"/>
              <a:buNone/>
              <a:defRPr/>
            </a:pPr>
            <a:r>
              <a:rPr lang="en-IE" dirty="0" smtClean="0"/>
              <a:t>    slope, y-intercept, equation of a line</a:t>
            </a:r>
          </a:p>
          <a:p>
            <a:pPr>
              <a:defRPr/>
            </a:pPr>
            <a:r>
              <a:rPr lang="en-IE" b="1" u="sng" dirty="0" smtClean="0"/>
              <a:t>Strand 3 </a:t>
            </a:r>
            <a:r>
              <a:rPr lang="en-IE" dirty="0" smtClean="0"/>
              <a:t>: Number Systems – arithmetic sequences</a:t>
            </a:r>
          </a:p>
          <a:p>
            <a:pPr>
              <a:defRPr/>
            </a:pPr>
            <a:r>
              <a:rPr lang="en-IE" b="1" u="sng" dirty="0" smtClean="0"/>
              <a:t>Strand 4 </a:t>
            </a:r>
            <a:r>
              <a:rPr lang="en-IE" dirty="0" smtClean="0"/>
              <a:t>: Algebra – patterns and relationships in words and numbers.</a:t>
            </a:r>
          </a:p>
          <a:p>
            <a:pPr>
              <a:defRPr/>
            </a:pPr>
            <a:r>
              <a:rPr lang="en-IE" b="1" u="sng" dirty="0" smtClean="0"/>
              <a:t>Strand 5 </a:t>
            </a:r>
            <a:r>
              <a:rPr lang="en-IE" dirty="0" smtClean="0"/>
              <a:t>: Functions – calculus, rates of change, slopes of tangent lines.</a:t>
            </a:r>
          </a:p>
          <a:p>
            <a:pPr>
              <a:defRPr/>
            </a:pPr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8229600" cy="1143000"/>
          </a:xfrm>
          <a:extLst/>
        </p:spPr>
        <p:txBody>
          <a:bodyPr/>
          <a:lstStyle/>
          <a:p>
            <a:pPr>
              <a:defRPr/>
            </a:pPr>
            <a:r>
              <a:rPr lang="en-IE" u="none" dirty="0">
                <a:solidFill>
                  <a:schemeClr val="bg1"/>
                </a:solidFill>
              </a:rPr>
              <a:t>Example of Pattern Questions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654C9B-27B6-4E8A-B755-1BF385730A41}" type="slidenum">
              <a:rPr lang="en-IE" smtClean="0"/>
              <a:pPr>
                <a:defRPr/>
              </a:pPr>
              <a:t>6</a:t>
            </a:fld>
            <a:endParaRPr lang="en-IE" dirty="0"/>
          </a:p>
        </p:txBody>
      </p:sp>
      <p:pic>
        <p:nvPicPr>
          <p:cNvPr id="21507" name="Picture 2" descr="http://www.wallfloweronline.com/wp-content/uploads/2012/07/WF-sunflower-cop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1568450"/>
            <a:ext cx="1712913" cy="372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8" descr="http://exchangedownloads.smarttech.com/public/content/7d/7db6a450-dd72-4c91-84b4-ff9ffb868496/previews/medium/000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35600" y="1570038"/>
            <a:ext cx="344170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6" descr="http://static.tvtropes.org/pmwiki/pub/images/piggy_bank_888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00338" y="1568450"/>
            <a:ext cx="2559050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F5938E-72C7-408A-A512-A056269B8F2E}" type="slidenum">
              <a:rPr lang="en-IE" smtClean="0"/>
              <a:pPr>
                <a:defRPr/>
              </a:pPr>
              <a:t>7</a:t>
            </a:fld>
            <a:endParaRPr lang="en-IE" dirty="0"/>
          </a:p>
        </p:txBody>
      </p:sp>
      <p:grpSp>
        <p:nvGrpSpPr>
          <p:cNvPr id="22530" name="Group 6"/>
          <p:cNvGrpSpPr>
            <a:grpSpLocks/>
          </p:cNvGrpSpPr>
          <p:nvPr/>
        </p:nvGrpSpPr>
        <p:grpSpPr bwMode="auto">
          <a:xfrm>
            <a:off x="1922463" y="836613"/>
            <a:ext cx="5616575" cy="4248150"/>
            <a:chOff x="2411760" y="1484784"/>
            <a:chExt cx="5616624" cy="4248472"/>
          </a:xfrm>
        </p:grpSpPr>
        <p:sp>
          <p:nvSpPr>
            <p:cNvPr id="5" name="Rectangle 4"/>
            <p:cNvSpPr/>
            <p:nvPr/>
          </p:nvSpPr>
          <p:spPr>
            <a:xfrm>
              <a:off x="2411760" y="1484784"/>
              <a:ext cx="5616624" cy="4248472"/>
            </a:xfrm>
            <a:prstGeom prst="rect">
              <a:avLst/>
            </a:pr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IE"/>
            </a:p>
          </p:txBody>
        </p:sp>
        <p:pic>
          <p:nvPicPr>
            <p:cNvPr id="22532" name="Picture 6" descr="File:Tangent-calculus.sv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570938" y="1664804"/>
              <a:ext cx="5457446" cy="3888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xtLst/>
        </p:spPr>
        <p:txBody>
          <a:bodyPr/>
          <a:lstStyle/>
          <a:p>
            <a:pPr>
              <a:defRPr/>
            </a:pPr>
            <a:r>
              <a:rPr lang="en-IE" b="1" u="none" dirty="0">
                <a:solidFill>
                  <a:schemeClr val="bg1"/>
                </a:solidFill>
              </a:rPr>
              <a:t>Lets draw a graph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06827A-A791-42D4-89ED-26D48A972F31}" type="slidenum">
              <a:rPr lang="en-IE" smtClean="0"/>
              <a:pPr>
                <a:defRPr/>
              </a:pPr>
              <a:t>8</a:t>
            </a:fld>
            <a:endParaRPr lang="en-IE" dirty="0"/>
          </a:p>
        </p:txBody>
      </p:sp>
      <p:pic>
        <p:nvPicPr>
          <p:cNvPr id="23556" name="Picture 2" descr="http://www.magnifyingtalents.com/wp-content/uploads/2013/08/Kid-Confus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1628775"/>
            <a:ext cx="8072437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E3FCDF-6396-4A0B-882D-DAA0EE1D541B}" type="slidenum">
              <a:rPr lang="en-IE" smtClean="0"/>
              <a:pPr>
                <a:defRPr/>
              </a:pPr>
              <a:t>9</a:t>
            </a:fld>
            <a:endParaRPr lang="en-IE" dirty="0"/>
          </a:p>
        </p:txBody>
      </p:sp>
      <p:pic>
        <p:nvPicPr>
          <p:cNvPr id="24578" name="Picture 4" descr="http://www.austincc.edu/powens/+Topics/HTML/10-2/graph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333375"/>
            <a:ext cx="8208962" cy="578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902</TotalTime>
  <Words>1050</Words>
  <Application>Microsoft Office PowerPoint</Application>
  <PresentationFormat>On-screen Show (4:3)</PresentationFormat>
  <Paragraphs>192</Paragraphs>
  <Slides>24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Maths Counts  Insights into Lesson Study</vt:lpstr>
      <vt:lpstr>St. Patricks College, Gardiners Hill, Cork City</vt:lpstr>
      <vt:lpstr>Planning the lesson</vt:lpstr>
      <vt:lpstr> Why did we choose to focus on this mathematical area?  </vt:lpstr>
      <vt:lpstr>Patterns throughout the syllabus</vt:lpstr>
      <vt:lpstr>Example of Pattern Questions</vt:lpstr>
      <vt:lpstr>PowerPoint Presentation</vt:lpstr>
      <vt:lpstr>Lets draw a graph</vt:lpstr>
      <vt:lpstr>PowerPoint Presentation</vt:lpstr>
      <vt:lpstr>Worksheets</vt:lpstr>
      <vt:lpstr>Learning Outcomes</vt:lpstr>
      <vt:lpstr> Teacher expectations from students </vt:lpstr>
      <vt:lpstr> Teaching Strategies </vt:lpstr>
      <vt:lpstr>Student Learning</vt:lpstr>
      <vt:lpstr>Reflections on the Lesson</vt:lpstr>
      <vt:lpstr>PowerPoint Presentation</vt:lpstr>
      <vt:lpstr>Student Understanding</vt:lpstr>
      <vt:lpstr>PowerPoint Presentation</vt:lpstr>
      <vt:lpstr>Common Misconceptions</vt:lpstr>
      <vt:lpstr>Addressing Misconceptions </vt:lpstr>
      <vt:lpstr> Teaching Strategies </vt:lpstr>
      <vt:lpstr>Teaching Strategies</vt:lpstr>
      <vt:lpstr>Closing the lesson</vt:lpstr>
      <vt:lpstr>Reflections on Lesson Study Process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Anne</dc:creator>
  <cp:lastModifiedBy>Anne</cp:lastModifiedBy>
  <cp:revision>69</cp:revision>
  <cp:lastPrinted>2013-08-30T17:48:04Z</cp:lastPrinted>
  <dcterms:created xsi:type="dcterms:W3CDTF">2013-08-28T18:56:52Z</dcterms:created>
  <dcterms:modified xsi:type="dcterms:W3CDTF">2013-11-21T09:30:31Z</dcterms:modified>
</cp:coreProperties>
</file>