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1"/>
  </p:notesMasterIdLst>
  <p:sldIdLst>
    <p:sldId id="256" r:id="rId2"/>
    <p:sldId id="339" r:id="rId3"/>
    <p:sldId id="317" r:id="rId4"/>
    <p:sldId id="318" r:id="rId5"/>
    <p:sldId id="258" r:id="rId6"/>
    <p:sldId id="259" r:id="rId7"/>
    <p:sldId id="319" r:id="rId8"/>
    <p:sldId id="320" r:id="rId9"/>
    <p:sldId id="260" r:id="rId10"/>
    <p:sldId id="351" r:id="rId11"/>
    <p:sldId id="352" r:id="rId12"/>
    <p:sldId id="353" r:id="rId13"/>
    <p:sldId id="267" r:id="rId14"/>
    <p:sldId id="322" r:id="rId15"/>
    <p:sldId id="323" r:id="rId16"/>
    <p:sldId id="321" r:id="rId17"/>
    <p:sldId id="272" r:id="rId18"/>
    <p:sldId id="273" r:id="rId19"/>
    <p:sldId id="274" r:id="rId20"/>
    <p:sldId id="275" r:id="rId21"/>
    <p:sldId id="326" r:id="rId22"/>
    <p:sldId id="325" r:id="rId23"/>
    <p:sldId id="354" r:id="rId24"/>
    <p:sldId id="276" r:id="rId25"/>
    <p:sldId id="328" r:id="rId26"/>
    <p:sldId id="329" r:id="rId27"/>
    <p:sldId id="327" r:id="rId28"/>
    <p:sldId id="277" r:id="rId29"/>
    <p:sldId id="278" r:id="rId30"/>
    <p:sldId id="280" r:id="rId31"/>
    <p:sldId id="279" r:id="rId32"/>
    <p:sldId id="340" r:id="rId33"/>
    <p:sldId id="344" r:id="rId34"/>
    <p:sldId id="345" r:id="rId35"/>
    <p:sldId id="346" r:id="rId36"/>
    <p:sldId id="347" r:id="rId37"/>
    <p:sldId id="348" r:id="rId38"/>
    <p:sldId id="349" r:id="rId39"/>
    <p:sldId id="342" r:id="rId40"/>
    <p:sldId id="341" r:id="rId41"/>
    <p:sldId id="350" r:id="rId42"/>
    <p:sldId id="281" r:id="rId43"/>
    <p:sldId id="282" r:id="rId44"/>
    <p:sldId id="283" r:id="rId45"/>
    <p:sldId id="316" r:id="rId46"/>
    <p:sldId id="284" r:id="rId47"/>
    <p:sldId id="331" r:id="rId48"/>
    <p:sldId id="285" r:id="rId49"/>
    <p:sldId id="286" r:id="rId50"/>
    <p:sldId id="287" r:id="rId51"/>
    <p:sldId id="288" r:id="rId52"/>
    <p:sldId id="289" r:id="rId53"/>
    <p:sldId id="290" r:id="rId54"/>
    <p:sldId id="291" r:id="rId55"/>
    <p:sldId id="292" r:id="rId56"/>
    <p:sldId id="293" r:id="rId57"/>
    <p:sldId id="294" r:id="rId58"/>
    <p:sldId id="332" r:id="rId59"/>
    <p:sldId id="296" r:id="rId60"/>
    <p:sldId id="333" r:id="rId61"/>
    <p:sldId id="297" r:id="rId62"/>
    <p:sldId id="298" r:id="rId63"/>
    <p:sldId id="334" r:id="rId64"/>
    <p:sldId id="299" r:id="rId65"/>
    <p:sldId id="335" r:id="rId66"/>
    <p:sldId id="302" r:id="rId67"/>
    <p:sldId id="303" r:id="rId68"/>
    <p:sldId id="304" r:id="rId69"/>
    <p:sldId id="337" r:id="rId70"/>
    <p:sldId id="336" r:id="rId71"/>
    <p:sldId id="306" r:id="rId72"/>
    <p:sldId id="308" r:id="rId73"/>
    <p:sldId id="338" r:id="rId74"/>
    <p:sldId id="309" r:id="rId75"/>
    <p:sldId id="312" r:id="rId76"/>
    <p:sldId id="313" r:id="rId77"/>
    <p:sldId id="314" r:id="rId78"/>
    <p:sldId id="315" r:id="rId79"/>
    <p:sldId id="343" r:id="rId8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D921DD5-1523-458A-9E10-85132349CBEE}">
          <p14:sldIdLst>
            <p14:sldId id="256"/>
            <p14:sldId id="339"/>
          </p14:sldIdLst>
        </p14:section>
        <p14:section name="Section A" id="{536EE91F-9E9B-4A18-9A90-C59F0B4EB1DC}">
          <p14:sldIdLst>
            <p14:sldId id="317"/>
            <p14:sldId id="318"/>
            <p14:sldId id="258"/>
            <p14:sldId id="259"/>
            <p14:sldId id="319"/>
            <p14:sldId id="320"/>
            <p14:sldId id="260"/>
            <p14:sldId id="351"/>
            <p14:sldId id="352"/>
            <p14:sldId id="353"/>
          </p14:sldIdLst>
        </p14:section>
        <p14:section name="Section B" id="{B7D43D0F-6D8F-4C97-8D68-DE6DF287F547}">
          <p14:sldIdLst>
            <p14:sldId id="267"/>
            <p14:sldId id="322"/>
            <p14:sldId id="323"/>
            <p14:sldId id="321"/>
            <p14:sldId id="272"/>
            <p14:sldId id="273"/>
            <p14:sldId id="274"/>
          </p14:sldIdLst>
        </p14:section>
        <p14:section name="Section C" id="{C0F864D7-B1C4-44AA-847C-EA7272BC3D4C}">
          <p14:sldIdLst>
            <p14:sldId id="275"/>
            <p14:sldId id="326"/>
            <p14:sldId id="325"/>
            <p14:sldId id="354"/>
          </p14:sldIdLst>
        </p14:section>
        <p14:section name="Section D" id="{92FF51A8-AED8-46EF-A01D-975150A1DD0C}">
          <p14:sldIdLst>
            <p14:sldId id="276"/>
            <p14:sldId id="328"/>
          </p14:sldIdLst>
        </p14:section>
        <p14:section name="Untitled Section" id="{018B1F1F-8225-460D-A595-A26BAC0A6D23}">
          <p14:sldIdLst>
            <p14:sldId id="329"/>
            <p14:sldId id="327"/>
            <p14:sldId id="277"/>
            <p14:sldId id="278"/>
            <p14:sldId id="280"/>
            <p14:sldId id="279"/>
            <p14:sldId id="340"/>
            <p14:sldId id="344"/>
            <p14:sldId id="345"/>
            <p14:sldId id="346"/>
            <p14:sldId id="347"/>
            <p14:sldId id="348"/>
            <p14:sldId id="349"/>
            <p14:sldId id="342"/>
            <p14:sldId id="341"/>
            <p14:sldId id="350"/>
            <p14:sldId id="281"/>
            <p14:sldId id="282"/>
            <p14:sldId id="283"/>
            <p14:sldId id="316"/>
          </p14:sldIdLst>
        </p14:section>
        <p14:section name="Section E" id="{D93EA778-A2ED-4C51-8887-FC12EF28FD29}">
          <p14:sldIdLst>
            <p14:sldId id="284"/>
            <p14:sldId id="331"/>
            <p14:sldId id="285"/>
            <p14:sldId id="286"/>
            <p14:sldId id="287"/>
            <p14:sldId id="288"/>
            <p14:sldId id="289"/>
            <p14:sldId id="290"/>
            <p14:sldId id="291"/>
            <p14:sldId id="292"/>
            <p14:sldId id="293"/>
            <p14:sldId id="294"/>
          </p14:sldIdLst>
        </p14:section>
        <p14:section name="Section F" id="{A09548F3-9542-45F0-8EAD-13EE54381B2F}">
          <p14:sldIdLst>
            <p14:sldId id="332"/>
            <p14:sldId id="296"/>
            <p14:sldId id="333"/>
            <p14:sldId id="297"/>
          </p14:sldIdLst>
        </p14:section>
        <p14:section name="Section G" id="{819C89B8-578D-4E71-AB0A-0E480A9ADDFF}">
          <p14:sldIdLst>
            <p14:sldId id="298"/>
            <p14:sldId id="334"/>
            <p14:sldId id="299"/>
          </p14:sldIdLst>
        </p14:section>
        <p14:section name="Section H" id="{C63A51FB-DDA4-4AB0-B4B7-DF6F1BDC13FB}">
          <p14:sldIdLst>
            <p14:sldId id="335"/>
            <p14:sldId id="302"/>
            <p14:sldId id="303"/>
          </p14:sldIdLst>
        </p14:section>
        <p14:section name="Section I" id="{BA449221-5E5B-4BBE-AC1D-F478D939B671}">
          <p14:sldIdLst>
            <p14:sldId id="304"/>
            <p14:sldId id="337"/>
            <p14:sldId id="336"/>
            <p14:sldId id="306"/>
            <p14:sldId id="308"/>
            <p14:sldId id="338"/>
            <p14:sldId id="309"/>
            <p14:sldId id="312"/>
            <p14:sldId id="313"/>
            <p14:sldId id="314"/>
            <p14:sldId id="315"/>
            <p14:sldId id="343"/>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3" d="100"/>
          <a:sy n="73" d="100"/>
        </p:scale>
        <p:origin x="-1284"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presProps" Target="presProp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2B3A02-92DA-4612-8ECF-40437D2A8D88}" type="datetimeFigureOut">
              <a:rPr lang="en-IE" smtClean="0"/>
              <a:t>16/05/2013</a:t>
            </a:fld>
            <a:endParaRPr lang="en-IE"/>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EBA1E50-2558-418E-A872-101DC4ED0262}" type="slidenum">
              <a:rPr lang="en-IE" smtClean="0"/>
              <a:t>‹#›</a:t>
            </a:fld>
            <a:endParaRPr lang="en-IE"/>
          </a:p>
        </p:txBody>
      </p:sp>
    </p:spTree>
    <p:extLst>
      <p:ext uri="{BB962C8B-B14F-4D97-AF65-F5344CB8AC3E}">
        <p14:creationId xmlns:p14="http://schemas.microsoft.com/office/powerpoint/2010/main" val="2949584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slide" Target="../slides/slide55.xml"/><Relationship Id="rId3" Type="http://schemas.openxmlformats.org/officeDocument/2006/relationships/slide" Target="../slides/slide20.xml"/><Relationship Id="rId7" Type="http://schemas.openxmlformats.org/officeDocument/2006/relationships/slide" Target="../slides/slide2.xml"/><Relationship Id="rId2" Type="http://schemas.openxmlformats.org/officeDocument/2006/relationships/slide" Target="../slides/slide13.xml"/><Relationship Id="rId1" Type="http://schemas.openxmlformats.org/officeDocument/2006/relationships/slideMaster" Target="../slideMasters/slideMaster1.xml"/><Relationship Id="rId6" Type="http://schemas.openxmlformats.org/officeDocument/2006/relationships/slide" Target="../slides/slide24.xml"/><Relationship Id="rId11" Type="http://schemas.openxmlformats.org/officeDocument/2006/relationships/slide" Target="../slides/slide68.xml"/><Relationship Id="rId5" Type="http://schemas.openxmlformats.org/officeDocument/2006/relationships/slide" Target="../slides/slide46.xml"/><Relationship Id="rId10" Type="http://schemas.openxmlformats.org/officeDocument/2006/relationships/slide" Target="../slides/slide65.xml"/><Relationship Id="rId4" Type="http://schemas.openxmlformats.org/officeDocument/2006/relationships/slide" Target="../slides/slide3.xml"/><Relationship Id="rId9" Type="http://schemas.openxmlformats.org/officeDocument/2006/relationships/slide" Target="../slides/slide6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E"/>
          </a:p>
        </p:txBody>
      </p:sp>
      <p:sp>
        <p:nvSpPr>
          <p:cNvPr id="4" name="Date Placeholder 3"/>
          <p:cNvSpPr>
            <a:spLocks noGrp="1"/>
          </p:cNvSpPr>
          <p:nvPr>
            <p:ph type="dt" sz="half" idx="10"/>
          </p:nvPr>
        </p:nvSpPr>
        <p:spPr/>
        <p:txBody>
          <a:bodyPr/>
          <a:lstStyle/>
          <a:p>
            <a:fld id="{8F53792A-142C-4AA5-9259-EA56C043F406}" type="datetimeFigureOut">
              <a:rPr lang="en-IE" smtClean="0"/>
              <a:t>16/05/2013</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A6837EA3-0211-434B-B34A-CBAEC8642512}" type="slidenum">
              <a:rPr lang="en-IE" smtClean="0"/>
              <a:t>‹#›</a:t>
            </a:fld>
            <a:endParaRPr lang="en-IE"/>
          </a:p>
        </p:txBody>
      </p:sp>
      <p:grpSp>
        <p:nvGrpSpPr>
          <p:cNvPr id="7" name="Group 6"/>
          <p:cNvGrpSpPr/>
          <p:nvPr userDrawn="1"/>
        </p:nvGrpSpPr>
        <p:grpSpPr>
          <a:xfrm rot="10800000">
            <a:off x="8784512" y="-26601"/>
            <a:ext cx="396000" cy="7056000"/>
            <a:chOff x="-36512" y="13447"/>
            <a:chExt cx="396000" cy="6858000"/>
          </a:xfrm>
        </p:grpSpPr>
        <p:sp>
          <p:nvSpPr>
            <p:cNvPr id="8" name="Rectangle 7"/>
            <p:cNvSpPr/>
            <p:nvPr userDrawn="1"/>
          </p:nvSpPr>
          <p:spPr>
            <a:xfrm>
              <a:off x="-36512" y="88451"/>
              <a:ext cx="396000" cy="6779587"/>
            </a:xfrm>
            <a:prstGeom prst="rect">
              <a:avLst/>
            </a:prstGeom>
            <a:solidFill>
              <a:srgbClr val="FDCC33"/>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 name="Freeform 8"/>
            <p:cNvSpPr/>
            <p:nvPr userDrawn="1"/>
          </p:nvSpPr>
          <p:spPr>
            <a:xfrm>
              <a:off x="8602" y="13447"/>
              <a:ext cx="337883" cy="6858000"/>
            </a:xfrm>
            <a:custGeom>
              <a:avLst/>
              <a:gdLst>
                <a:gd name="connsiteX0" fmla="*/ 53789 w 53951"/>
                <a:gd name="connsiteY0" fmla="*/ 0 h 6858000"/>
                <a:gd name="connsiteX1" fmla="*/ 0 w 53951"/>
                <a:gd name="connsiteY1" fmla="*/ 3872753 h 6858000"/>
                <a:gd name="connsiteX2" fmla="*/ 53789 w 53951"/>
                <a:gd name="connsiteY2" fmla="*/ 5930153 h 6858000"/>
                <a:gd name="connsiteX3" fmla="*/ 13447 w 5395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3951" h="6858000">
                  <a:moveTo>
                    <a:pt x="53789" y="0"/>
                  </a:moveTo>
                  <a:cubicBezTo>
                    <a:pt x="26894" y="1442197"/>
                    <a:pt x="0" y="2884394"/>
                    <a:pt x="0" y="3872753"/>
                  </a:cubicBezTo>
                  <a:cubicBezTo>
                    <a:pt x="0" y="4861112"/>
                    <a:pt x="51548" y="5432612"/>
                    <a:pt x="53789" y="5930153"/>
                  </a:cubicBezTo>
                  <a:cubicBezTo>
                    <a:pt x="56030" y="6427694"/>
                    <a:pt x="34738" y="6642847"/>
                    <a:pt x="13447" y="6858000"/>
                  </a:cubicBezTo>
                </a:path>
              </a:pathLst>
            </a:custGeom>
            <a:solidFill>
              <a:srgbClr val="970033"/>
            </a:solidFill>
            <a:ln>
              <a:solidFill>
                <a:srgbClr val="FDC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10" name="Group 9"/>
          <p:cNvGrpSpPr/>
          <p:nvPr userDrawn="1"/>
        </p:nvGrpSpPr>
        <p:grpSpPr>
          <a:xfrm>
            <a:off x="-49265" y="-118519"/>
            <a:ext cx="396000" cy="7056000"/>
            <a:chOff x="-36512" y="13447"/>
            <a:chExt cx="396000" cy="6858000"/>
          </a:xfrm>
        </p:grpSpPr>
        <p:sp>
          <p:nvSpPr>
            <p:cNvPr id="11" name="Rectangle 10"/>
            <p:cNvSpPr/>
            <p:nvPr userDrawn="1"/>
          </p:nvSpPr>
          <p:spPr>
            <a:xfrm>
              <a:off x="-36512" y="88451"/>
              <a:ext cx="396000" cy="6779587"/>
            </a:xfrm>
            <a:prstGeom prst="rect">
              <a:avLst/>
            </a:prstGeom>
            <a:solidFill>
              <a:srgbClr val="FDCC33"/>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2" name="Freeform 11"/>
            <p:cNvSpPr/>
            <p:nvPr userDrawn="1"/>
          </p:nvSpPr>
          <p:spPr>
            <a:xfrm>
              <a:off x="8602" y="13447"/>
              <a:ext cx="337883" cy="6858000"/>
            </a:xfrm>
            <a:custGeom>
              <a:avLst/>
              <a:gdLst>
                <a:gd name="connsiteX0" fmla="*/ 53789 w 53951"/>
                <a:gd name="connsiteY0" fmla="*/ 0 h 6858000"/>
                <a:gd name="connsiteX1" fmla="*/ 0 w 53951"/>
                <a:gd name="connsiteY1" fmla="*/ 3872753 h 6858000"/>
                <a:gd name="connsiteX2" fmla="*/ 53789 w 53951"/>
                <a:gd name="connsiteY2" fmla="*/ 5930153 h 6858000"/>
                <a:gd name="connsiteX3" fmla="*/ 13447 w 5395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3951" h="6858000">
                  <a:moveTo>
                    <a:pt x="53789" y="0"/>
                  </a:moveTo>
                  <a:cubicBezTo>
                    <a:pt x="26894" y="1442197"/>
                    <a:pt x="0" y="2884394"/>
                    <a:pt x="0" y="3872753"/>
                  </a:cubicBezTo>
                  <a:cubicBezTo>
                    <a:pt x="0" y="4861112"/>
                    <a:pt x="51548" y="5432612"/>
                    <a:pt x="53789" y="5930153"/>
                  </a:cubicBezTo>
                  <a:cubicBezTo>
                    <a:pt x="56030" y="6427694"/>
                    <a:pt x="34738" y="6642847"/>
                    <a:pt x="13447" y="6858000"/>
                  </a:cubicBezTo>
                </a:path>
              </a:pathLst>
            </a:custGeom>
            <a:solidFill>
              <a:srgbClr val="970033"/>
            </a:solidFill>
            <a:ln>
              <a:solidFill>
                <a:srgbClr val="FDC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spTree>
    <p:extLst>
      <p:ext uri="{BB962C8B-B14F-4D97-AF65-F5344CB8AC3E}">
        <p14:creationId xmlns:p14="http://schemas.microsoft.com/office/powerpoint/2010/main" val="25506880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8F53792A-142C-4AA5-9259-EA56C043F406}" type="datetimeFigureOut">
              <a:rPr lang="en-IE" smtClean="0"/>
              <a:t>16/05/2013</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A6837EA3-0211-434B-B34A-CBAEC8642512}" type="slidenum">
              <a:rPr lang="en-IE" smtClean="0"/>
              <a:t>‹#›</a:t>
            </a:fld>
            <a:endParaRPr lang="en-IE"/>
          </a:p>
        </p:txBody>
      </p:sp>
    </p:spTree>
    <p:extLst>
      <p:ext uri="{BB962C8B-B14F-4D97-AF65-F5344CB8AC3E}">
        <p14:creationId xmlns:p14="http://schemas.microsoft.com/office/powerpoint/2010/main" val="3268257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8F53792A-142C-4AA5-9259-EA56C043F406}" type="datetimeFigureOut">
              <a:rPr lang="en-IE" smtClean="0"/>
              <a:t>16/05/2013</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A6837EA3-0211-434B-B34A-CBAEC8642512}" type="slidenum">
              <a:rPr lang="en-IE" smtClean="0"/>
              <a:t>‹#›</a:t>
            </a:fld>
            <a:endParaRPr lang="en-IE"/>
          </a:p>
        </p:txBody>
      </p:sp>
    </p:spTree>
    <p:extLst>
      <p:ext uri="{BB962C8B-B14F-4D97-AF65-F5344CB8AC3E}">
        <p14:creationId xmlns:p14="http://schemas.microsoft.com/office/powerpoint/2010/main" val="3394966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8F53792A-142C-4AA5-9259-EA56C043F406}" type="datetimeFigureOut">
              <a:rPr lang="en-IE" smtClean="0"/>
              <a:t>16/05/2013</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A6837EA3-0211-434B-B34A-CBAEC8642512}" type="slidenum">
              <a:rPr lang="en-IE" smtClean="0"/>
              <a:t>‹#›</a:t>
            </a:fld>
            <a:endParaRPr lang="en-IE"/>
          </a:p>
        </p:txBody>
      </p:sp>
    </p:spTree>
    <p:extLst>
      <p:ext uri="{BB962C8B-B14F-4D97-AF65-F5344CB8AC3E}">
        <p14:creationId xmlns:p14="http://schemas.microsoft.com/office/powerpoint/2010/main" val="29015441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F53792A-142C-4AA5-9259-EA56C043F406}" type="datetimeFigureOut">
              <a:rPr lang="en-IE" smtClean="0"/>
              <a:t>16/05/2013</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A6837EA3-0211-434B-B34A-CBAEC8642512}" type="slidenum">
              <a:rPr lang="en-IE" smtClean="0"/>
              <a:t>‹#›</a:t>
            </a:fld>
            <a:endParaRPr lang="en-IE"/>
          </a:p>
        </p:txBody>
      </p:sp>
    </p:spTree>
    <p:extLst>
      <p:ext uri="{BB962C8B-B14F-4D97-AF65-F5344CB8AC3E}">
        <p14:creationId xmlns:p14="http://schemas.microsoft.com/office/powerpoint/2010/main" val="4761392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4"/>
          <p:cNvSpPr>
            <a:spLocks noGrp="1"/>
          </p:cNvSpPr>
          <p:nvPr>
            <p:ph type="dt" sz="half" idx="10"/>
          </p:nvPr>
        </p:nvSpPr>
        <p:spPr/>
        <p:txBody>
          <a:bodyPr/>
          <a:lstStyle/>
          <a:p>
            <a:fld id="{8F53792A-142C-4AA5-9259-EA56C043F406}" type="datetimeFigureOut">
              <a:rPr lang="en-IE" smtClean="0"/>
              <a:t>16/05/2013</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A6837EA3-0211-434B-B34A-CBAEC8642512}" type="slidenum">
              <a:rPr lang="en-IE" smtClean="0"/>
              <a:t>‹#›</a:t>
            </a:fld>
            <a:endParaRPr lang="en-IE"/>
          </a:p>
        </p:txBody>
      </p:sp>
    </p:spTree>
    <p:extLst>
      <p:ext uri="{BB962C8B-B14F-4D97-AF65-F5344CB8AC3E}">
        <p14:creationId xmlns:p14="http://schemas.microsoft.com/office/powerpoint/2010/main" val="30429076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7" name="Date Placeholder 6"/>
          <p:cNvSpPr>
            <a:spLocks noGrp="1"/>
          </p:cNvSpPr>
          <p:nvPr>
            <p:ph type="dt" sz="half" idx="10"/>
          </p:nvPr>
        </p:nvSpPr>
        <p:spPr/>
        <p:txBody>
          <a:bodyPr/>
          <a:lstStyle/>
          <a:p>
            <a:fld id="{8F53792A-142C-4AA5-9259-EA56C043F406}" type="datetimeFigureOut">
              <a:rPr lang="en-IE" smtClean="0"/>
              <a:t>16/05/2013</a:t>
            </a:fld>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A6837EA3-0211-434B-B34A-CBAEC8642512}" type="slidenum">
              <a:rPr lang="en-IE" smtClean="0"/>
              <a:t>‹#›</a:t>
            </a:fld>
            <a:endParaRPr lang="en-IE"/>
          </a:p>
        </p:txBody>
      </p:sp>
    </p:spTree>
    <p:extLst>
      <p:ext uri="{BB962C8B-B14F-4D97-AF65-F5344CB8AC3E}">
        <p14:creationId xmlns:p14="http://schemas.microsoft.com/office/powerpoint/2010/main" val="23616648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96882"/>
            <a:ext cx="8229600" cy="1143000"/>
          </a:xfrm>
        </p:spPr>
        <p:txBody>
          <a:bodyPr/>
          <a:lstStyle>
            <a:lvl1pPr>
              <a:defRPr b="1">
                <a:solidFill>
                  <a:srgbClr val="990033"/>
                </a:solidFill>
              </a:defRPr>
            </a:lvl1pPr>
          </a:lstStyle>
          <a:p>
            <a:r>
              <a:rPr lang="en-US" smtClean="0"/>
              <a:t>Click to edit Master title style</a:t>
            </a:r>
            <a:endParaRPr lang="en-IE"/>
          </a:p>
        </p:txBody>
      </p:sp>
      <p:sp>
        <p:nvSpPr>
          <p:cNvPr id="3" name="Date Placeholder 2"/>
          <p:cNvSpPr>
            <a:spLocks noGrp="1"/>
          </p:cNvSpPr>
          <p:nvPr>
            <p:ph type="dt" sz="half" idx="10"/>
          </p:nvPr>
        </p:nvSpPr>
        <p:spPr/>
        <p:txBody>
          <a:bodyPr/>
          <a:lstStyle/>
          <a:p>
            <a:fld id="{8F53792A-142C-4AA5-9259-EA56C043F406}" type="datetimeFigureOut">
              <a:rPr lang="en-IE" smtClean="0"/>
              <a:t>16/05/2013</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A6837EA3-0211-434B-B34A-CBAEC8642512}" type="slidenum">
              <a:rPr lang="en-IE" smtClean="0"/>
              <a:t>‹#›</a:t>
            </a:fld>
            <a:endParaRPr lang="en-IE"/>
          </a:p>
        </p:txBody>
      </p:sp>
      <p:sp>
        <p:nvSpPr>
          <p:cNvPr id="6" name="Rounded Rectangle 5">
            <a:hlinkClick r:id="rId2" action="ppaction://hlinksldjump"/>
          </p:cNvPr>
          <p:cNvSpPr/>
          <p:nvPr userDrawn="1"/>
        </p:nvSpPr>
        <p:spPr>
          <a:xfrm rot="16200000">
            <a:off x="-235523" y="1481137"/>
            <a:ext cx="648000" cy="432000"/>
          </a:xfrm>
          <a:prstGeom prst="roundRect">
            <a:avLst/>
          </a:prstGeom>
          <a:solidFill>
            <a:srgbClr val="990033"/>
          </a:solidFill>
          <a:ln w="19050">
            <a:solidFill>
              <a:srgbClr val="FDCC33"/>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marL="0" marR="0" indent="0" algn="ctr" defTabSz="914400" rtl="0" eaLnBrk="1" fontAlgn="auto" latinLnBrk="0" hangingPunct="1">
              <a:lnSpc>
                <a:spcPct val="100000"/>
              </a:lnSpc>
              <a:spcBef>
                <a:spcPts val="0"/>
              </a:spcBef>
              <a:spcAft>
                <a:spcPts val="0"/>
              </a:spcAft>
              <a:buClrTx/>
              <a:buSzTx/>
              <a:buFontTx/>
              <a:buNone/>
              <a:tabLst/>
              <a:defRPr/>
            </a:pPr>
            <a:r>
              <a:rPr lang="en-IE" sz="1400" dirty="0" smtClean="0"/>
              <a:t>Act </a:t>
            </a:r>
            <a:r>
              <a:rPr lang="en-IE" sz="1400" baseline="0" dirty="0" smtClean="0"/>
              <a:t>B</a:t>
            </a:r>
            <a:endParaRPr lang="en-IE" sz="1400" dirty="0" smtClean="0"/>
          </a:p>
        </p:txBody>
      </p:sp>
      <p:sp>
        <p:nvSpPr>
          <p:cNvPr id="7" name="Rounded Rectangle 6">
            <a:hlinkClick r:id="rId3" action="ppaction://hlinksldjump"/>
          </p:cNvPr>
          <p:cNvSpPr/>
          <p:nvPr userDrawn="1"/>
        </p:nvSpPr>
        <p:spPr>
          <a:xfrm rot="16200000">
            <a:off x="-235523" y="2129208"/>
            <a:ext cx="648000" cy="432000"/>
          </a:xfrm>
          <a:prstGeom prst="roundRect">
            <a:avLst/>
          </a:prstGeom>
          <a:solidFill>
            <a:srgbClr val="990033"/>
          </a:solidFill>
          <a:ln w="19050">
            <a:solidFill>
              <a:srgbClr val="FDCC33"/>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IE" sz="1400" dirty="0" smtClean="0"/>
              <a:t>Act </a:t>
            </a:r>
            <a:r>
              <a:rPr lang="en-IE" sz="1400" baseline="0" dirty="0" smtClean="0"/>
              <a:t>C</a:t>
            </a:r>
            <a:endParaRPr lang="en-IE" sz="1400" dirty="0"/>
          </a:p>
        </p:txBody>
      </p:sp>
      <p:sp>
        <p:nvSpPr>
          <p:cNvPr id="8" name="Rounded Rectangle 7">
            <a:hlinkClick r:id="rId4" action="ppaction://hlinksldjump"/>
          </p:cNvPr>
          <p:cNvSpPr/>
          <p:nvPr userDrawn="1"/>
        </p:nvSpPr>
        <p:spPr>
          <a:xfrm rot="16200000">
            <a:off x="-235523" y="837876"/>
            <a:ext cx="648000" cy="432000"/>
          </a:xfrm>
          <a:prstGeom prst="roundRect">
            <a:avLst/>
          </a:prstGeom>
          <a:solidFill>
            <a:srgbClr val="990033"/>
          </a:solidFill>
          <a:ln w="19050">
            <a:solidFill>
              <a:srgbClr val="FDCC33"/>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IE" sz="1400" dirty="0" smtClean="0"/>
              <a:t>Act</a:t>
            </a:r>
            <a:r>
              <a:rPr lang="en-IE" sz="1400" baseline="0" dirty="0" smtClean="0"/>
              <a:t>  A</a:t>
            </a:r>
            <a:endParaRPr lang="en-IE" sz="1400" dirty="0"/>
          </a:p>
        </p:txBody>
      </p:sp>
      <p:sp>
        <p:nvSpPr>
          <p:cNvPr id="9" name="Rounded Rectangle 8">
            <a:hlinkClick r:id="rId5" action="ppaction://hlinksldjump"/>
          </p:cNvPr>
          <p:cNvSpPr/>
          <p:nvPr userDrawn="1"/>
        </p:nvSpPr>
        <p:spPr>
          <a:xfrm rot="16200000">
            <a:off x="-235523" y="3424533"/>
            <a:ext cx="648000" cy="432000"/>
          </a:xfrm>
          <a:prstGeom prst="roundRect">
            <a:avLst/>
          </a:prstGeom>
          <a:solidFill>
            <a:srgbClr val="990033"/>
          </a:solidFill>
          <a:ln w="19050">
            <a:solidFill>
              <a:srgbClr val="FDCC33"/>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IE" sz="1400" dirty="0" smtClean="0"/>
              <a:t>Act </a:t>
            </a:r>
            <a:r>
              <a:rPr lang="en-IE" sz="1400" baseline="0" dirty="0" smtClean="0"/>
              <a:t>E</a:t>
            </a:r>
            <a:endParaRPr lang="en-IE" sz="1400" dirty="0"/>
          </a:p>
        </p:txBody>
      </p:sp>
      <p:sp>
        <p:nvSpPr>
          <p:cNvPr id="10" name="Rounded Rectangle 9">
            <a:hlinkClick r:id="rId6" action="ppaction://hlinksldjump"/>
          </p:cNvPr>
          <p:cNvSpPr/>
          <p:nvPr userDrawn="1"/>
        </p:nvSpPr>
        <p:spPr>
          <a:xfrm rot="16200000">
            <a:off x="-235523" y="2776460"/>
            <a:ext cx="648000" cy="432000"/>
          </a:xfrm>
          <a:prstGeom prst="roundRect">
            <a:avLst/>
          </a:prstGeom>
          <a:solidFill>
            <a:srgbClr val="990033"/>
          </a:solidFill>
          <a:ln w="19050">
            <a:solidFill>
              <a:srgbClr val="FDCC33"/>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IE" sz="1400" dirty="0" smtClean="0"/>
              <a:t>Act </a:t>
            </a:r>
            <a:r>
              <a:rPr lang="en-IE" sz="1400" baseline="0" dirty="0" smtClean="0"/>
              <a:t>D</a:t>
            </a:r>
            <a:endParaRPr lang="en-IE" sz="1400" dirty="0"/>
          </a:p>
        </p:txBody>
      </p:sp>
      <p:sp>
        <p:nvSpPr>
          <p:cNvPr id="11" name="Rounded Rectangle 10">
            <a:hlinkClick r:id="rId7" action="ppaction://hlinksldjump"/>
          </p:cNvPr>
          <p:cNvSpPr/>
          <p:nvPr userDrawn="1"/>
        </p:nvSpPr>
        <p:spPr>
          <a:xfrm rot="16200000">
            <a:off x="-237778" y="184993"/>
            <a:ext cx="648000" cy="432000"/>
          </a:xfrm>
          <a:prstGeom prst="roundRect">
            <a:avLst/>
          </a:prstGeom>
          <a:solidFill>
            <a:srgbClr val="990033"/>
          </a:solidFill>
          <a:ln w="19050">
            <a:solidFill>
              <a:srgbClr val="FDCC33"/>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IE" sz="1400" dirty="0" smtClean="0"/>
              <a:t>Index</a:t>
            </a:r>
            <a:endParaRPr lang="en-IE" sz="1400" dirty="0"/>
          </a:p>
        </p:txBody>
      </p:sp>
      <p:sp>
        <p:nvSpPr>
          <p:cNvPr id="12" name="Rounded Rectangle 11">
            <a:hlinkClick r:id="rId8" action="ppaction://hlinksldjump"/>
          </p:cNvPr>
          <p:cNvSpPr/>
          <p:nvPr userDrawn="1"/>
        </p:nvSpPr>
        <p:spPr>
          <a:xfrm rot="16200000">
            <a:off x="-237778" y="4072676"/>
            <a:ext cx="648000" cy="432000"/>
          </a:xfrm>
          <a:prstGeom prst="roundRect">
            <a:avLst/>
          </a:prstGeom>
          <a:solidFill>
            <a:srgbClr val="990033"/>
          </a:solidFill>
          <a:ln w="19050">
            <a:solidFill>
              <a:srgbClr val="FDCC33"/>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IE" sz="1400" dirty="0" smtClean="0"/>
              <a:t>Act</a:t>
            </a:r>
            <a:r>
              <a:rPr lang="en-IE" sz="1400" baseline="0" dirty="0" smtClean="0"/>
              <a:t> F</a:t>
            </a:r>
            <a:endParaRPr lang="en-IE" sz="1400" dirty="0"/>
          </a:p>
        </p:txBody>
      </p:sp>
      <p:sp>
        <p:nvSpPr>
          <p:cNvPr id="13" name="Rounded Rectangle 12">
            <a:hlinkClick r:id="rId9" action="ppaction://hlinksldjump"/>
          </p:cNvPr>
          <p:cNvSpPr/>
          <p:nvPr userDrawn="1"/>
        </p:nvSpPr>
        <p:spPr>
          <a:xfrm rot="16200000">
            <a:off x="-237778" y="4721496"/>
            <a:ext cx="648000" cy="432000"/>
          </a:xfrm>
          <a:prstGeom prst="roundRect">
            <a:avLst/>
          </a:prstGeom>
          <a:solidFill>
            <a:srgbClr val="990033"/>
          </a:solidFill>
          <a:ln w="19050">
            <a:solidFill>
              <a:srgbClr val="FDCC33"/>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IE" sz="1400" dirty="0" smtClean="0"/>
              <a:t>Act</a:t>
            </a:r>
            <a:r>
              <a:rPr lang="en-IE" sz="1400" baseline="0" dirty="0" smtClean="0"/>
              <a:t> G</a:t>
            </a:r>
            <a:endParaRPr lang="en-IE" sz="1400" dirty="0"/>
          </a:p>
        </p:txBody>
      </p:sp>
      <p:sp>
        <p:nvSpPr>
          <p:cNvPr id="14" name="Rounded Rectangle 13">
            <a:hlinkClick r:id="rId10" action="ppaction://hlinksldjump"/>
          </p:cNvPr>
          <p:cNvSpPr/>
          <p:nvPr userDrawn="1"/>
        </p:nvSpPr>
        <p:spPr>
          <a:xfrm rot="16200000">
            <a:off x="-237778" y="5369568"/>
            <a:ext cx="648000" cy="432000"/>
          </a:xfrm>
          <a:prstGeom prst="roundRect">
            <a:avLst/>
          </a:prstGeom>
          <a:solidFill>
            <a:srgbClr val="990033"/>
          </a:solidFill>
          <a:ln w="19050">
            <a:solidFill>
              <a:srgbClr val="FDCC33"/>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IE" sz="1400" dirty="0" smtClean="0"/>
              <a:t>Act</a:t>
            </a:r>
            <a:r>
              <a:rPr lang="en-IE" sz="1400" baseline="0" dirty="0" smtClean="0"/>
              <a:t> H</a:t>
            </a:r>
            <a:endParaRPr lang="en-IE" sz="1400" dirty="0"/>
          </a:p>
        </p:txBody>
      </p:sp>
      <p:sp>
        <p:nvSpPr>
          <p:cNvPr id="15" name="Rounded Rectangle 14">
            <a:hlinkClick r:id="rId11" action="ppaction://hlinksldjump"/>
          </p:cNvPr>
          <p:cNvSpPr/>
          <p:nvPr userDrawn="1"/>
        </p:nvSpPr>
        <p:spPr>
          <a:xfrm rot="16200000">
            <a:off x="-237778" y="6016892"/>
            <a:ext cx="648000" cy="432000"/>
          </a:xfrm>
          <a:prstGeom prst="roundRect">
            <a:avLst/>
          </a:prstGeom>
          <a:solidFill>
            <a:srgbClr val="990033"/>
          </a:solidFill>
          <a:ln w="19050">
            <a:solidFill>
              <a:srgbClr val="FDCC33"/>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IE" sz="1400" dirty="0" smtClean="0"/>
              <a:t>Act</a:t>
            </a:r>
            <a:r>
              <a:rPr lang="en-IE" sz="1400" baseline="0" dirty="0" smtClean="0"/>
              <a:t> I</a:t>
            </a:r>
            <a:endParaRPr lang="en-IE" sz="1400" dirty="0"/>
          </a:p>
        </p:txBody>
      </p:sp>
    </p:spTree>
    <p:extLst>
      <p:ext uri="{BB962C8B-B14F-4D97-AF65-F5344CB8AC3E}">
        <p14:creationId xmlns:p14="http://schemas.microsoft.com/office/powerpoint/2010/main" val="276150103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53792A-142C-4AA5-9259-EA56C043F406}" type="datetimeFigureOut">
              <a:rPr lang="en-IE" smtClean="0"/>
              <a:t>16/05/2013</a:t>
            </a:fld>
            <a:endParaRPr lang="en-IE"/>
          </a:p>
        </p:txBody>
      </p:sp>
      <p:sp>
        <p:nvSpPr>
          <p:cNvPr id="3" name="Footer Placeholder 2"/>
          <p:cNvSpPr>
            <a:spLocks noGrp="1"/>
          </p:cNvSpPr>
          <p:nvPr>
            <p:ph type="ftr" sz="quarter" idx="11"/>
          </p:nvPr>
        </p:nvSpPr>
        <p:spPr/>
        <p:txBody>
          <a:bodyPr/>
          <a:lstStyle/>
          <a:p>
            <a:endParaRPr lang="en-IE"/>
          </a:p>
        </p:txBody>
      </p:sp>
      <p:sp>
        <p:nvSpPr>
          <p:cNvPr id="4" name="Slide Number Placeholder 3"/>
          <p:cNvSpPr>
            <a:spLocks noGrp="1"/>
          </p:cNvSpPr>
          <p:nvPr>
            <p:ph type="sldNum" sz="quarter" idx="12"/>
          </p:nvPr>
        </p:nvSpPr>
        <p:spPr/>
        <p:txBody>
          <a:bodyPr/>
          <a:lstStyle/>
          <a:p>
            <a:fld id="{A6837EA3-0211-434B-B34A-CBAEC8642512}" type="slidenum">
              <a:rPr lang="en-IE" smtClean="0"/>
              <a:t>‹#›</a:t>
            </a:fld>
            <a:endParaRPr lang="en-IE"/>
          </a:p>
        </p:txBody>
      </p:sp>
    </p:spTree>
    <p:extLst>
      <p:ext uri="{BB962C8B-B14F-4D97-AF65-F5344CB8AC3E}">
        <p14:creationId xmlns:p14="http://schemas.microsoft.com/office/powerpoint/2010/main" val="33995965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53792A-142C-4AA5-9259-EA56C043F406}" type="datetimeFigureOut">
              <a:rPr lang="en-IE" smtClean="0"/>
              <a:t>16/05/2013</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A6837EA3-0211-434B-B34A-CBAEC8642512}" type="slidenum">
              <a:rPr lang="en-IE" smtClean="0"/>
              <a:t>‹#›</a:t>
            </a:fld>
            <a:endParaRPr lang="en-IE"/>
          </a:p>
        </p:txBody>
      </p:sp>
    </p:spTree>
    <p:extLst>
      <p:ext uri="{BB962C8B-B14F-4D97-AF65-F5344CB8AC3E}">
        <p14:creationId xmlns:p14="http://schemas.microsoft.com/office/powerpoint/2010/main" val="26433032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53792A-142C-4AA5-9259-EA56C043F406}" type="datetimeFigureOut">
              <a:rPr lang="en-IE" smtClean="0"/>
              <a:t>16/05/2013</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A6837EA3-0211-434B-B34A-CBAEC8642512}" type="slidenum">
              <a:rPr lang="en-IE" smtClean="0"/>
              <a:t>‹#›</a:t>
            </a:fld>
            <a:endParaRPr lang="en-IE"/>
          </a:p>
        </p:txBody>
      </p:sp>
    </p:spTree>
    <p:extLst>
      <p:ext uri="{BB962C8B-B14F-4D97-AF65-F5344CB8AC3E}">
        <p14:creationId xmlns:p14="http://schemas.microsoft.com/office/powerpoint/2010/main" val="19630777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E"/>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53792A-142C-4AA5-9259-EA56C043F406}" type="datetimeFigureOut">
              <a:rPr lang="en-IE" smtClean="0"/>
              <a:t>16/05/2013</a:t>
            </a:fld>
            <a:endParaRPr lang="en-IE"/>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837EA3-0211-434B-B34A-CBAEC8642512}" type="slidenum">
              <a:rPr lang="en-IE" smtClean="0"/>
              <a:t>‹#›</a:t>
            </a:fld>
            <a:endParaRPr lang="en-IE"/>
          </a:p>
        </p:txBody>
      </p:sp>
      <p:grpSp>
        <p:nvGrpSpPr>
          <p:cNvPr id="7" name="Group 6"/>
          <p:cNvGrpSpPr/>
          <p:nvPr userDrawn="1"/>
        </p:nvGrpSpPr>
        <p:grpSpPr>
          <a:xfrm rot="10800000">
            <a:off x="8784512" y="-26601"/>
            <a:ext cx="396000" cy="7056000"/>
            <a:chOff x="-36512" y="13447"/>
            <a:chExt cx="396000" cy="6858000"/>
          </a:xfrm>
        </p:grpSpPr>
        <p:sp>
          <p:nvSpPr>
            <p:cNvPr id="8" name="Rectangle 7"/>
            <p:cNvSpPr/>
            <p:nvPr userDrawn="1"/>
          </p:nvSpPr>
          <p:spPr>
            <a:xfrm>
              <a:off x="-36512" y="88451"/>
              <a:ext cx="396000" cy="6779587"/>
            </a:xfrm>
            <a:prstGeom prst="rect">
              <a:avLst/>
            </a:prstGeom>
            <a:solidFill>
              <a:srgbClr val="FDCC33"/>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 name="Freeform 8"/>
            <p:cNvSpPr/>
            <p:nvPr userDrawn="1"/>
          </p:nvSpPr>
          <p:spPr>
            <a:xfrm>
              <a:off x="8602" y="13447"/>
              <a:ext cx="337883" cy="6858000"/>
            </a:xfrm>
            <a:custGeom>
              <a:avLst/>
              <a:gdLst>
                <a:gd name="connsiteX0" fmla="*/ 53789 w 53951"/>
                <a:gd name="connsiteY0" fmla="*/ 0 h 6858000"/>
                <a:gd name="connsiteX1" fmla="*/ 0 w 53951"/>
                <a:gd name="connsiteY1" fmla="*/ 3872753 h 6858000"/>
                <a:gd name="connsiteX2" fmla="*/ 53789 w 53951"/>
                <a:gd name="connsiteY2" fmla="*/ 5930153 h 6858000"/>
                <a:gd name="connsiteX3" fmla="*/ 13447 w 5395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3951" h="6858000">
                  <a:moveTo>
                    <a:pt x="53789" y="0"/>
                  </a:moveTo>
                  <a:cubicBezTo>
                    <a:pt x="26894" y="1442197"/>
                    <a:pt x="0" y="2884394"/>
                    <a:pt x="0" y="3872753"/>
                  </a:cubicBezTo>
                  <a:cubicBezTo>
                    <a:pt x="0" y="4861112"/>
                    <a:pt x="51548" y="5432612"/>
                    <a:pt x="53789" y="5930153"/>
                  </a:cubicBezTo>
                  <a:cubicBezTo>
                    <a:pt x="56030" y="6427694"/>
                    <a:pt x="34738" y="6642847"/>
                    <a:pt x="13447" y="6858000"/>
                  </a:cubicBezTo>
                </a:path>
              </a:pathLst>
            </a:custGeom>
            <a:solidFill>
              <a:srgbClr val="970033"/>
            </a:solidFill>
            <a:ln>
              <a:solidFill>
                <a:srgbClr val="FDC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10" name="Group 9"/>
          <p:cNvGrpSpPr/>
          <p:nvPr userDrawn="1"/>
        </p:nvGrpSpPr>
        <p:grpSpPr>
          <a:xfrm>
            <a:off x="-49265" y="-118519"/>
            <a:ext cx="396000" cy="7056000"/>
            <a:chOff x="-36512" y="13447"/>
            <a:chExt cx="396000" cy="6858000"/>
          </a:xfrm>
        </p:grpSpPr>
        <p:sp>
          <p:nvSpPr>
            <p:cNvPr id="11" name="Rectangle 10"/>
            <p:cNvSpPr/>
            <p:nvPr userDrawn="1"/>
          </p:nvSpPr>
          <p:spPr>
            <a:xfrm>
              <a:off x="-36512" y="88451"/>
              <a:ext cx="396000" cy="6779587"/>
            </a:xfrm>
            <a:prstGeom prst="rect">
              <a:avLst/>
            </a:prstGeom>
            <a:solidFill>
              <a:srgbClr val="FDCC33"/>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2" name="Freeform 11"/>
            <p:cNvSpPr/>
            <p:nvPr userDrawn="1"/>
          </p:nvSpPr>
          <p:spPr>
            <a:xfrm>
              <a:off x="8602" y="13447"/>
              <a:ext cx="337883" cy="6858000"/>
            </a:xfrm>
            <a:custGeom>
              <a:avLst/>
              <a:gdLst>
                <a:gd name="connsiteX0" fmla="*/ 53789 w 53951"/>
                <a:gd name="connsiteY0" fmla="*/ 0 h 6858000"/>
                <a:gd name="connsiteX1" fmla="*/ 0 w 53951"/>
                <a:gd name="connsiteY1" fmla="*/ 3872753 h 6858000"/>
                <a:gd name="connsiteX2" fmla="*/ 53789 w 53951"/>
                <a:gd name="connsiteY2" fmla="*/ 5930153 h 6858000"/>
                <a:gd name="connsiteX3" fmla="*/ 13447 w 5395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3951" h="6858000">
                  <a:moveTo>
                    <a:pt x="53789" y="0"/>
                  </a:moveTo>
                  <a:cubicBezTo>
                    <a:pt x="26894" y="1442197"/>
                    <a:pt x="0" y="2884394"/>
                    <a:pt x="0" y="3872753"/>
                  </a:cubicBezTo>
                  <a:cubicBezTo>
                    <a:pt x="0" y="4861112"/>
                    <a:pt x="51548" y="5432612"/>
                    <a:pt x="53789" y="5930153"/>
                  </a:cubicBezTo>
                  <a:cubicBezTo>
                    <a:pt x="56030" y="6427694"/>
                    <a:pt x="34738" y="6642847"/>
                    <a:pt x="13447" y="6858000"/>
                  </a:cubicBezTo>
                </a:path>
              </a:pathLst>
            </a:custGeom>
            <a:solidFill>
              <a:srgbClr val="970033"/>
            </a:solidFill>
            <a:ln>
              <a:solidFill>
                <a:srgbClr val="FDC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spTree>
    <p:extLst>
      <p:ext uri="{BB962C8B-B14F-4D97-AF65-F5344CB8AC3E}">
        <p14:creationId xmlns:p14="http://schemas.microsoft.com/office/powerpoint/2010/main" val="40984538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Layout" Target="../slideLayouts/slideLayout6.xml"/><Relationship Id="rId6" Type="http://schemas.openxmlformats.org/officeDocument/2006/relationships/image" Target="../media/image20.png"/><Relationship Id="rId5" Type="http://schemas.openxmlformats.org/officeDocument/2006/relationships/image" Target="../media/image18.png"/><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90.png"/><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3" Type="http://schemas.openxmlformats.org/officeDocument/2006/relationships/image" Target="../media/image221.png"/><Relationship Id="rId2" Type="http://schemas.openxmlformats.org/officeDocument/2006/relationships/image" Target="../media/image190.png"/><Relationship Id="rId1" Type="http://schemas.openxmlformats.org/officeDocument/2006/relationships/slideLayout" Target="../slideLayouts/slideLayout6.xml"/><Relationship Id="rId5" Type="http://schemas.openxmlformats.org/officeDocument/2006/relationships/image" Target="../media/image24.png"/><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6.png"/><Relationship Id="rId7" Type="http://schemas.openxmlformats.org/officeDocument/2006/relationships/image" Target="../media/image28.png"/><Relationship Id="rId12" Type="http://schemas.openxmlformats.org/officeDocument/2006/relationships/image" Target="../media/image33.png"/><Relationship Id="rId2" Type="http://schemas.openxmlformats.org/officeDocument/2006/relationships/image" Target="../media/image25.png"/><Relationship Id="rId1" Type="http://schemas.openxmlformats.org/officeDocument/2006/relationships/slideLayout" Target="../slideLayouts/slideLayout6.xml"/><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260.png"/><Relationship Id="rId10" Type="http://schemas.openxmlformats.org/officeDocument/2006/relationships/image" Target="../media/image31.png"/><Relationship Id="rId4" Type="http://schemas.openxmlformats.org/officeDocument/2006/relationships/image" Target="../media/image190.png"/><Relationship Id="rId9" Type="http://schemas.openxmlformats.org/officeDocument/2006/relationships/image" Target="../media/image30.png"/></Relationships>
</file>

<file path=ppt/slides/_rels/slide27.xml.rels><?xml version="1.0" encoding="UTF-8" standalone="yes"?>
<Relationships xmlns="http://schemas.openxmlformats.org/package/2006/relationships"><Relationship Id="rId3" Type="http://schemas.openxmlformats.org/officeDocument/2006/relationships/image" Target="../media/image330.png"/><Relationship Id="rId2" Type="http://schemas.openxmlformats.org/officeDocument/2006/relationships/image" Target="../media/image190.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6.xml"/><Relationship Id="rId4" Type="http://schemas.openxmlformats.org/officeDocument/2006/relationships/image" Target="../media/image37.png"/></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8.jpeg"/><Relationship Id="rId1" Type="http://schemas.openxmlformats.org/officeDocument/2006/relationships/slideLayout" Target="../slideLayouts/slideLayout7.xml"/><Relationship Id="rId5" Type="http://schemas.openxmlformats.org/officeDocument/2006/relationships/image" Target="../media/image37.png"/><Relationship Id="rId4" Type="http://schemas.openxmlformats.org/officeDocument/2006/relationships/image" Target="../media/image39.png"/></Relationships>
</file>

<file path=ppt/slides/_rels/slide3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 Id="rId4" Type="http://schemas.openxmlformats.org/officeDocument/2006/relationships/image" Target="../media/image43.png"/></Relationships>
</file>

<file path=ppt/slides/_rels/slide3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7.xml"/><Relationship Id="rId4" Type="http://schemas.openxmlformats.org/officeDocument/2006/relationships/image" Target="../media/image43.png"/></Relationships>
</file>

<file path=ppt/slides/_rels/slide3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8.png"/><Relationship Id="rId1" Type="http://schemas.openxmlformats.org/officeDocument/2006/relationships/slideLayout" Target="../slideLayouts/slideLayout7.xml"/><Relationship Id="rId4" Type="http://schemas.openxmlformats.org/officeDocument/2006/relationships/image" Target="../media/image49.png"/></Relationships>
</file>

<file path=ppt/slides/_rels/slide3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50.png"/><Relationship Id="rId1" Type="http://schemas.openxmlformats.org/officeDocument/2006/relationships/slideLayout" Target="../slideLayouts/slideLayout7.xml"/><Relationship Id="rId4" Type="http://schemas.openxmlformats.org/officeDocument/2006/relationships/image" Target="../media/image51.png"/></Relationships>
</file>

<file path=ppt/slides/_rels/slide39.xml.rels><?xml version="1.0" encoding="UTF-8" standalone="yes"?>
<Relationships xmlns="http://schemas.openxmlformats.org/package/2006/relationships"><Relationship Id="rId8" Type="http://schemas.openxmlformats.org/officeDocument/2006/relationships/image" Target="../media/image58.png"/><Relationship Id="rId13" Type="http://schemas.openxmlformats.org/officeDocument/2006/relationships/image" Target="../media/image63.png"/><Relationship Id="rId3" Type="http://schemas.openxmlformats.org/officeDocument/2006/relationships/image" Target="../media/image53.png"/><Relationship Id="rId7" Type="http://schemas.openxmlformats.org/officeDocument/2006/relationships/image" Target="../media/image57.png"/><Relationship Id="rId12" Type="http://schemas.openxmlformats.org/officeDocument/2006/relationships/image" Target="../media/image62.png"/><Relationship Id="rId2" Type="http://schemas.openxmlformats.org/officeDocument/2006/relationships/image" Target="../media/image64.png"/><Relationship Id="rId1" Type="http://schemas.openxmlformats.org/officeDocument/2006/relationships/slideLayout" Target="../slideLayouts/slideLayout7.xml"/><Relationship Id="rId6" Type="http://schemas.openxmlformats.org/officeDocument/2006/relationships/image" Target="../media/image56.png"/><Relationship Id="rId11" Type="http://schemas.openxmlformats.org/officeDocument/2006/relationships/image" Target="../media/image61.png"/><Relationship Id="rId5" Type="http://schemas.openxmlformats.org/officeDocument/2006/relationships/image" Target="../media/image55.png"/><Relationship Id="rId10" Type="http://schemas.openxmlformats.org/officeDocument/2006/relationships/image" Target="../media/image60.png"/><Relationship Id="rId4" Type="http://schemas.openxmlformats.org/officeDocument/2006/relationships/image" Target="../media/image54.png"/><Relationship Id="rId9" Type="http://schemas.openxmlformats.org/officeDocument/2006/relationships/image" Target="../media/image59.png"/><Relationship Id="rId14" Type="http://schemas.openxmlformats.org/officeDocument/2006/relationships/image" Target="../media/image64.png"/></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image" Target="../media/image65.jpeg"/><Relationship Id="rId7" Type="http://schemas.openxmlformats.org/officeDocument/2006/relationships/image" Target="../media/image69.png"/><Relationship Id="rId2" Type="http://schemas.openxmlformats.org/officeDocument/2006/relationships/image" Target="../media/image641.png"/><Relationship Id="rId1" Type="http://schemas.openxmlformats.org/officeDocument/2006/relationships/slideLayout" Target="../slideLayouts/slideLayout7.xml"/><Relationship Id="rId6" Type="http://schemas.openxmlformats.org/officeDocument/2006/relationships/image" Target="../media/image68.png"/><Relationship Id="rId11" Type="http://schemas.openxmlformats.org/officeDocument/2006/relationships/image" Target="../media/image73.png"/><Relationship Id="rId5" Type="http://schemas.openxmlformats.org/officeDocument/2006/relationships/image" Target="../media/image67.png"/><Relationship Id="rId10" Type="http://schemas.openxmlformats.org/officeDocument/2006/relationships/image" Target="../media/image72.png"/><Relationship Id="rId4" Type="http://schemas.openxmlformats.org/officeDocument/2006/relationships/image" Target="../media/image66.png"/><Relationship Id="rId9" Type="http://schemas.openxmlformats.org/officeDocument/2006/relationships/image" Target="../media/image71.png"/></Relationships>
</file>

<file path=ppt/slides/_rels/slide41.xml.rels><?xml version="1.0" encoding="UTF-8" standalone="yes"?>
<Relationships xmlns="http://schemas.openxmlformats.org/package/2006/relationships"><Relationship Id="rId8" Type="http://schemas.openxmlformats.org/officeDocument/2006/relationships/image" Target="../media/image80.png"/><Relationship Id="rId13" Type="http://schemas.openxmlformats.org/officeDocument/2006/relationships/image" Target="../media/image85.png"/><Relationship Id="rId3" Type="http://schemas.openxmlformats.org/officeDocument/2006/relationships/image" Target="../media/image75.png"/><Relationship Id="rId7" Type="http://schemas.openxmlformats.org/officeDocument/2006/relationships/image" Target="../media/image79.png"/><Relationship Id="rId12" Type="http://schemas.openxmlformats.org/officeDocument/2006/relationships/image" Target="../media/image84.png"/><Relationship Id="rId2" Type="http://schemas.openxmlformats.org/officeDocument/2006/relationships/image" Target="../media/image74.png"/><Relationship Id="rId16" Type="http://schemas.openxmlformats.org/officeDocument/2006/relationships/image" Target="../media/image87.png"/><Relationship Id="rId1" Type="http://schemas.openxmlformats.org/officeDocument/2006/relationships/slideLayout" Target="../slideLayouts/slideLayout7.xml"/><Relationship Id="rId6" Type="http://schemas.openxmlformats.org/officeDocument/2006/relationships/image" Target="../media/image78.png"/><Relationship Id="rId11" Type="http://schemas.openxmlformats.org/officeDocument/2006/relationships/image" Target="../media/image83.png"/><Relationship Id="rId5" Type="http://schemas.openxmlformats.org/officeDocument/2006/relationships/image" Target="../media/image77.png"/><Relationship Id="rId15" Type="http://schemas.openxmlformats.org/officeDocument/2006/relationships/image" Target="../media/image73.png"/><Relationship Id="rId10" Type="http://schemas.openxmlformats.org/officeDocument/2006/relationships/image" Target="../media/image82.png"/><Relationship Id="rId4" Type="http://schemas.openxmlformats.org/officeDocument/2006/relationships/image" Target="../media/image76.png"/><Relationship Id="rId9" Type="http://schemas.openxmlformats.org/officeDocument/2006/relationships/image" Target="../media/image81.png"/><Relationship Id="rId14" Type="http://schemas.openxmlformats.org/officeDocument/2006/relationships/image" Target="../media/image86.png"/></Relationships>
</file>

<file path=ppt/slides/_rels/slide4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450.png"/><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8.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8" Type="http://schemas.openxmlformats.org/officeDocument/2006/relationships/image" Target="../media/image700.png"/><Relationship Id="rId3" Type="http://schemas.openxmlformats.org/officeDocument/2006/relationships/image" Target="../media/image651.png"/><Relationship Id="rId7" Type="http://schemas.openxmlformats.org/officeDocument/2006/relationships/image" Target="../media/image691.png"/><Relationship Id="rId12" Type="http://schemas.openxmlformats.org/officeDocument/2006/relationships/image" Target="../media/image92.png"/><Relationship Id="rId1" Type="http://schemas.openxmlformats.org/officeDocument/2006/relationships/slideLayout" Target="../slideLayouts/slideLayout6.xml"/><Relationship Id="rId6" Type="http://schemas.openxmlformats.org/officeDocument/2006/relationships/image" Target="../media/image681.png"/><Relationship Id="rId11" Type="http://schemas.openxmlformats.org/officeDocument/2006/relationships/image" Target="../media/image731.png"/><Relationship Id="rId5" Type="http://schemas.openxmlformats.org/officeDocument/2006/relationships/image" Target="../media/image671.png"/><Relationship Id="rId10" Type="http://schemas.openxmlformats.org/officeDocument/2006/relationships/image" Target="../media/image911.png"/><Relationship Id="rId4" Type="http://schemas.openxmlformats.org/officeDocument/2006/relationships/image" Target="../media/image661.png"/><Relationship Id="rId9" Type="http://schemas.openxmlformats.org/officeDocument/2006/relationships/image" Target="../media/image711.png"/></Relationships>
</file>

<file path=ppt/slides/_rels/slide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97.pn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image" Target="../media/image99.pn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image" Target="../media/image600.pn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8" Type="http://schemas.openxmlformats.org/officeDocument/2006/relationships/image" Target="../media/image670.png"/><Relationship Id="rId3" Type="http://schemas.openxmlformats.org/officeDocument/2006/relationships/image" Target="../media/image620.png"/><Relationship Id="rId7" Type="http://schemas.openxmlformats.org/officeDocument/2006/relationships/image" Target="../media/image660.png"/><Relationship Id="rId2" Type="http://schemas.openxmlformats.org/officeDocument/2006/relationships/image" Target="../media/image600.png"/><Relationship Id="rId1" Type="http://schemas.openxmlformats.org/officeDocument/2006/relationships/slideLayout" Target="../slideLayouts/slideLayout6.xml"/><Relationship Id="rId6" Type="http://schemas.openxmlformats.org/officeDocument/2006/relationships/image" Target="../media/image650.png"/><Relationship Id="rId11" Type="http://schemas.openxmlformats.org/officeDocument/2006/relationships/image" Target="../media/image101.png"/><Relationship Id="rId5" Type="http://schemas.openxmlformats.org/officeDocument/2006/relationships/image" Target="../media/image640.png"/><Relationship Id="rId10" Type="http://schemas.openxmlformats.org/officeDocument/2006/relationships/image" Target="../media/image690.png"/><Relationship Id="rId4" Type="http://schemas.openxmlformats.org/officeDocument/2006/relationships/image" Target="../media/image630.png"/><Relationship Id="rId9" Type="http://schemas.openxmlformats.org/officeDocument/2006/relationships/image" Target="../media/image680.png"/></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3" Type="http://schemas.openxmlformats.org/officeDocument/2006/relationships/image" Target="../media/image710.png"/><Relationship Id="rId2" Type="http://schemas.openxmlformats.org/officeDocument/2006/relationships/image" Target="../media/image600.png"/><Relationship Id="rId1" Type="http://schemas.openxmlformats.org/officeDocument/2006/relationships/slideLayout" Target="../slideLayouts/slideLayout6.xml"/><Relationship Id="rId4" Type="http://schemas.openxmlformats.org/officeDocument/2006/relationships/image" Target="../media/image720.png"/></Relationships>
</file>

<file path=ppt/slides/_rels/slide61.xml.rels><?xml version="1.0" encoding="UTF-8" standalone="yes"?>
<Relationships xmlns="http://schemas.openxmlformats.org/package/2006/relationships"><Relationship Id="rId2" Type="http://schemas.openxmlformats.org/officeDocument/2006/relationships/image" Target="../media/image600.pn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8" Type="http://schemas.openxmlformats.org/officeDocument/2006/relationships/image" Target="../media/image790.png"/><Relationship Id="rId13" Type="http://schemas.openxmlformats.org/officeDocument/2006/relationships/image" Target="../media/image106.png"/><Relationship Id="rId3" Type="http://schemas.openxmlformats.org/officeDocument/2006/relationships/image" Target="../media/image102.png"/><Relationship Id="rId7" Type="http://schemas.openxmlformats.org/officeDocument/2006/relationships/image" Target="../media/image780.png"/><Relationship Id="rId12" Type="http://schemas.openxmlformats.org/officeDocument/2006/relationships/image" Target="../media/image830.png"/><Relationship Id="rId17" Type="http://schemas.openxmlformats.org/officeDocument/2006/relationships/image" Target="../media/image108.png"/><Relationship Id="rId2" Type="http://schemas.openxmlformats.org/officeDocument/2006/relationships/image" Target="../media/image730.png"/><Relationship Id="rId16" Type="http://schemas.openxmlformats.org/officeDocument/2006/relationships/image" Target="../media/image870.png"/><Relationship Id="rId1" Type="http://schemas.openxmlformats.org/officeDocument/2006/relationships/slideLayout" Target="../slideLayouts/slideLayout6.xml"/><Relationship Id="rId6" Type="http://schemas.openxmlformats.org/officeDocument/2006/relationships/image" Target="../media/image770.png"/><Relationship Id="rId11" Type="http://schemas.openxmlformats.org/officeDocument/2006/relationships/image" Target="../media/image105.png"/><Relationship Id="rId5" Type="http://schemas.openxmlformats.org/officeDocument/2006/relationships/image" Target="../media/image760.png"/><Relationship Id="rId15" Type="http://schemas.openxmlformats.org/officeDocument/2006/relationships/image" Target="../media/image107.png"/><Relationship Id="rId10" Type="http://schemas.openxmlformats.org/officeDocument/2006/relationships/image" Target="../media/image810.png"/><Relationship Id="rId4" Type="http://schemas.openxmlformats.org/officeDocument/2006/relationships/image" Target="../media/image103.png"/><Relationship Id="rId9" Type="http://schemas.openxmlformats.org/officeDocument/2006/relationships/image" Target="../media/image104.png"/><Relationship Id="rId14" Type="http://schemas.openxmlformats.org/officeDocument/2006/relationships/image" Target="../media/image850.png"/></Relationships>
</file>

<file path=ppt/slides/_rels/slide63.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image" Target="../media/image900.png"/><Relationship Id="rId1" Type="http://schemas.openxmlformats.org/officeDocument/2006/relationships/slideLayout" Target="../slideLayouts/slideLayout6.xml"/><Relationship Id="rId5" Type="http://schemas.openxmlformats.org/officeDocument/2006/relationships/image" Target="../media/image930.png"/><Relationship Id="rId4" Type="http://schemas.openxmlformats.org/officeDocument/2006/relationships/image" Target="../media/image110.png"/></Relationships>
</file>

<file path=ppt/slides/_rels/slide64.xml.rels><?xml version="1.0" encoding="UTF-8" standalone="yes"?>
<Relationships xmlns="http://schemas.openxmlformats.org/package/2006/relationships"><Relationship Id="rId3" Type="http://schemas.openxmlformats.org/officeDocument/2006/relationships/image" Target="../media/image910.png"/><Relationship Id="rId2" Type="http://schemas.openxmlformats.org/officeDocument/2006/relationships/image" Target="../media/image111.png"/><Relationship Id="rId1" Type="http://schemas.openxmlformats.org/officeDocument/2006/relationships/slideLayout" Target="../slideLayouts/slideLayout6.xml"/><Relationship Id="rId4" Type="http://schemas.openxmlformats.org/officeDocument/2006/relationships/image" Target="../media/image920.png"/></Relationships>
</file>

<file path=ppt/slides/_rels/slide65.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image" Target="../media/image112.png"/><Relationship Id="rId1" Type="http://schemas.openxmlformats.org/officeDocument/2006/relationships/slideLayout" Target="../slideLayouts/slideLayout6.xml"/><Relationship Id="rId6" Type="http://schemas.openxmlformats.org/officeDocument/2006/relationships/image" Target="../media/image116.png"/><Relationship Id="rId5" Type="http://schemas.openxmlformats.org/officeDocument/2006/relationships/image" Target="../media/image115.png"/><Relationship Id="rId4" Type="http://schemas.openxmlformats.org/officeDocument/2006/relationships/image" Target="../media/image114.png"/></Relationships>
</file>

<file path=ppt/slides/_rels/slide66.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image" Target="../media/image117.png"/><Relationship Id="rId1" Type="http://schemas.openxmlformats.org/officeDocument/2006/relationships/slideLayout" Target="../slideLayouts/slideLayout6.xml"/><Relationship Id="rId4" Type="http://schemas.openxmlformats.org/officeDocument/2006/relationships/image" Target="../media/image119.png"/></Relationships>
</file>

<file path=ppt/slides/_rels/slide67.xml.rels><?xml version="1.0" encoding="UTF-8" standalone="yes"?>
<Relationships xmlns="http://schemas.openxmlformats.org/package/2006/relationships"><Relationship Id="rId3" Type="http://schemas.openxmlformats.org/officeDocument/2006/relationships/image" Target="../media/image1041.png"/><Relationship Id="rId2" Type="http://schemas.openxmlformats.org/officeDocument/2006/relationships/image" Target="../media/image120.pn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image" Target="../media/image121.png"/><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image" Target="../media/image13.png"/><Relationship Id="rId1" Type="http://schemas.openxmlformats.org/officeDocument/2006/relationships/slideLayout" Target="../slideLayouts/slideLayout6.xml"/><Relationship Id="rId5" Type="http://schemas.openxmlformats.org/officeDocument/2006/relationships/image" Target="../media/image123.png"/><Relationship Id="rId4" Type="http://schemas.openxmlformats.org/officeDocument/2006/relationships/image" Target="../media/image122.png"/></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00.png"/><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20.png"/><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8" Type="http://schemas.openxmlformats.org/officeDocument/2006/relationships/image" Target="../media/image1090.png"/><Relationship Id="rId13" Type="http://schemas.openxmlformats.org/officeDocument/2006/relationships/image" Target="../media/image1130.png"/><Relationship Id="rId3" Type="http://schemas.openxmlformats.org/officeDocument/2006/relationships/image" Target="../media/image1040.png"/><Relationship Id="rId7" Type="http://schemas.openxmlformats.org/officeDocument/2006/relationships/image" Target="../media/image1080.png"/><Relationship Id="rId12" Type="http://schemas.openxmlformats.org/officeDocument/2006/relationships/image" Target="../media/image13.png"/><Relationship Id="rId2" Type="http://schemas.openxmlformats.org/officeDocument/2006/relationships/image" Target="../media/image1030.png"/><Relationship Id="rId16" Type="http://schemas.openxmlformats.org/officeDocument/2006/relationships/image" Target="../media/image124.png"/><Relationship Id="rId1" Type="http://schemas.openxmlformats.org/officeDocument/2006/relationships/slideLayout" Target="../slideLayouts/slideLayout6.xml"/><Relationship Id="rId6" Type="http://schemas.openxmlformats.org/officeDocument/2006/relationships/image" Target="../media/image1070.png"/><Relationship Id="rId11" Type="http://schemas.openxmlformats.org/officeDocument/2006/relationships/image" Target="../media/image1120.png"/><Relationship Id="rId5" Type="http://schemas.openxmlformats.org/officeDocument/2006/relationships/image" Target="../media/image1060.png"/><Relationship Id="rId15" Type="http://schemas.openxmlformats.org/officeDocument/2006/relationships/image" Target="../media/image1150.png"/><Relationship Id="rId10" Type="http://schemas.openxmlformats.org/officeDocument/2006/relationships/image" Target="../media/image1110.png"/><Relationship Id="rId4" Type="http://schemas.openxmlformats.org/officeDocument/2006/relationships/image" Target="../media/image1050.png"/><Relationship Id="rId9" Type="http://schemas.openxmlformats.org/officeDocument/2006/relationships/image" Target="../media/image1100.png"/><Relationship Id="rId14" Type="http://schemas.openxmlformats.org/officeDocument/2006/relationships/image" Target="../media/image1140.png"/></Relationships>
</file>

<file path=ppt/slides/_rels/slide7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80.png"/><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00.png"/><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2" Type="http://schemas.openxmlformats.org/officeDocument/2006/relationships/image" Target="../media/image1210.png"/><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2" Type="http://schemas.openxmlformats.org/officeDocument/2006/relationships/image" Target="../media/image125.png"/><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2" Type="http://schemas.openxmlformats.org/officeDocument/2006/relationships/image" Target="../media/image126.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IE"/>
          </a:p>
        </p:txBody>
      </p:sp>
      <p:sp>
        <p:nvSpPr>
          <p:cNvPr id="3" name="Subtitle 2"/>
          <p:cNvSpPr>
            <a:spLocks noGrp="1"/>
          </p:cNvSpPr>
          <p:nvPr>
            <p:ph type="subTitle" idx="1"/>
          </p:nvPr>
        </p:nvSpPr>
        <p:spPr/>
        <p:txBody>
          <a:bodyPr/>
          <a:lstStyle/>
          <a:p>
            <a:endParaRPr lang="en-IE"/>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7920" y="261000"/>
            <a:ext cx="4908161" cy="6336000"/>
          </a:xfrm>
          <a:prstGeom prst="rect">
            <a:avLst/>
          </a:prstGeom>
          <a:no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889934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392"/>
            <a:ext cx="8229600" cy="1143000"/>
          </a:xfrm>
        </p:spPr>
        <p:txBody>
          <a:bodyPr>
            <a:normAutofit fontScale="90000"/>
          </a:bodyPr>
          <a:lstStyle/>
          <a:p>
            <a:r>
              <a:rPr lang="en-IE" dirty="0"/>
              <a:t>Section A: Student Activity 1</a:t>
            </a:r>
            <a:br>
              <a:rPr lang="en-IE" dirty="0"/>
            </a:br>
            <a:r>
              <a:rPr lang="en-IE" sz="4000" dirty="0"/>
              <a:t>Revision of &lt;, &gt;, ≤ and ≥ symbols.</a:t>
            </a:r>
            <a:endParaRPr lang="en-IE" dirty="0"/>
          </a:p>
        </p:txBody>
      </p:sp>
      <p:sp>
        <p:nvSpPr>
          <p:cNvPr id="3" name="Rectangle 2"/>
          <p:cNvSpPr/>
          <p:nvPr/>
        </p:nvSpPr>
        <p:spPr>
          <a:xfrm>
            <a:off x="337816" y="898823"/>
            <a:ext cx="8806184" cy="707886"/>
          </a:xfrm>
          <a:prstGeom prst="rect">
            <a:avLst/>
          </a:prstGeom>
        </p:spPr>
        <p:txBody>
          <a:bodyPr wrap="square">
            <a:spAutoFit/>
          </a:bodyPr>
          <a:lstStyle/>
          <a:p>
            <a:r>
              <a:rPr lang="en-IE" sz="2000" dirty="0">
                <a:solidFill>
                  <a:srgbClr val="990033"/>
                </a:solidFill>
              </a:rPr>
              <a:t>4. For each of the statements below, circle the inequality which represents the </a:t>
            </a:r>
            <a:r>
              <a:rPr lang="en-IE" sz="2000" dirty="0" smtClean="0">
                <a:solidFill>
                  <a:srgbClr val="990033"/>
                </a:solidFill>
              </a:rPr>
              <a:t>given statement</a:t>
            </a:r>
            <a:r>
              <a:rPr lang="en-IE" sz="2000" dirty="0">
                <a:solidFill>
                  <a:srgbClr val="990033"/>
                </a:solidFill>
              </a:rPr>
              <a:t>.</a:t>
            </a:r>
          </a:p>
        </p:txBody>
      </p:sp>
      <p:graphicFrame>
        <p:nvGraphicFramePr>
          <p:cNvPr id="5" name="Table 4"/>
          <p:cNvGraphicFramePr>
            <a:graphicFrameLocks noGrp="1"/>
          </p:cNvGraphicFramePr>
          <p:nvPr>
            <p:extLst>
              <p:ext uri="{D42A27DB-BD31-4B8C-83A1-F6EECF244321}">
                <p14:modId xmlns:p14="http://schemas.microsoft.com/office/powerpoint/2010/main" val="1546832361"/>
              </p:ext>
            </p:extLst>
          </p:nvPr>
        </p:nvGraphicFramePr>
        <p:xfrm>
          <a:off x="337816" y="1556792"/>
          <a:ext cx="8410648" cy="5303520"/>
        </p:xfrm>
        <a:graphic>
          <a:graphicData uri="http://schemas.openxmlformats.org/drawingml/2006/table">
            <a:tbl>
              <a:tblPr firstRow="1" bandRow="1">
                <a:tableStyleId>{5940675A-B579-460E-94D1-54222C63F5DA}</a:tableStyleId>
              </a:tblPr>
              <a:tblGrid>
                <a:gridCol w="345752"/>
                <a:gridCol w="8064896"/>
              </a:tblGrid>
              <a:tr h="370840">
                <a:tc>
                  <a:txBody>
                    <a:bodyPr/>
                    <a:lstStyle/>
                    <a:p>
                      <a:r>
                        <a:rPr lang="en-IE" dirty="0" smtClean="0">
                          <a:solidFill>
                            <a:srgbClr val="990033"/>
                          </a:solidFill>
                        </a:rPr>
                        <a:t>a</a:t>
                      </a:r>
                      <a:endParaRPr lang="en-IE" b="0" dirty="0">
                        <a:solidFill>
                          <a:srgbClr val="990033"/>
                        </a:solidFill>
                      </a:endParaRPr>
                    </a:p>
                  </a:txBody>
                  <a:tcP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IE" sz="2000" dirty="0" smtClean="0">
                          <a:solidFill>
                            <a:srgbClr val="990033"/>
                          </a:solidFill>
                        </a:rPr>
                        <a:t>The speed limit on a certain road is 60 km. Does this mean each driver has to drive at this speed or less? s= speed in km/h.  Represent the speed limit using the variable s. </a:t>
                      </a:r>
                      <a:endParaRPr lang="en-IE" sz="2000" b="0" dirty="0">
                        <a:solidFill>
                          <a:srgbClr val="990033"/>
                        </a:solidFill>
                      </a:endParaRPr>
                    </a:p>
                  </a:txBody>
                  <a:tcP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noFill/>
                      <a:prstDash val="solid"/>
                      <a:round/>
                      <a:headEnd type="none" w="med" len="med"/>
                      <a:tailEnd type="none" w="med" len="med"/>
                    </a:lnB>
                  </a:tcPr>
                </a:tc>
              </a:tr>
              <a:tr h="370840">
                <a:tc>
                  <a:txBody>
                    <a:bodyPr/>
                    <a:lstStyle/>
                    <a:p>
                      <a:endParaRPr lang="en-IE" b="0" dirty="0">
                        <a:solidFill>
                          <a:srgbClr val="990033"/>
                        </a:solidFill>
                      </a:endParaRPr>
                    </a:p>
                  </a:txBody>
                  <a:tcP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E" sz="2000" dirty="0" smtClean="0">
                          <a:solidFill>
                            <a:srgbClr val="990033"/>
                          </a:solidFill>
                        </a:rPr>
                        <a:t>s &lt; 60  	s ≤ 60 	s &gt; 60 	s ≥ 60</a:t>
                      </a:r>
                      <a:endParaRPr lang="en-IE" sz="2000" b="0" dirty="0" smtClean="0">
                        <a:solidFill>
                          <a:srgbClr val="990033"/>
                        </a:solidFill>
                      </a:endParaRPr>
                    </a:p>
                  </a:txBody>
                  <a:tcP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90033"/>
                      </a:solidFill>
                      <a:prstDash val="solid"/>
                      <a:round/>
                      <a:headEnd type="none" w="med" len="med"/>
                      <a:tailEnd type="none" w="med" len="med"/>
                    </a:lnB>
                  </a:tcPr>
                </a:tc>
              </a:tr>
              <a:tr h="370840">
                <a:tc>
                  <a:txBody>
                    <a:bodyPr/>
                    <a:lstStyle/>
                    <a:p>
                      <a:r>
                        <a:rPr lang="en-IE" dirty="0" smtClean="0">
                          <a:solidFill>
                            <a:srgbClr val="990033"/>
                          </a:solidFill>
                        </a:rPr>
                        <a:t>b</a:t>
                      </a:r>
                      <a:endParaRPr lang="en-IE" b="0" dirty="0">
                        <a:solidFill>
                          <a:srgbClr val="990033"/>
                        </a:solidFill>
                      </a:endParaRPr>
                    </a:p>
                  </a:txBody>
                  <a:tcP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IE" sz="2000" dirty="0" smtClean="0">
                          <a:solidFill>
                            <a:srgbClr val="990033"/>
                          </a:solidFill>
                        </a:rPr>
                        <a:t>In order to be able to go on a school trip Kelly needs to have saved €40 or more. Kelly has saved €d and is not yet able to go on the trip. Which of the following is true?</a:t>
                      </a:r>
                      <a:endParaRPr lang="en-IE" sz="2000" b="0" dirty="0">
                        <a:solidFill>
                          <a:srgbClr val="990033"/>
                        </a:solidFill>
                      </a:endParaRPr>
                    </a:p>
                  </a:txBody>
                  <a:tcP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noFill/>
                      <a:prstDash val="solid"/>
                      <a:round/>
                      <a:headEnd type="none" w="med" len="med"/>
                      <a:tailEnd type="none" w="med" len="med"/>
                    </a:lnB>
                  </a:tcPr>
                </a:tc>
              </a:tr>
              <a:tr h="370840">
                <a:tc>
                  <a:txBody>
                    <a:bodyPr/>
                    <a:lstStyle/>
                    <a:p>
                      <a:pPr algn="ctr"/>
                      <a:endParaRPr lang="en-IE" b="0" dirty="0">
                        <a:solidFill>
                          <a:srgbClr val="990033"/>
                        </a:solidFill>
                      </a:endParaRPr>
                    </a:p>
                  </a:txBody>
                  <a:tcP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E" sz="2000" dirty="0" smtClean="0">
                          <a:solidFill>
                            <a:srgbClr val="990033"/>
                          </a:solidFill>
                        </a:rPr>
                        <a:t>d ≤ 40 	d ≥ 40 	d &gt; 40 	d &lt; 40</a:t>
                      </a:r>
                      <a:endParaRPr lang="en-IE" sz="2000" b="0" dirty="0">
                        <a:solidFill>
                          <a:srgbClr val="990033"/>
                        </a:solidFill>
                      </a:endParaRPr>
                    </a:p>
                  </a:txBody>
                  <a:tcP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90033"/>
                      </a:solidFill>
                      <a:prstDash val="solid"/>
                      <a:round/>
                      <a:headEnd type="none" w="med" len="med"/>
                      <a:tailEnd type="none" w="med" len="med"/>
                    </a:lnB>
                  </a:tcPr>
                </a:tc>
              </a:tr>
              <a:tr h="370840">
                <a:tc>
                  <a:txBody>
                    <a:bodyPr/>
                    <a:lstStyle/>
                    <a:p>
                      <a:r>
                        <a:rPr lang="en-IE" dirty="0" smtClean="0">
                          <a:solidFill>
                            <a:srgbClr val="990033"/>
                          </a:solidFill>
                        </a:rPr>
                        <a:t>c</a:t>
                      </a:r>
                      <a:endParaRPr lang="en-IE" b="0" dirty="0">
                        <a:solidFill>
                          <a:srgbClr val="990033"/>
                        </a:solidFill>
                      </a:endParaRPr>
                    </a:p>
                  </a:txBody>
                  <a:tcP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IE" sz="2000" dirty="0" smtClean="0">
                          <a:solidFill>
                            <a:srgbClr val="990033"/>
                          </a:solidFill>
                        </a:rPr>
                        <a:t>To enter a particular art competition you must be at least 12 years old. Tom is n years old and he can enter the competition. Which of the following is true?</a:t>
                      </a:r>
                      <a:endParaRPr lang="en-IE" sz="2000" b="0" dirty="0">
                        <a:solidFill>
                          <a:srgbClr val="990033"/>
                        </a:solidFill>
                      </a:endParaRPr>
                    </a:p>
                  </a:txBody>
                  <a:tcP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noFill/>
                      <a:prstDash val="solid"/>
                      <a:round/>
                      <a:headEnd type="none" w="med" len="med"/>
                      <a:tailEnd type="none" w="med" len="med"/>
                    </a:lnB>
                  </a:tcPr>
                </a:tc>
              </a:tr>
              <a:tr h="370840">
                <a:tc>
                  <a:txBody>
                    <a:bodyPr/>
                    <a:lstStyle/>
                    <a:p>
                      <a:pPr algn="ctr"/>
                      <a:endParaRPr lang="en-IE" b="0" dirty="0">
                        <a:solidFill>
                          <a:srgbClr val="990033"/>
                        </a:solidFill>
                      </a:endParaRPr>
                    </a:p>
                  </a:txBody>
                  <a:tcP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E" sz="2000" dirty="0" smtClean="0">
                          <a:solidFill>
                            <a:srgbClr val="990033"/>
                          </a:solidFill>
                        </a:rPr>
                        <a:t>n &lt; 12 	n ≤ 12 	n ≥ 12 	n &gt; 12</a:t>
                      </a:r>
                      <a:endParaRPr lang="en-IE" sz="2000" b="0" dirty="0">
                        <a:solidFill>
                          <a:srgbClr val="990033"/>
                        </a:solidFill>
                      </a:endParaRPr>
                    </a:p>
                  </a:txBody>
                  <a:tcP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90033"/>
                      </a:solidFill>
                      <a:prstDash val="solid"/>
                      <a:round/>
                      <a:headEnd type="none" w="med" len="med"/>
                      <a:tailEnd type="none" w="med" len="med"/>
                    </a:lnB>
                  </a:tcPr>
                </a:tc>
              </a:tr>
              <a:tr h="370840">
                <a:tc>
                  <a:txBody>
                    <a:bodyPr/>
                    <a:lstStyle/>
                    <a:p>
                      <a:r>
                        <a:rPr lang="en-IE" dirty="0" smtClean="0">
                          <a:solidFill>
                            <a:srgbClr val="990033"/>
                          </a:solidFill>
                        </a:rPr>
                        <a:t>d</a:t>
                      </a:r>
                      <a:endParaRPr lang="en-IE" b="0" dirty="0">
                        <a:solidFill>
                          <a:srgbClr val="990033"/>
                        </a:solidFill>
                      </a:endParaRPr>
                    </a:p>
                  </a:txBody>
                  <a:tcP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IE" sz="2000" dirty="0" smtClean="0">
                          <a:solidFill>
                            <a:srgbClr val="990033"/>
                          </a:solidFill>
                        </a:rPr>
                        <a:t>To enter an art competition you must be over 12 years old. Tom is n years old and he can enter the competition. Which of the following is true?</a:t>
                      </a:r>
                      <a:endParaRPr lang="en-IE" sz="2000" b="0" dirty="0">
                        <a:solidFill>
                          <a:srgbClr val="990033"/>
                        </a:solidFill>
                      </a:endParaRPr>
                    </a:p>
                  </a:txBody>
                  <a:tcP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noFill/>
                      <a:prstDash val="solid"/>
                      <a:round/>
                      <a:headEnd type="none" w="med" len="med"/>
                      <a:tailEnd type="none" w="med" len="med"/>
                    </a:lnB>
                  </a:tcPr>
                </a:tc>
              </a:tr>
              <a:tr h="370840">
                <a:tc>
                  <a:txBody>
                    <a:bodyPr/>
                    <a:lstStyle/>
                    <a:p>
                      <a:pPr algn="ctr"/>
                      <a:endParaRPr lang="en-IE" b="0" dirty="0">
                        <a:solidFill>
                          <a:srgbClr val="990033"/>
                        </a:solidFill>
                      </a:endParaRPr>
                    </a:p>
                  </a:txBody>
                  <a:tcP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E" sz="2000" dirty="0" smtClean="0">
                          <a:solidFill>
                            <a:srgbClr val="990033"/>
                          </a:solidFill>
                        </a:rPr>
                        <a:t>n &lt; 12 	n ≤ 12 	n ≥ 12 	n &gt; 12</a:t>
                      </a:r>
                      <a:endParaRPr lang="en-IE" sz="2000" b="0" dirty="0">
                        <a:solidFill>
                          <a:srgbClr val="990033"/>
                        </a:solidFill>
                      </a:endParaRPr>
                    </a:p>
                  </a:txBody>
                  <a:tcP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90033"/>
                      </a:solidFill>
                      <a:prstDash val="solid"/>
                      <a:round/>
                      <a:headEnd type="none" w="med" len="med"/>
                      <a:tailEnd type="none" w="med" len="med"/>
                    </a:lnB>
                  </a:tcPr>
                </a:tc>
              </a:tr>
            </a:tbl>
          </a:graphicData>
        </a:graphic>
      </p:graphicFrame>
      <p:sp>
        <p:nvSpPr>
          <p:cNvPr id="6" name="Oval 5"/>
          <p:cNvSpPr/>
          <p:nvPr/>
        </p:nvSpPr>
        <p:spPr>
          <a:xfrm>
            <a:off x="3779912" y="2564904"/>
            <a:ext cx="960996"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 name="Oval 6"/>
          <p:cNvSpPr/>
          <p:nvPr/>
        </p:nvSpPr>
        <p:spPr>
          <a:xfrm>
            <a:off x="5555220" y="3949098"/>
            <a:ext cx="960996"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 name="Oval 7"/>
          <p:cNvSpPr/>
          <p:nvPr/>
        </p:nvSpPr>
        <p:spPr>
          <a:xfrm>
            <a:off x="4619116" y="5373216"/>
            <a:ext cx="960996"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 name="Oval 8"/>
          <p:cNvSpPr/>
          <p:nvPr/>
        </p:nvSpPr>
        <p:spPr>
          <a:xfrm>
            <a:off x="5555220" y="6453336"/>
            <a:ext cx="960996"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256364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752"/>
            <a:ext cx="8229600" cy="1143000"/>
          </a:xfrm>
        </p:spPr>
        <p:txBody>
          <a:bodyPr>
            <a:normAutofit fontScale="90000"/>
          </a:bodyPr>
          <a:lstStyle/>
          <a:p>
            <a:r>
              <a:rPr lang="en-IE" dirty="0"/>
              <a:t>Section A: Student Activity 1</a:t>
            </a:r>
            <a:br>
              <a:rPr lang="en-IE" dirty="0"/>
            </a:br>
            <a:r>
              <a:rPr lang="en-IE" sz="4000" dirty="0"/>
              <a:t>Revision of &lt;, &gt;, ≤ and ≥ symbols.</a:t>
            </a:r>
            <a:endParaRPr lang="en-IE" dirty="0"/>
          </a:p>
        </p:txBody>
      </p:sp>
      <p:sp>
        <p:nvSpPr>
          <p:cNvPr id="3" name="Rectangle 2"/>
          <p:cNvSpPr/>
          <p:nvPr/>
        </p:nvSpPr>
        <p:spPr>
          <a:xfrm>
            <a:off x="337816" y="1082814"/>
            <a:ext cx="8806184" cy="707886"/>
          </a:xfrm>
          <a:prstGeom prst="rect">
            <a:avLst/>
          </a:prstGeom>
        </p:spPr>
        <p:txBody>
          <a:bodyPr wrap="square">
            <a:spAutoFit/>
          </a:bodyPr>
          <a:lstStyle/>
          <a:p>
            <a:r>
              <a:rPr lang="en-IE" sz="2000" dirty="0">
                <a:solidFill>
                  <a:srgbClr val="990033"/>
                </a:solidFill>
              </a:rPr>
              <a:t>4. For each of the statements below, circle the inequality which represents the </a:t>
            </a:r>
            <a:r>
              <a:rPr lang="en-IE" sz="2000" dirty="0" smtClean="0">
                <a:solidFill>
                  <a:srgbClr val="990033"/>
                </a:solidFill>
              </a:rPr>
              <a:t>given statement</a:t>
            </a:r>
            <a:r>
              <a:rPr lang="en-IE" sz="2000" dirty="0">
                <a:solidFill>
                  <a:srgbClr val="990033"/>
                </a:solidFill>
              </a:rPr>
              <a:t>.</a:t>
            </a:r>
          </a:p>
        </p:txBody>
      </p:sp>
      <p:graphicFrame>
        <p:nvGraphicFramePr>
          <p:cNvPr id="5" name="Table 4"/>
          <p:cNvGraphicFramePr>
            <a:graphicFrameLocks noGrp="1"/>
          </p:cNvGraphicFramePr>
          <p:nvPr>
            <p:extLst>
              <p:ext uri="{D42A27DB-BD31-4B8C-83A1-F6EECF244321}">
                <p14:modId xmlns:p14="http://schemas.microsoft.com/office/powerpoint/2010/main" val="1037741845"/>
              </p:ext>
            </p:extLst>
          </p:nvPr>
        </p:nvGraphicFramePr>
        <p:xfrm>
          <a:off x="363452" y="1796698"/>
          <a:ext cx="8410648" cy="4998720"/>
        </p:xfrm>
        <a:graphic>
          <a:graphicData uri="http://schemas.openxmlformats.org/drawingml/2006/table">
            <a:tbl>
              <a:tblPr firstRow="1" bandRow="1">
                <a:tableStyleId>{5940675A-B579-460E-94D1-54222C63F5DA}</a:tableStyleId>
              </a:tblPr>
              <a:tblGrid>
                <a:gridCol w="345752"/>
                <a:gridCol w="8064896"/>
              </a:tblGrid>
              <a:tr h="370840">
                <a:tc>
                  <a:txBody>
                    <a:bodyPr/>
                    <a:lstStyle/>
                    <a:p>
                      <a:r>
                        <a:rPr lang="en-IE" dirty="0" smtClean="0">
                          <a:solidFill>
                            <a:srgbClr val="990033"/>
                          </a:solidFill>
                        </a:rPr>
                        <a:t>e</a:t>
                      </a:r>
                      <a:endParaRPr lang="en-IE" b="0" dirty="0">
                        <a:solidFill>
                          <a:srgbClr val="990033"/>
                        </a:solidFill>
                      </a:endParaRPr>
                    </a:p>
                  </a:txBody>
                  <a:tcP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IE" sz="2000" dirty="0" smtClean="0">
                          <a:solidFill>
                            <a:srgbClr val="990033"/>
                          </a:solidFill>
                        </a:rPr>
                        <a:t>The maximum number of people allowed in a cinema is 130. If there are b people in the cinema. Which of the following is true?</a:t>
                      </a:r>
                      <a:endParaRPr lang="en-IE" sz="2000" b="0" dirty="0">
                        <a:solidFill>
                          <a:srgbClr val="990033"/>
                        </a:solidFill>
                      </a:endParaRPr>
                    </a:p>
                  </a:txBody>
                  <a:tcP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noFill/>
                      <a:prstDash val="solid"/>
                      <a:round/>
                      <a:headEnd type="none" w="med" len="med"/>
                      <a:tailEnd type="none" w="med" len="med"/>
                    </a:lnB>
                  </a:tcPr>
                </a:tc>
              </a:tr>
              <a:tr h="370840">
                <a:tc>
                  <a:txBody>
                    <a:bodyPr/>
                    <a:lstStyle/>
                    <a:p>
                      <a:endParaRPr lang="en-IE" b="0" dirty="0">
                        <a:solidFill>
                          <a:srgbClr val="990033"/>
                        </a:solidFill>
                      </a:endParaRPr>
                    </a:p>
                  </a:txBody>
                  <a:tcP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E" sz="2000" dirty="0" smtClean="0">
                          <a:solidFill>
                            <a:srgbClr val="990033"/>
                          </a:solidFill>
                        </a:rPr>
                        <a:t>b &gt; 130 	b ≥ 130 	b ≤ 130 	b &lt; 130</a:t>
                      </a:r>
                      <a:endParaRPr lang="en-IE" sz="2000" b="0" dirty="0" smtClean="0">
                        <a:solidFill>
                          <a:srgbClr val="990033"/>
                        </a:solidFill>
                      </a:endParaRPr>
                    </a:p>
                  </a:txBody>
                  <a:tcP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90033"/>
                      </a:solidFill>
                      <a:prstDash val="solid"/>
                      <a:round/>
                      <a:headEnd type="none" w="med" len="med"/>
                      <a:tailEnd type="none" w="med" len="med"/>
                    </a:lnB>
                  </a:tcPr>
                </a:tc>
              </a:tr>
              <a:tr h="370840">
                <a:tc>
                  <a:txBody>
                    <a:bodyPr/>
                    <a:lstStyle/>
                    <a:p>
                      <a:r>
                        <a:rPr lang="en-IE" dirty="0" smtClean="0">
                          <a:solidFill>
                            <a:srgbClr val="990033"/>
                          </a:solidFill>
                        </a:rPr>
                        <a:t>f</a:t>
                      </a:r>
                      <a:endParaRPr lang="en-IE" b="0" dirty="0">
                        <a:solidFill>
                          <a:srgbClr val="990033"/>
                        </a:solidFill>
                      </a:endParaRPr>
                    </a:p>
                  </a:txBody>
                  <a:tcP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IE" sz="2000" dirty="0" smtClean="0">
                          <a:solidFill>
                            <a:srgbClr val="990033"/>
                          </a:solidFill>
                        </a:rPr>
                        <a:t>The best paid workers in a business earn €40 per hour. Mark earns €</a:t>
                      </a:r>
                      <a:r>
                        <a:rPr lang="en-IE" sz="2000" i="1" dirty="0" smtClean="0">
                          <a:solidFill>
                            <a:srgbClr val="990033"/>
                          </a:solidFill>
                        </a:rPr>
                        <a:t>m </a:t>
                      </a:r>
                      <a:r>
                        <a:rPr lang="en-IE" sz="2000" dirty="0" smtClean="0">
                          <a:solidFill>
                            <a:srgbClr val="990033"/>
                          </a:solidFill>
                        </a:rPr>
                        <a:t>per hour and he is not one of the best paid employees in the business. Which of the following is true? </a:t>
                      </a:r>
                      <a:endParaRPr lang="en-IE" sz="2000" b="0" dirty="0">
                        <a:solidFill>
                          <a:srgbClr val="990033"/>
                        </a:solidFill>
                      </a:endParaRPr>
                    </a:p>
                  </a:txBody>
                  <a:tcP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noFill/>
                      <a:prstDash val="solid"/>
                      <a:round/>
                      <a:headEnd type="none" w="med" len="med"/>
                      <a:tailEnd type="none" w="med" len="med"/>
                    </a:lnB>
                  </a:tcPr>
                </a:tc>
              </a:tr>
              <a:tr h="370840">
                <a:tc>
                  <a:txBody>
                    <a:bodyPr/>
                    <a:lstStyle/>
                    <a:p>
                      <a:pPr algn="ctr"/>
                      <a:endParaRPr lang="en-IE" b="0" dirty="0">
                        <a:solidFill>
                          <a:srgbClr val="990033"/>
                        </a:solidFill>
                      </a:endParaRPr>
                    </a:p>
                  </a:txBody>
                  <a:tcP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E" sz="2000" i="1" dirty="0" smtClean="0">
                          <a:solidFill>
                            <a:srgbClr val="990033"/>
                          </a:solidFill>
                        </a:rPr>
                        <a:t>m </a:t>
                      </a:r>
                      <a:r>
                        <a:rPr lang="en-IE" sz="2000" dirty="0" smtClean="0">
                          <a:solidFill>
                            <a:srgbClr val="990033"/>
                          </a:solidFill>
                        </a:rPr>
                        <a:t>≥ 40 	</a:t>
                      </a:r>
                      <a:r>
                        <a:rPr lang="en-IE" sz="2000" i="1" dirty="0" smtClean="0">
                          <a:solidFill>
                            <a:srgbClr val="990033"/>
                          </a:solidFill>
                        </a:rPr>
                        <a:t>m </a:t>
                      </a:r>
                      <a:r>
                        <a:rPr lang="en-IE" sz="2000" dirty="0" smtClean="0">
                          <a:solidFill>
                            <a:srgbClr val="990033"/>
                          </a:solidFill>
                        </a:rPr>
                        <a:t>&lt; 40 	</a:t>
                      </a:r>
                      <a:r>
                        <a:rPr lang="en-IE" sz="2000" i="1" dirty="0" smtClean="0">
                          <a:solidFill>
                            <a:srgbClr val="990033"/>
                          </a:solidFill>
                        </a:rPr>
                        <a:t>m </a:t>
                      </a:r>
                      <a:r>
                        <a:rPr lang="en-IE" sz="2000" dirty="0" smtClean="0">
                          <a:solidFill>
                            <a:srgbClr val="990033"/>
                          </a:solidFill>
                        </a:rPr>
                        <a:t>&gt; 40 	</a:t>
                      </a:r>
                      <a:r>
                        <a:rPr lang="en-IE" sz="2000" i="1" dirty="0" smtClean="0">
                          <a:solidFill>
                            <a:srgbClr val="990033"/>
                          </a:solidFill>
                        </a:rPr>
                        <a:t>m </a:t>
                      </a:r>
                      <a:r>
                        <a:rPr lang="en-IE" sz="2000" dirty="0" smtClean="0">
                          <a:solidFill>
                            <a:srgbClr val="990033"/>
                          </a:solidFill>
                        </a:rPr>
                        <a:t>≤ 40 </a:t>
                      </a:r>
                      <a:endParaRPr lang="en-IE" sz="2000" b="0" dirty="0">
                        <a:solidFill>
                          <a:srgbClr val="990033"/>
                        </a:solidFill>
                      </a:endParaRPr>
                    </a:p>
                  </a:txBody>
                  <a:tcP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90033"/>
                      </a:solidFill>
                      <a:prstDash val="solid"/>
                      <a:round/>
                      <a:headEnd type="none" w="med" len="med"/>
                      <a:tailEnd type="none" w="med" len="med"/>
                    </a:lnB>
                  </a:tcPr>
                </a:tc>
              </a:tr>
              <a:tr h="370840">
                <a:tc>
                  <a:txBody>
                    <a:bodyPr/>
                    <a:lstStyle/>
                    <a:p>
                      <a:r>
                        <a:rPr lang="en-IE" dirty="0" smtClean="0">
                          <a:solidFill>
                            <a:srgbClr val="990033"/>
                          </a:solidFill>
                        </a:rPr>
                        <a:t>g</a:t>
                      </a:r>
                      <a:endParaRPr lang="en-IE" b="0" dirty="0">
                        <a:solidFill>
                          <a:srgbClr val="990033"/>
                        </a:solidFill>
                      </a:endParaRPr>
                    </a:p>
                  </a:txBody>
                  <a:tcP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IE" sz="2000" dirty="0" smtClean="0">
                          <a:solidFill>
                            <a:srgbClr val="990033"/>
                          </a:solidFill>
                        </a:rPr>
                        <a:t>Emma’s mother says that when she reaches the age of 17 she will get an increase in her pocket money. Emma is </a:t>
                      </a:r>
                      <a:r>
                        <a:rPr lang="en-IE" sz="2000" i="1" dirty="0" smtClean="0">
                          <a:solidFill>
                            <a:srgbClr val="990033"/>
                          </a:solidFill>
                        </a:rPr>
                        <a:t>r </a:t>
                      </a:r>
                      <a:r>
                        <a:rPr lang="en-IE" sz="2000" dirty="0" smtClean="0">
                          <a:solidFill>
                            <a:srgbClr val="990033"/>
                          </a:solidFill>
                        </a:rPr>
                        <a:t>years old and has not yet received that increase. which of the following is true? </a:t>
                      </a:r>
                      <a:endParaRPr lang="en-IE" sz="2000" b="0" dirty="0">
                        <a:solidFill>
                          <a:srgbClr val="990033"/>
                        </a:solidFill>
                      </a:endParaRPr>
                    </a:p>
                  </a:txBody>
                  <a:tcP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noFill/>
                      <a:prstDash val="solid"/>
                      <a:round/>
                      <a:headEnd type="none" w="med" len="med"/>
                      <a:tailEnd type="none" w="med" len="med"/>
                    </a:lnB>
                  </a:tcPr>
                </a:tc>
              </a:tr>
              <a:tr h="370840">
                <a:tc>
                  <a:txBody>
                    <a:bodyPr/>
                    <a:lstStyle/>
                    <a:p>
                      <a:pPr algn="ctr"/>
                      <a:endParaRPr lang="en-IE" b="0" dirty="0">
                        <a:solidFill>
                          <a:srgbClr val="990033"/>
                        </a:solidFill>
                      </a:endParaRPr>
                    </a:p>
                  </a:txBody>
                  <a:tcP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BR" sz="2000" i="1" dirty="0" smtClean="0">
                          <a:solidFill>
                            <a:srgbClr val="990033"/>
                          </a:solidFill>
                        </a:rPr>
                        <a:t>r </a:t>
                      </a:r>
                      <a:r>
                        <a:rPr lang="pt-BR" sz="2000" dirty="0" smtClean="0">
                          <a:solidFill>
                            <a:srgbClr val="990033"/>
                          </a:solidFill>
                        </a:rPr>
                        <a:t>&lt; 17 	</a:t>
                      </a:r>
                      <a:r>
                        <a:rPr lang="pt-BR" sz="2000" i="1" dirty="0" smtClean="0">
                          <a:solidFill>
                            <a:srgbClr val="990033"/>
                          </a:solidFill>
                        </a:rPr>
                        <a:t>r </a:t>
                      </a:r>
                      <a:r>
                        <a:rPr lang="pt-BR" sz="2000" dirty="0" smtClean="0">
                          <a:solidFill>
                            <a:srgbClr val="990033"/>
                          </a:solidFill>
                        </a:rPr>
                        <a:t>&gt; 17 	</a:t>
                      </a:r>
                      <a:r>
                        <a:rPr lang="pt-BR" sz="2000" i="1" dirty="0" smtClean="0">
                          <a:solidFill>
                            <a:srgbClr val="990033"/>
                          </a:solidFill>
                        </a:rPr>
                        <a:t>r </a:t>
                      </a:r>
                      <a:r>
                        <a:rPr lang="pt-BR" sz="2000" dirty="0" smtClean="0">
                          <a:solidFill>
                            <a:srgbClr val="990033"/>
                          </a:solidFill>
                        </a:rPr>
                        <a:t>≤ 17 	</a:t>
                      </a:r>
                      <a:r>
                        <a:rPr lang="pt-BR" sz="2000" i="1" dirty="0" smtClean="0">
                          <a:solidFill>
                            <a:srgbClr val="990033"/>
                          </a:solidFill>
                        </a:rPr>
                        <a:t>r </a:t>
                      </a:r>
                      <a:r>
                        <a:rPr lang="pt-BR" sz="2000" dirty="0" smtClean="0">
                          <a:solidFill>
                            <a:srgbClr val="990033"/>
                          </a:solidFill>
                        </a:rPr>
                        <a:t>≥ 17 	</a:t>
                      </a:r>
                      <a:endParaRPr lang="en-IE" sz="2000" b="0" dirty="0">
                        <a:solidFill>
                          <a:srgbClr val="990033"/>
                        </a:solidFill>
                      </a:endParaRPr>
                    </a:p>
                  </a:txBody>
                  <a:tcP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90033"/>
                      </a:solidFill>
                      <a:prstDash val="solid"/>
                      <a:round/>
                      <a:headEnd type="none" w="med" len="med"/>
                      <a:tailEnd type="none" w="med" len="med"/>
                    </a:lnB>
                  </a:tcPr>
                </a:tc>
              </a:tr>
              <a:tr h="370840">
                <a:tc>
                  <a:txBody>
                    <a:bodyPr/>
                    <a:lstStyle/>
                    <a:p>
                      <a:r>
                        <a:rPr lang="en-IE" dirty="0" smtClean="0">
                          <a:solidFill>
                            <a:srgbClr val="990033"/>
                          </a:solidFill>
                        </a:rPr>
                        <a:t>h</a:t>
                      </a:r>
                      <a:endParaRPr lang="en-IE" b="0" dirty="0">
                        <a:solidFill>
                          <a:srgbClr val="990033"/>
                        </a:solidFill>
                      </a:endParaRPr>
                    </a:p>
                  </a:txBody>
                  <a:tcP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IE" sz="2000" dirty="0" smtClean="0">
                          <a:solidFill>
                            <a:srgbClr val="990033"/>
                          </a:solidFill>
                        </a:rPr>
                        <a:t>There are at least 200 animals in a zoo. If there are </a:t>
                      </a:r>
                      <a:r>
                        <a:rPr lang="en-IE" sz="2000" i="1" dirty="0" smtClean="0">
                          <a:solidFill>
                            <a:srgbClr val="990033"/>
                          </a:solidFill>
                        </a:rPr>
                        <a:t>h </a:t>
                      </a:r>
                      <a:r>
                        <a:rPr lang="en-IE" sz="2000" dirty="0" smtClean="0">
                          <a:solidFill>
                            <a:srgbClr val="990033"/>
                          </a:solidFill>
                        </a:rPr>
                        <a:t>animals in the zoo, which of the following is true? 	</a:t>
                      </a:r>
                      <a:endParaRPr lang="en-IE" sz="2000" b="0" dirty="0">
                        <a:solidFill>
                          <a:srgbClr val="990033"/>
                        </a:solidFill>
                      </a:endParaRPr>
                    </a:p>
                  </a:txBody>
                  <a:tcP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noFill/>
                      <a:prstDash val="solid"/>
                      <a:round/>
                      <a:headEnd type="none" w="med" len="med"/>
                      <a:tailEnd type="none" w="med" len="med"/>
                    </a:lnB>
                  </a:tcPr>
                </a:tc>
              </a:tr>
              <a:tr h="370840">
                <a:tc>
                  <a:txBody>
                    <a:bodyPr/>
                    <a:lstStyle/>
                    <a:p>
                      <a:pPr algn="ctr"/>
                      <a:endParaRPr lang="en-IE" b="0" dirty="0">
                        <a:solidFill>
                          <a:srgbClr val="990033"/>
                        </a:solidFill>
                      </a:endParaRPr>
                    </a:p>
                  </a:txBody>
                  <a:tcP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r>
                        <a:rPr lang="pt-BR" sz="2000" b="0" i="1" u="none" strike="noStrike" kern="1200" baseline="0" dirty="0" smtClean="0">
                          <a:solidFill>
                            <a:srgbClr val="990033"/>
                          </a:solidFill>
                          <a:latin typeface="+mn-lt"/>
                          <a:ea typeface="+mn-ea"/>
                          <a:cs typeface="+mn-cs"/>
                        </a:rPr>
                        <a:t>h </a:t>
                      </a:r>
                      <a:r>
                        <a:rPr lang="pt-BR" sz="2000" b="0" i="0" u="none" strike="noStrike" kern="1200" baseline="0" dirty="0" smtClean="0">
                          <a:solidFill>
                            <a:srgbClr val="990033"/>
                          </a:solidFill>
                          <a:latin typeface="+mn-lt"/>
                          <a:ea typeface="+mn-ea"/>
                          <a:cs typeface="+mn-cs"/>
                        </a:rPr>
                        <a:t>&gt; 200   </a:t>
                      </a:r>
                      <a:r>
                        <a:rPr lang="pt-BR" sz="2000" b="0" i="1" u="none" strike="noStrike" kern="1200" baseline="0" dirty="0" smtClean="0">
                          <a:solidFill>
                            <a:srgbClr val="990033"/>
                          </a:solidFill>
                          <a:latin typeface="+mn-lt"/>
                          <a:ea typeface="+mn-ea"/>
                          <a:cs typeface="+mn-cs"/>
                        </a:rPr>
                        <a:t>h </a:t>
                      </a:r>
                      <a:r>
                        <a:rPr lang="pt-BR" sz="2000" b="0" i="0" u="none" strike="noStrike" kern="1200" baseline="0" dirty="0" smtClean="0">
                          <a:solidFill>
                            <a:srgbClr val="990033"/>
                          </a:solidFill>
                          <a:latin typeface="+mn-lt"/>
                          <a:ea typeface="+mn-ea"/>
                          <a:cs typeface="+mn-cs"/>
                        </a:rPr>
                        <a:t>&lt; 200   </a:t>
                      </a:r>
                      <a:r>
                        <a:rPr lang="pt-BR" sz="2000" b="0" i="1" u="none" strike="noStrike" kern="1200" baseline="0" dirty="0" smtClean="0">
                          <a:solidFill>
                            <a:srgbClr val="990033"/>
                          </a:solidFill>
                          <a:latin typeface="+mn-lt"/>
                          <a:ea typeface="+mn-ea"/>
                          <a:cs typeface="+mn-cs"/>
                        </a:rPr>
                        <a:t>h </a:t>
                      </a:r>
                      <a:r>
                        <a:rPr lang="pt-BR" sz="2000" b="0" i="0" u="none" strike="noStrike" kern="1200" baseline="0" dirty="0" smtClean="0">
                          <a:solidFill>
                            <a:srgbClr val="990033"/>
                          </a:solidFill>
                          <a:latin typeface="+mn-lt"/>
                          <a:ea typeface="+mn-ea"/>
                          <a:cs typeface="+mn-cs"/>
                        </a:rPr>
                        <a:t>≥ 200   </a:t>
                      </a:r>
                      <a:r>
                        <a:rPr lang="pt-BR" sz="2000" b="0" i="1" u="none" strike="noStrike" kern="1200" baseline="0" dirty="0" smtClean="0">
                          <a:solidFill>
                            <a:srgbClr val="990033"/>
                          </a:solidFill>
                          <a:latin typeface="+mn-lt"/>
                          <a:ea typeface="+mn-ea"/>
                          <a:cs typeface="+mn-cs"/>
                        </a:rPr>
                        <a:t>h </a:t>
                      </a:r>
                      <a:r>
                        <a:rPr lang="pt-BR" sz="2000" b="0" i="0" u="none" strike="noStrike" kern="1200" baseline="0" dirty="0" smtClean="0">
                          <a:solidFill>
                            <a:srgbClr val="990033"/>
                          </a:solidFill>
                          <a:latin typeface="+mn-lt"/>
                          <a:ea typeface="+mn-ea"/>
                          <a:cs typeface="+mn-cs"/>
                        </a:rPr>
                        <a:t>≤2 00 </a:t>
                      </a:r>
                      <a:r>
                        <a:rPr lang="pt-BR" sz="1800" b="0" i="0" u="none" strike="noStrike" kern="1200" baseline="0" dirty="0" smtClean="0">
                          <a:solidFill>
                            <a:schemeClr val="tx1"/>
                          </a:solidFill>
                          <a:latin typeface="+mn-lt"/>
                          <a:ea typeface="+mn-ea"/>
                          <a:cs typeface="+mn-cs"/>
                        </a:rPr>
                        <a:t>	</a:t>
                      </a:r>
                    </a:p>
                  </a:txBody>
                  <a:tcP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90033"/>
                      </a:solidFill>
                      <a:prstDash val="solid"/>
                      <a:round/>
                      <a:headEnd type="none" w="med" len="med"/>
                      <a:tailEnd type="none" w="med" len="med"/>
                    </a:lnB>
                  </a:tcPr>
                </a:tc>
              </a:tr>
            </a:tbl>
          </a:graphicData>
        </a:graphic>
      </p:graphicFrame>
      <p:sp>
        <p:nvSpPr>
          <p:cNvPr id="6" name="Oval 5"/>
          <p:cNvSpPr/>
          <p:nvPr/>
        </p:nvSpPr>
        <p:spPr>
          <a:xfrm>
            <a:off x="4699974" y="2475012"/>
            <a:ext cx="960996"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 name="Oval 6"/>
          <p:cNvSpPr/>
          <p:nvPr/>
        </p:nvSpPr>
        <p:spPr>
          <a:xfrm>
            <a:off x="3794944" y="3883088"/>
            <a:ext cx="960996"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 name="Oval 7"/>
          <p:cNvSpPr/>
          <p:nvPr/>
        </p:nvSpPr>
        <p:spPr>
          <a:xfrm>
            <a:off x="2699792" y="5307206"/>
            <a:ext cx="960996"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 name="Oval 8"/>
          <p:cNvSpPr/>
          <p:nvPr/>
        </p:nvSpPr>
        <p:spPr>
          <a:xfrm>
            <a:off x="4659040" y="6387326"/>
            <a:ext cx="960996"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26347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752"/>
            <a:ext cx="8229600" cy="1143000"/>
          </a:xfrm>
        </p:spPr>
        <p:txBody>
          <a:bodyPr>
            <a:normAutofit fontScale="90000"/>
          </a:bodyPr>
          <a:lstStyle/>
          <a:p>
            <a:r>
              <a:rPr lang="en-IE" dirty="0"/>
              <a:t>Section A: Student Activity 1</a:t>
            </a:r>
            <a:br>
              <a:rPr lang="en-IE" dirty="0"/>
            </a:br>
            <a:endParaRPr lang="en-IE" dirty="0"/>
          </a:p>
        </p:txBody>
      </p:sp>
      <p:graphicFrame>
        <p:nvGraphicFramePr>
          <p:cNvPr id="5" name="Table 4"/>
          <p:cNvGraphicFramePr>
            <a:graphicFrameLocks noGrp="1"/>
          </p:cNvGraphicFramePr>
          <p:nvPr>
            <p:extLst>
              <p:ext uri="{D42A27DB-BD31-4B8C-83A1-F6EECF244321}">
                <p14:modId xmlns:p14="http://schemas.microsoft.com/office/powerpoint/2010/main" val="732189530"/>
              </p:ext>
            </p:extLst>
          </p:nvPr>
        </p:nvGraphicFramePr>
        <p:xfrm>
          <a:off x="366676" y="645368"/>
          <a:ext cx="8410648" cy="6096000"/>
        </p:xfrm>
        <a:graphic>
          <a:graphicData uri="http://schemas.openxmlformats.org/drawingml/2006/table">
            <a:tbl>
              <a:tblPr firstRow="1" bandRow="1">
                <a:tableStyleId>{5940675A-B579-460E-94D1-54222C63F5DA}</a:tableStyleId>
              </a:tblPr>
              <a:tblGrid>
                <a:gridCol w="345752"/>
                <a:gridCol w="8064896"/>
              </a:tblGrid>
              <a:tr h="370840">
                <a:tc>
                  <a:txBody>
                    <a:bodyPr/>
                    <a:lstStyle/>
                    <a:p>
                      <a:r>
                        <a:rPr lang="en-IE" dirty="0" smtClean="0">
                          <a:solidFill>
                            <a:srgbClr val="990033"/>
                          </a:solidFill>
                        </a:rPr>
                        <a:t>I</a:t>
                      </a:r>
                      <a:endParaRPr lang="en-IE" b="0" dirty="0">
                        <a:solidFill>
                          <a:srgbClr val="990033"/>
                        </a:solidFill>
                      </a:endParaRPr>
                    </a:p>
                  </a:txBody>
                  <a:tcP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IE" sz="2000" dirty="0" smtClean="0">
                          <a:solidFill>
                            <a:srgbClr val="990033"/>
                          </a:solidFill>
                        </a:rPr>
                        <a:t>At most 10 people can fit in a bus and there are </a:t>
                      </a:r>
                      <a:r>
                        <a:rPr lang="en-IE" sz="2000" i="1" dirty="0" smtClean="0">
                          <a:solidFill>
                            <a:srgbClr val="990033"/>
                          </a:solidFill>
                        </a:rPr>
                        <a:t>k </a:t>
                      </a:r>
                      <a:r>
                        <a:rPr lang="en-IE" sz="2000" dirty="0" smtClean="0">
                          <a:solidFill>
                            <a:srgbClr val="990033"/>
                          </a:solidFill>
                        </a:rPr>
                        <a:t>people in the bus. Which of the following is true? </a:t>
                      </a:r>
                      <a:endParaRPr lang="en-IE" sz="2000" b="0" dirty="0">
                        <a:solidFill>
                          <a:srgbClr val="990033"/>
                        </a:solidFill>
                      </a:endParaRPr>
                    </a:p>
                  </a:txBody>
                  <a:tcP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noFill/>
                      <a:prstDash val="solid"/>
                      <a:round/>
                      <a:headEnd type="none" w="med" len="med"/>
                      <a:tailEnd type="none" w="med" len="med"/>
                    </a:lnB>
                  </a:tcPr>
                </a:tc>
              </a:tr>
              <a:tr h="370840">
                <a:tc>
                  <a:txBody>
                    <a:bodyPr/>
                    <a:lstStyle/>
                    <a:p>
                      <a:endParaRPr lang="en-IE" b="0" dirty="0">
                        <a:solidFill>
                          <a:srgbClr val="990033"/>
                        </a:solidFill>
                      </a:endParaRPr>
                    </a:p>
                  </a:txBody>
                  <a:tcP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E" sz="2000" i="1" dirty="0" smtClean="0">
                          <a:solidFill>
                            <a:srgbClr val="990033"/>
                          </a:solidFill>
                        </a:rPr>
                        <a:t>k </a:t>
                      </a:r>
                      <a:r>
                        <a:rPr lang="en-IE" sz="2000" dirty="0" smtClean="0">
                          <a:solidFill>
                            <a:srgbClr val="990033"/>
                          </a:solidFill>
                        </a:rPr>
                        <a:t>&lt; 10 	</a:t>
                      </a:r>
                      <a:r>
                        <a:rPr lang="en-IE" sz="2000" i="1" dirty="0" smtClean="0">
                          <a:solidFill>
                            <a:srgbClr val="990033"/>
                          </a:solidFill>
                        </a:rPr>
                        <a:t>k </a:t>
                      </a:r>
                      <a:r>
                        <a:rPr lang="en-IE" sz="2000" dirty="0" smtClean="0">
                          <a:solidFill>
                            <a:srgbClr val="990033"/>
                          </a:solidFill>
                        </a:rPr>
                        <a:t>&gt; 10 	</a:t>
                      </a:r>
                      <a:r>
                        <a:rPr lang="en-IE" sz="2000" i="1" dirty="0" smtClean="0">
                          <a:solidFill>
                            <a:srgbClr val="990033"/>
                          </a:solidFill>
                        </a:rPr>
                        <a:t>k </a:t>
                      </a:r>
                      <a:r>
                        <a:rPr lang="en-IE" sz="2000" dirty="0" smtClean="0">
                          <a:solidFill>
                            <a:srgbClr val="990033"/>
                          </a:solidFill>
                        </a:rPr>
                        <a:t>≤ 10 	</a:t>
                      </a:r>
                      <a:r>
                        <a:rPr lang="en-IE" sz="2000" i="1" dirty="0" smtClean="0">
                          <a:solidFill>
                            <a:srgbClr val="990033"/>
                          </a:solidFill>
                        </a:rPr>
                        <a:t>k </a:t>
                      </a:r>
                      <a:r>
                        <a:rPr lang="en-IE" sz="2000" dirty="0" smtClean="0">
                          <a:solidFill>
                            <a:srgbClr val="990033"/>
                          </a:solidFill>
                        </a:rPr>
                        <a:t>≥ 10 	</a:t>
                      </a:r>
                    </a:p>
                  </a:txBody>
                  <a:tcP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90033"/>
                      </a:solidFill>
                      <a:prstDash val="solid"/>
                      <a:round/>
                      <a:headEnd type="none" w="med" len="med"/>
                      <a:tailEnd type="none" w="med" len="med"/>
                    </a:lnB>
                  </a:tcPr>
                </a:tc>
              </a:tr>
              <a:tr h="370840">
                <a:tc>
                  <a:txBody>
                    <a:bodyPr/>
                    <a:lstStyle/>
                    <a:p>
                      <a:r>
                        <a:rPr lang="en-IE" dirty="0" smtClean="0">
                          <a:solidFill>
                            <a:srgbClr val="990033"/>
                          </a:solidFill>
                        </a:rPr>
                        <a:t>J</a:t>
                      </a:r>
                      <a:endParaRPr lang="en-IE" b="0" dirty="0">
                        <a:solidFill>
                          <a:srgbClr val="990033"/>
                        </a:solidFill>
                      </a:endParaRPr>
                    </a:p>
                  </a:txBody>
                  <a:tcP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indent="0">
                        <a:buFont typeface="+mj-lt"/>
                        <a:buNone/>
                      </a:pPr>
                      <a:r>
                        <a:rPr lang="en-IE" sz="2000" dirty="0" smtClean="0">
                          <a:solidFill>
                            <a:srgbClr val="990033"/>
                          </a:solidFill>
                        </a:rPr>
                        <a:t>A film is given an age 18 certificate. Let </a:t>
                      </a:r>
                      <a:r>
                        <a:rPr lang="en-IE" sz="2000" i="1" dirty="0" smtClean="0">
                          <a:solidFill>
                            <a:srgbClr val="990033"/>
                          </a:solidFill>
                        </a:rPr>
                        <a:t>a </a:t>
                      </a:r>
                      <a:r>
                        <a:rPr lang="en-IE" sz="2000" dirty="0" smtClean="0">
                          <a:solidFill>
                            <a:srgbClr val="990033"/>
                          </a:solidFill>
                        </a:rPr>
                        <a:t>= age of a student. To watch the film which statement is true? </a:t>
                      </a:r>
                      <a:endParaRPr lang="en-IE" sz="2000" b="0" dirty="0">
                        <a:solidFill>
                          <a:srgbClr val="990033"/>
                        </a:solidFill>
                      </a:endParaRPr>
                    </a:p>
                  </a:txBody>
                  <a:tcP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noFill/>
                      <a:prstDash val="solid"/>
                      <a:round/>
                      <a:headEnd type="none" w="med" len="med"/>
                      <a:tailEnd type="none" w="med" len="med"/>
                    </a:lnB>
                  </a:tcPr>
                </a:tc>
              </a:tr>
              <a:tr h="370840">
                <a:tc>
                  <a:txBody>
                    <a:bodyPr/>
                    <a:lstStyle/>
                    <a:p>
                      <a:pPr algn="ctr"/>
                      <a:endParaRPr lang="en-IE" b="0" dirty="0">
                        <a:solidFill>
                          <a:srgbClr val="990033"/>
                        </a:solidFill>
                      </a:endParaRPr>
                    </a:p>
                  </a:txBody>
                  <a:tcP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BR" sz="2000" i="1" dirty="0" smtClean="0">
                          <a:solidFill>
                            <a:srgbClr val="990033"/>
                          </a:solidFill>
                        </a:rPr>
                        <a:t>a </a:t>
                      </a:r>
                      <a:r>
                        <a:rPr lang="pt-BR" sz="2000" dirty="0" smtClean="0">
                          <a:solidFill>
                            <a:srgbClr val="990033"/>
                          </a:solidFill>
                        </a:rPr>
                        <a:t>&lt; 18 	</a:t>
                      </a:r>
                      <a:r>
                        <a:rPr lang="pt-BR" sz="2000" i="1" dirty="0" smtClean="0">
                          <a:solidFill>
                            <a:srgbClr val="990033"/>
                          </a:solidFill>
                        </a:rPr>
                        <a:t>a </a:t>
                      </a:r>
                      <a:r>
                        <a:rPr lang="pt-BR" sz="2000" dirty="0" smtClean="0">
                          <a:solidFill>
                            <a:srgbClr val="990033"/>
                          </a:solidFill>
                        </a:rPr>
                        <a:t>&gt; 18 	</a:t>
                      </a:r>
                      <a:r>
                        <a:rPr lang="pt-BR" sz="2000" i="1" dirty="0" smtClean="0">
                          <a:solidFill>
                            <a:srgbClr val="990033"/>
                          </a:solidFill>
                        </a:rPr>
                        <a:t>a </a:t>
                      </a:r>
                      <a:r>
                        <a:rPr lang="pt-BR" sz="2000" dirty="0" smtClean="0">
                          <a:solidFill>
                            <a:srgbClr val="990033"/>
                          </a:solidFill>
                        </a:rPr>
                        <a:t>≤ 18 	</a:t>
                      </a:r>
                      <a:r>
                        <a:rPr lang="pt-BR" sz="2000" i="1" dirty="0" smtClean="0">
                          <a:solidFill>
                            <a:srgbClr val="990033"/>
                          </a:solidFill>
                        </a:rPr>
                        <a:t>a </a:t>
                      </a:r>
                      <a:r>
                        <a:rPr lang="pt-BR" sz="2000" dirty="0" smtClean="0">
                          <a:solidFill>
                            <a:srgbClr val="990033"/>
                          </a:solidFill>
                        </a:rPr>
                        <a:t>≥ 18 </a:t>
                      </a:r>
                      <a:endParaRPr lang="en-IE" sz="2000" b="0" dirty="0">
                        <a:solidFill>
                          <a:srgbClr val="990033"/>
                        </a:solidFill>
                      </a:endParaRPr>
                    </a:p>
                  </a:txBody>
                  <a:tcP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90033"/>
                      </a:solidFill>
                      <a:prstDash val="solid"/>
                      <a:round/>
                      <a:headEnd type="none" w="med" len="med"/>
                      <a:tailEnd type="none" w="med" len="med"/>
                    </a:lnB>
                  </a:tcPr>
                </a:tc>
              </a:tr>
              <a:tr h="370840">
                <a:tc>
                  <a:txBody>
                    <a:bodyPr/>
                    <a:lstStyle/>
                    <a:p>
                      <a:r>
                        <a:rPr lang="en-IE" dirty="0" smtClean="0">
                          <a:solidFill>
                            <a:srgbClr val="990033"/>
                          </a:solidFill>
                        </a:rPr>
                        <a:t>K</a:t>
                      </a:r>
                      <a:endParaRPr lang="en-IE" b="0" dirty="0">
                        <a:solidFill>
                          <a:srgbClr val="990033"/>
                        </a:solidFill>
                      </a:endParaRPr>
                    </a:p>
                  </a:txBody>
                  <a:tcP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IE" sz="2000" dirty="0" smtClean="0">
                          <a:solidFill>
                            <a:srgbClr val="990033"/>
                          </a:solidFill>
                        </a:rPr>
                        <a:t>In Ireland you have to be at least 18 years old in order to be able to vote. </a:t>
                      </a:r>
                      <a:r>
                        <a:rPr lang="en-IE" sz="2000" dirty="0" err="1" smtClean="0">
                          <a:solidFill>
                            <a:srgbClr val="990033"/>
                          </a:solidFill>
                        </a:rPr>
                        <a:t>Conor</a:t>
                      </a:r>
                      <a:r>
                        <a:rPr lang="en-IE" sz="2000" dirty="0" smtClean="0">
                          <a:solidFill>
                            <a:srgbClr val="990033"/>
                          </a:solidFill>
                        </a:rPr>
                        <a:t> is </a:t>
                      </a:r>
                      <a:r>
                        <a:rPr lang="en-IE" sz="2000" i="1" dirty="0" smtClean="0">
                          <a:solidFill>
                            <a:srgbClr val="990033"/>
                          </a:solidFill>
                        </a:rPr>
                        <a:t>w </a:t>
                      </a:r>
                      <a:r>
                        <a:rPr lang="en-IE" sz="2000" dirty="0" smtClean="0">
                          <a:solidFill>
                            <a:srgbClr val="990033"/>
                          </a:solidFill>
                        </a:rPr>
                        <a:t>years old and he can vote, Which of the following is true? </a:t>
                      </a:r>
                      <a:endParaRPr lang="en-IE" sz="2000" b="0" dirty="0">
                        <a:solidFill>
                          <a:srgbClr val="990033"/>
                        </a:solidFill>
                      </a:endParaRPr>
                    </a:p>
                  </a:txBody>
                  <a:tcP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noFill/>
                      <a:prstDash val="solid"/>
                      <a:round/>
                      <a:headEnd type="none" w="med" len="med"/>
                      <a:tailEnd type="none" w="med" len="med"/>
                    </a:lnB>
                  </a:tcPr>
                </a:tc>
              </a:tr>
              <a:tr h="370840">
                <a:tc>
                  <a:txBody>
                    <a:bodyPr/>
                    <a:lstStyle/>
                    <a:p>
                      <a:pPr algn="ctr"/>
                      <a:endParaRPr lang="en-IE" b="0" dirty="0">
                        <a:solidFill>
                          <a:srgbClr val="990033"/>
                        </a:solidFill>
                      </a:endParaRPr>
                    </a:p>
                  </a:txBody>
                  <a:tcP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2000" i="1" dirty="0" smtClean="0">
                          <a:solidFill>
                            <a:srgbClr val="990033"/>
                          </a:solidFill>
                        </a:rPr>
                        <a:t>w </a:t>
                      </a:r>
                      <a:r>
                        <a:rPr lang="pl-PL" sz="2000" dirty="0" smtClean="0">
                          <a:solidFill>
                            <a:srgbClr val="990033"/>
                          </a:solidFill>
                        </a:rPr>
                        <a:t>≤ 18 </a:t>
                      </a:r>
                      <a:r>
                        <a:rPr lang="en-IE" sz="2000" dirty="0" smtClean="0">
                          <a:solidFill>
                            <a:srgbClr val="990033"/>
                          </a:solidFill>
                        </a:rPr>
                        <a:t>	</a:t>
                      </a:r>
                      <a:r>
                        <a:rPr lang="pl-PL" sz="2000" i="1" dirty="0" smtClean="0">
                          <a:solidFill>
                            <a:srgbClr val="990033"/>
                          </a:solidFill>
                        </a:rPr>
                        <a:t>w </a:t>
                      </a:r>
                      <a:r>
                        <a:rPr lang="pl-PL" sz="2000" dirty="0" smtClean="0">
                          <a:solidFill>
                            <a:srgbClr val="990033"/>
                          </a:solidFill>
                        </a:rPr>
                        <a:t>&lt; 18 </a:t>
                      </a:r>
                      <a:r>
                        <a:rPr lang="en-IE" sz="2000" dirty="0" smtClean="0">
                          <a:solidFill>
                            <a:srgbClr val="990033"/>
                          </a:solidFill>
                        </a:rPr>
                        <a:t>	</a:t>
                      </a:r>
                      <a:r>
                        <a:rPr lang="pl-PL" sz="2000" i="1" dirty="0" smtClean="0">
                          <a:solidFill>
                            <a:srgbClr val="990033"/>
                          </a:solidFill>
                        </a:rPr>
                        <a:t>w </a:t>
                      </a:r>
                      <a:r>
                        <a:rPr lang="pl-PL" sz="2000" dirty="0" smtClean="0">
                          <a:solidFill>
                            <a:srgbClr val="990033"/>
                          </a:solidFill>
                        </a:rPr>
                        <a:t>&gt; 18 </a:t>
                      </a:r>
                      <a:r>
                        <a:rPr lang="en-IE" sz="2000" dirty="0" smtClean="0">
                          <a:solidFill>
                            <a:srgbClr val="990033"/>
                          </a:solidFill>
                        </a:rPr>
                        <a:t>	</a:t>
                      </a:r>
                      <a:r>
                        <a:rPr lang="pl-PL" sz="2000" i="1" dirty="0" smtClean="0">
                          <a:solidFill>
                            <a:srgbClr val="990033"/>
                          </a:solidFill>
                        </a:rPr>
                        <a:t>w </a:t>
                      </a:r>
                      <a:r>
                        <a:rPr lang="pl-PL" sz="2000" dirty="0" smtClean="0">
                          <a:solidFill>
                            <a:srgbClr val="990033"/>
                          </a:solidFill>
                        </a:rPr>
                        <a:t>≥ 18 </a:t>
                      </a:r>
                      <a:endParaRPr lang="en-IE" sz="2000" b="0" dirty="0">
                        <a:solidFill>
                          <a:srgbClr val="990033"/>
                        </a:solidFill>
                      </a:endParaRPr>
                    </a:p>
                  </a:txBody>
                  <a:tcP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90033"/>
                      </a:solidFill>
                      <a:prstDash val="solid"/>
                      <a:round/>
                      <a:headEnd type="none" w="med" len="med"/>
                      <a:tailEnd type="none" w="med" len="med"/>
                    </a:lnB>
                  </a:tcPr>
                </a:tc>
              </a:tr>
              <a:tr h="370840">
                <a:tc>
                  <a:txBody>
                    <a:bodyPr/>
                    <a:lstStyle/>
                    <a:p>
                      <a:r>
                        <a:rPr lang="en-IE" dirty="0" smtClean="0">
                          <a:solidFill>
                            <a:srgbClr val="990033"/>
                          </a:solidFill>
                        </a:rPr>
                        <a:t>l</a:t>
                      </a:r>
                      <a:endParaRPr lang="en-IE" b="0" dirty="0">
                        <a:solidFill>
                          <a:srgbClr val="990033"/>
                        </a:solidFill>
                      </a:endParaRPr>
                    </a:p>
                  </a:txBody>
                  <a:tcP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IE" sz="2000" dirty="0" smtClean="0">
                          <a:solidFill>
                            <a:srgbClr val="990033"/>
                          </a:solidFill>
                        </a:rPr>
                        <a:t>In order to get to the next stage of the competition a team must have at least 20 points. Given </a:t>
                      </a:r>
                      <a:r>
                        <a:rPr lang="en-IE" sz="2000" i="1" dirty="0" smtClean="0">
                          <a:solidFill>
                            <a:srgbClr val="990033"/>
                          </a:solidFill>
                        </a:rPr>
                        <a:t>x </a:t>
                      </a:r>
                      <a:r>
                        <a:rPr lang="en-IE" sz="2000" dirty="0" smtClean="0">
                          <a:solidFill>
                            <a:srgbClr val="990033"/>
                          </a:solidFill>
                        </a:rPr>
                        <a:t>= the number of points scored by a team and they qualify for the next stage of the competition, which of the following is true? </a:t>
                      </a:r>
                      <a:endParaRPr lang="en-IE" sz="2000" b="0" dirty="0">
                        <a:solidFill>
                          <a:srgbClr val="990033"/>
                        </a:solidFill>
                      </a:endParaRPr>
                    </a:p>
                  </a:txBody>
                  <a:tcP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noFill/>
                      <a:prstDash val="solid"/>
                      <a:round/>
                      <a:headEnd type="none" w="med" len="med"/>
                      <a:tailEnd type="none" w="med" len="med"/>
                    </a:lnB>
                  </a:tcPr>
                </a:tc>
              </a:tr>
              <a:tr h="370840">
                <a:tc>
                  <a:txBody>
                    <a:bodyPr/>
                    <a:lstStyle/>
                    <a:p>
                      <a:pPr algn="ctr"/>
                      <a:endParaRPr lang="en-IE" b="0" dirty="0">
                        <a:solidFill>
                          <a:srgbClr val="990033"/>
                        </a:solidFill>
                      </a:endParaRPr>
                    </a:p>
                  </a:txBody>
                  <a:tcP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E" sz="2000" i="1" dirty="0" smtClean="0">
                          <a:solidFill>
                            <a:srgbClr val="990033"/>
                          </a:solidFill>
                        </a:rPr>
                        <a:t>x </a:t>
                      </a:r>
                      <a:r>
                        <a:rPr lang="en-IE" sz="2000" dirty="0" smtClean="0">
                          <a:solidFill>
                            <a:srgbClr val="990033"/>
                          </a:solidFill>
                        </a:rPr>
                        <a:t>&lt; 20 	</a:t>
                      </a:r>
                      <a:r>
                        <a:rPr lang="en-IE" sz="2000" i="1" dirty="0" smtClean="0">
                          <a:solidFill>
                            <a:srgbClr val="990033"/>
                          </a:solidFill>
                        </a:rPr>
                        <a:t>x </a:t>
                      </a:r>
                      <a:r>
                        <a:rPr lang="en-IE" sz="2000" dirty="0" smtClean="0">
                          <a:solidFill>
                            <a:srgbClr val="990033"/>
                          </a:solidFill>
                        </a:rPr>
                        <a:t>≤ 20 	</a:t>
                      </a:r>
                      <a:r>
                        <a:rPr lang="en-IE" sz="2000" i="1" dirty="0" smtClean="0">
                          <a:solidFill>
                            <a:srgbClr val="990033"/>
                          </a:solidFill>
                        </a:rPr>
                        <a:t>x </a:t>
                      </a:r>
                      <a:r>
                        <a:rPr lang="en-IE" sz="2000" dirty="0" smtClean="0">
                          <a:solidFill>
                            <a:srgbClr val="990033"/>
                          </a:solidFill>
                        </a:rPr>
                        <a:t>&gt; 20 	</a:t>
                      </a:r>
                      <a:r>
                        <a:rPr lang="en-IE" sz="2000" i="1" dirty="0" smtClean="0">
                          <a:solidFill>
                            <a:srgbClr val="990033"/>
                          </a:solidFill>
                        </a:rPr>
                        <a:t>x </a:t>
                      </a:r>
                      <a:r>
                        <a:rPr lang="en-IE" sz="2000" dirty="0" smtClean="0">
                          <a:solidFill>
                            <a:srgbClr val="990033"/>
                          </a:solidFill>
                        </a:rPr>
                        <a:t>≥ 20 </a:t>
                      </a:r>
                      <a:endParaRPr lang="en-IE" sz="2000" b="0" dirty="0">
                        <a:solidFill>
                          <a:srgbClr val="990033"/>
                        </a:solidFill>
                      </a:endParaRPr>
                    </a:p>
                  </a:txBody>
                  <a:tcP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90033"/>
                      </a:solidFill>
                      <a:prstDash val="solid"/>
                      <a:round/>
                      <a:headEnd type="none" w="med" len="med"/>
                      <a:tailEnd type="none" w="med" len="med"/>
                    </a:lnB>
                  </a:tcPr>
                </a:tc>
              </a:tr>
              <a:tr h="370840">
                <a:tc>
                  <a:txBody>
                    <a:bodyPr/>
                    <a:lstStyle/>
                    <a:p>
                      <a:pPr algn="ctr"/>
                      <a:r>
                        <a:rPr lang="en-IE" b="0" dirty="0" smtClean="0">
                          <a:solidFill>
                            <a:srgbClr val="990033"/>
                          </a:solidFill>
                        </a:rPr>
                        <a:t>m</a:t>
                      </a:r>
                      <a:endParaRPr lang="en-IE" b="0" dirty="0">
                        <a:solidFill>
                          <a:srgbClr val="990033"/>
                        </a:solidFill>
                      </a:endParaRPr>
                    </a:p>
                  </a:txBody>
                  <a:tcP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sz="2000" dirty="0" smtClean="0">
                          <a:solidFill>
                            <a:srgbClr val="990033"/>
                          </a:solidFill>
                        </a:rPr>
                        <a:t>The temperature in Dublin on a particular day is 20°C and it is warmer in Cork on the same day. Given </a:t>
                      </a:r>
                      <a:r>
                        <a:rPr lang="en-IE" sz="2000" i="1" dirty="0" err="1" smtClean="0">
                          <a:solidFill>
                            <a:srgbClr val="990033"/>
                          </a:solidFill>
                        </a:rPr>
                        <a:t>x</a:t>
                      </a:r>
                      <a:r>
                        <a:rPr lang="en-IE" sz="2000" dirty="0" err="1" smtClean="0">
                          <a:solidFill>
                            <a:srgbClr val="990033"/>
                          </a:solidFill>
                        </a:rPr>
                        <a:t>°C</a:t>
                      </a:r>
                      <a:r>
                        <a:rPr lang="en-IE" sz="2000" dirty="0" smtClean="0">
                          <a:solidFill>
                            <a:srgbClr val="990033"/>
                          </a:solidFill>
                        </a:rPr>
                        <a:t> is the temperature in Cork, which of the following is true? </a:t>
                      </a:r>
                      <a:endParaRPr lang="en-IE" sz="2000" b="0" dirty="0">
                        <a:solidFill>
                          <a:srgbClr val="990033"/>
                        </a:solidFill>
                      </a:endParaRPr>
                    </a:p>
                  </a:txBody>
                  <a:tcP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noFill/>
                      <a:prstDash val="solid"/>
                      <a:round/>
                      <a:headEnd type="none" w="med" len="med"/>
                      <a:tailEnd type="none" w="med" len="med"/>
                    </a:lnB>
                  </a:tcPr>
                </a:tc>
              </a:tr>
              <a:tr h="370840">
                <a:tc>
                  <a:txBody>
                    <a:bodyPr/>
                    <a:lstStyle/>
                    <a:p>
                      <a:pPr algn="ctr"/>
                      <a:endParaRPr lang="en-IE" b="0" dirty="0">
                        <a:solidFill>
                          <a:srgbClr val="990033"/>
                        </a:solidFill>
                      </a:endParaRPr>
                    </a:p>
                  </a:txBody>
                  <a:tcP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E" sz="2000" i="1" dirty="0" smtClean="0">
                          <a:solidFill>
                            <a:srgbClr val="990033"/>
                          </a:solidFill>
                        </a:rPr>
                        <a:t>x </a:t>
                      </a:r>
                      <a:r>
                        <a:rPr lang="en-IE" sz="2000" dirty="0" smtClean="0">
                          <a:solidFill>
                            <a:srgbClr val="990033"/>
                          </a:solidFill>
                        </a:rPr>
                        <a:t>≤ 20 	</a:t>
                      </a:r>
                      <a:r>
                        <a:rPr lang="en-IE" sz="2000" i="1" dirty="0" smtClean="0">
                          <a:solidFill>
                            <a:srgbClr val="990033"/>
                          </a:solidFill>
                        </a:rPr>
                        <a:t>x </a:t>
                      </a:r>
                      <a:r>
                        <a:rPr lang="en-IE" sz="2000" dirty="0" smtClean="0">
                          <a:solidFill>
                            <a:srgbClr val="990033"/>
                          </a:solidFill>
                        </a:rPr>
                        <a:t>&lt; 20 	</a:t>
                      </a:r>
                      <a:r>
                        <a:rPr lang="en-IE" sz="2000" i="1" dirty="0" smtClean="0">
                          <a:solidFill>
                            <a:srgbClr val="990033"/>
                          </a:solidFill>
                        </a:rPr>
                        <a:t>x </a:t>
                      </a:r>
                      <a:r>
                        <a:rPr lang="en-IE" sz="2000" dirty="0" smtClean="0">
                          <a:solidFill>
                            <a:srgbClr val="990033"/>
                          </a:solidFill>
                        </a:rPr>
                        <a:t>&gt; 20 	</a:t>
                      </a:r>
                      <a:r>
                        <a:rPr lang="en-IE" sz="2000" i="1" dirty="0" smtClean="0">
                          <a:solidFill>
                            <a:srgbClr val="990033"/>
                          </a:solidFill>
                        </a:rPr>
                        <a:t>x </a:t>
                      </a:r>
                      <a:r>
                        <a:rPr lang="en-IE" sz="2000" dirty="0" smtClean="0">
                          <a:solidFill>
                            <a:srgbClr val="990033"/>
                          </a:solidFill>
                        </a:rPr>
                        <a:t>≥ 20 </a:t>
                      </a:r>
                      <a:endParaRPr lang="en-IE" sz="2000" b="0" dirty="0">
                        <a:solidFill>
                          <a:srgbClr val="990033"/>
                        </a:solidFill>
                      </a:endParaRPr>
                    </a:p>
                  </a:txBody>
                  <a:tcP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90033"/>
                      </a:solidFill>
                      <a:prstDash val="solid"/>
                      <a:round/>
                      <a:headEnd type="none" w="med" len="med"/>
                      <a:tailEnd type="none" w="med" len="med"/>
                    </a:lnB>
                  </a:tcPr>
                </a:tc>
              </a:tr>
            </a:tbl>
          </a:graphicData>
        </a:graphic>
      </p:graphicFrame>
      <p:sp>
        <p:nvSpPr>
          <p:cNvPr id="6" name="Oval 5"/>
          <p:cNvSpPr/>
          <p:nvPr/>
        </p:nvSpPr>
        <p:spPr>
          <a:xfrm>
            <a:off x="4572000" y="1340768"/>
            <a:ext cx="960996"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 name="Oval 6"/>
          <p:cNvSpPr/>
          <p:nvPr/>
        </p:nvSpPr>
        <p:spPr>
          <a:xfrm>
            <a:off x="5652120" y="2420888"/>
            <a:ext cx="960996"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 name="Oval 7"/>
          <p:cNvSpPr/>
          <p:nvPr/>
        </p:nvSpPr>
        <p:spPr>
          <a:xfrm>
            <a:off x="5627228" y="3556974"/>
            <a:ext cx="960996"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 name="Oval 8"/>
          <p:cNvSpPr/>
          <p:nvPr/>
        </p:nvSpPr>
        <p:spPr>
          <a:xfrm>
            <a:off x="5627228" y="4941168"/>
            <a:ext cx="960996"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 name="Oval 9"/>
          <p:cNvSpPr/>
          <p:nvPr/>
        </p:nvSpPr>
        <p:spPr>
          <a:xfrm>
            <a:off x="4691124" y="6309320"/>
            <a:ext cx="960996"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1419958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0264"/>
            <a:ext cx="8229600" cy="1143000"/>
          </a:xfrm>
        </p:spPr>
        <p:txBody>
          <a:bodyPr>
            <a:normAutofit fontScale="90000"/>
          </a:bodyPr>
          <a:lstStyle/>
          <a:p>
            <a:r>
              <a:rPr lang="en-IE" dirty="0"/>
              <a:t>Section B: Student Activity 1</a:t>
            </a:r>
            <a:br>
              <a:rPr lang="en-IE" dirty="0"/>
            </a:br>
            <a:r>
              <a:rPr lang="en-IE" sz="4000" dirty="0"/>
              <a:t>Revision of Number Systems.</a:t>
            </a:r>
          </a:p>
        </p:txBody>
      </p:sp>
      <p:sp>
        <p:nvSpPr>
          <p:cNvPr id="3" name="Rectangle 2"/>
          <p:cNvSpPr/>
          <p:nvPr/>
        </p:nvSpPr>
        <p:spPr>
          <a:xfrm>
            <a:off x="323528" y="1061730"/>
            <a:ext cx="5328592" cy="5247590"/>
          </a:xfrm>
          <a:prstGeom prst="rect">
            <a:avLst/>
          </a:prstGeom>
        </p:spPr>
        <p:txBody>
          <a:bodyPr wrap="square">
            <a:spAutoFit/>
          </a:bodyPr>
          <a:lstStyle/>
          <a:p>
            <a:pPr marL="342900" indent="-342900">
              <a:spcAft>
                <a:spcPts val="600"/>
              </a:spcAft>
              <a:buFont typeface="Arial" pitchFamily="34" charset="0"/>
              <a:buChar char="•"/>
            </a:pPr>
            <a:r>
              <a:rPr lang="en-IE" sz="2000" dirty="0">
                <a:solidFill>
                  <a:srgbClr val="990033"/>
                </a:solidFill>
              </a:rPr>
              <a:t>Give me some examples </a:t>
            </a:r>
            <a:r>
              <a:rPr lang="en-IE" sz="2000" dirty="0" smtClean="0">
                <a:solidFill>
                  <a:srgbClr val="990033"/>
                </a:solidFill>
              </a:rPr>
              <a:t>of Natural </a:t>
            </a:r>
            <a:r>
              <a:rPr lang="en-IE" sz="2000" dirty="0">
                <a:solidFill>
                  <a:srgbClr val="990033"/>
                </a:solidFill>
              </a:rPr>
              <a:t>Numbers?</a:t>
            </a:r>
          </a:p>
          <a:p>
            <a:pPr marL="342900" indent="-342900">
              <a:spcAft>
                <a:spcPts val="600"/>
              </a:spcAft>
              <a:buFont typeface="Arial" pitchFamily="34" charset="0"/>
              <a:buChar char="•"/>
            </a:pPr>
            <a:r>
              <a:rPr lang="en-IE" sz="2000" dirty="0" smtClean="0">
                <a:solidFill>
                  <a:srgbClr val="990033"/>
                </a:solidFill>
              </a:rPr>
              <a:t>What </a:t>
            </a:r>
            <a:r>
              <a:rPr lang="en-IE" sz="2000" dirty="0">
                <a:solidFill>
                  <a:srgbClr val="990033"/>
                </a:solidFill>
              </a:rPr>
              <a:t>letter is normally </a:t>
            </a:r>
            <a:r>
              <a:rPr lang="en-IE" sz="2000" dirty="0" smtClean="0">
                <a:solidFill>
                  <a:srgbClr val="990033"/>
                </a:solidFill>
              </a:rPr>
              <a:t>used to </a:t>
            </a:r>
            <a:r>
              <a:rPr lang="en-IE" sz="2000" dirty="0">
                <a:solidFill>
                  <a:srgbClr val="990033"/>
                </a:solidFill>
              </a:rPr>
              <a:t>denote the set of </a:t>
            </a:r>
            <a:r>
              <a:rPr lang="en-IE" sz="2000" dirty="0" smtClean="0">
                <a:solidFill>
                  <a:srgbClr val="990033"/>
                </a:solidFill>
              </a:rPr>
              <a:t>Natural Numbers</a:t>
            </a:r>
            <a:r>
              <a:rPr lang="en-IE" sz="2000" dirty="0">
                <a:solidFill>
                  <a:srgbClr val="990033"/>
                </a:solidFill>
              </a:rPr>
              <a:t>?</a:t>
            </a:r>
          </a:p>
          <a:p>
            <a:pPr marL="342900" indent="-342900">
              <a:spcAft>
                <a:spcPts val="600"/>
              </a:spcAft>
              <a:buFont typeface="Arial" pitchFamily="34" charset="0"/>
              <a:buChar char="•"/>
            </a:pPr>
            <a:r>
              <a:rPr lang="en-IE" sz="2000" dirty="0" smtClean="0">
                <a:solidFill>
                  <a:srgbClr val="990033"/>
                </a:solidFill>
              </a:rPr>
              <a:t>Can </a:t>
            </a:r>
            <a:r>
              <a:rPr lang="en-IE" sz="2000" dirty="0">
                <a:solidFill>
                  <a:srgbClr val="990033"/>
                </a:solidFill>
              </a:rPr>
              <a:t>Natural Numbers </a:t>
            </a:r>
            <a:r>
              <a:rPr lang="en-IE" sz="2000" dirty="0" smtClean="0">
                <a:solidFill>
                  <a:srgbClr val="990033"/>
                </a:solidFill>
              </a:rPr>
              <a:t>be represented </a:t>
            </a:r>
            <a:r>
              <a:rPr lang="en-IE" sz="2000" dirty="0">
                <a:solidFill>
                  <a:srgbClr val="990033"/>
                </a:solidFill>
              </a:rPr>
              <a:t>on the </a:t>
            </a:r>
            <a:r>
              <a:rPr lang="en-IE" sz="2000" dirty="0" smtClean="0">
                <a:solidFill>
                  <a:srgbClr val="990033"/>
                </a:solidFill>
              </a:rPr>
              <a:t>number line</a:t>
            </a:r>
            <a:r>
              <a:rPr lang="en-IE" sz="2000" dirty="0">
                <a:solidFill>
                  <a:srgbClr val="990033"/>
                </a:solidFill>
              </a:rPr>
              <a:t>?</a:t>
            </a:r>
          </a:p>
          <a:p>
            <a:pPr marL="342900" indent="-342900">
              <a:spcAft>
                <a:spcPts val="600"/>
              </a:spcAft>
              <a:buFont typeface="Arial" pitchFamily="34" charset="0"/>
              <a:buChar char="•"/>
            </a:pPr>
            <a:r>
              <a:rPr lang="en-IE" sz="2000" dirty="0" smtClean="0">
                <a:solidFill>
                  <a:srgbClr val="990033"/>
                </a:solidFill>
              </a:rPr>
              <a:t>Give </a:t>
            </a:r>
            <a:r>
              <a:rPr lang="en-IE" sz="2000" dirty="0">
                <a:solidFill>
                  <a:srgbClr val="990033"/>
                </a:solidFill>
              </a:rPr>
              <a:t>me some examples </a:t>
            </a:r>
            <a:r>
              <a:rPr lang="en-IE" sz="2000" dirty="0" smtClean="0">
                <a:solidFill>
                  <a:srgbClr val="990033"/>
                </a:solidFill>
              </a:rPr>
              <a:t>of Integers</a:t>
            </a:r>
            <a:r>
              <a:rPr lang="en-IE" sz="2000" dirty="0">
                <a:solidFill>
                  <a:srgbClr val="990033"/>
                </a:solidFill>
              </a:rPr>
              <a:t>?</a:t>
            </a:r>
          </a:p>
          <a:p>
            <a:pPr marL="342900" indent="-342900">
              <a:spcAft>
                <a:spcPts val="600"/>
              </a:spcAft>
              <a:buFont typeface="Arial" pitchFamily="34" charset="0"/>
              <a:buChar char="•"/>
            </a:pPr>
            <a:r>
              <a:rPr lang="en-IE" sz="2000" dirty="0" smtClean="0">
                <a:solidFill>
                  <a:srgbClr val="990033"/>
                </a:solidFill>
              </a:rPr>
              <a:t>What </a:t>
            </a:r>
            <a:r>
              <a:rPr lang="en-IE" sz="2000" dirty="0">
                <a:solidFill>
                  <a:srgbClr val="990033"/>
                </a:solidFill>
              </a:rPr>
              <a:t>letter is normally </a:t>
            </a:r>
            <a:r>
              <a:rPr lang="en-IE" sz="2000" dirty="0" smtClean="0">
                <a:solidFill>
                  <a:srgbClr val="990033"/>
                </a:solidFill>
              </a:rPr>
              <a:t>used to </a:t>
            </a:r>
            <a:r>
              <a:rPr lang="en-IE" sz="2000" dirty="0">
                <a:solidFill>
                  <a:srgbClr val="990033"/>
                </a:solidFill>
              </a:rPr>
              <a:t>denote the </a:t>
            </a:r>
            <a:r>
              <a:rPr lang="en-IE" sz="2000" dirty="0" smtClean="0">
                <a:solidFill>
                  <a:srgbClr val="990033"/>
                </a:solidFill>
              </a:rPr>
              <a:t>  set </a:t>
            </a:r>
            <a:r>
              <a:rPr lang="en-IE" sz="2000" dirty="0">
                <a:solidFill>
                  <a:srgbClr val="990033"/>
                </a:solidFill>
              </a:rPr>
              <a:t>of Integers?</a:t>
            </a:r>
          </a:p>
          <a:p>
            <a:pPr marL="342900" indent="-342900">
              <a:spcAft>
                <a:spcPts val="600"/>
              </a:spcAft>
              <a:buFont typeface="Arial" pitchFamily="34" charset="0"/>
              <a:buChar char="•"/>
            </a:pPr>
            <a:r>
              <a:rPr lang="en-IE" sz="2000" dirty="0" smtClean="0">
                <a:solidFill>
                  <a:srgbClr val="990033"/>
                </a:solidFill>
              </a:rPr>
              <a:t>Are </a:t>
            </a:r>
            <a:r>
              <a:rPr lang="en-IE" sz="2000" dirty="0">
                <a:solidFill>
                  <a:srgbClr val="990033"/>
                </a:solidFill>
              </a:rPr>
              <a:t>all Natural </a:t>
            </a:r>
            <a:r>
              <a:rPr lang="en-IE" sz="2000" dirty="0" smtClean="0">
                <a:solidFill>
                  <a:srgbClr val="990033"/>
                </a:solidFill>
              </a:rPr>
              <a:t>Numbers Integers</a:t>
            </a:r>
            <a:r>
              <a:rPr lang="en-IE" sz="2000" dirty="0">
                <a:solidFill>
                  <a:srgbClr val="990033"/>
                </a:solidFill>
              </a:rPr>
              <a:t>? Give examples.</a:t>
            </a:r>
          </a:p>
          <a:p>
            <a:pPr marL="342900" indent="-342900">
              <a:spcAft>
                <a:spcPts val="600"/>
              </a:spcAft>
              <a:buFont typeface="Arial" pitchFamily="34" charset="0"/>
              <a:buChar char="•"/>
            </a:pPr>
            <a:r>
              <a:rPr lang="en-IE" sz="2000" dirty="0" smtClean="0">
                <a:solidFill>
                  <a:srgbClr val="990033"/>
                </a:solidFill>
              </a:rPr>
              <a:t>Can </a:t>
            </a:r>
            <a:r>
              <a:rPr lang="en-IE" sz="2000" dirty="0">
                <a:solidFill>
                  <a:srgbClr val="990033"/>
                </a:solidFill>
              </a:rPr>
              <a:t>Integers be </a:t>
            </a:r>
            <a:r>
              <a:rPr lang="en-IE" sz="2000" dirty="0" smtClean="0">
                <a:solidFill>
                  <a:srgbClr val="990033"/>
                </a:solidFill>
              </a:rPr>
              <a:t>represented on </a:t>
            </a:r>
            <a:r>
              <a:rPr lang="en-IE" sz="2000" dirty="0">
                <a:solidFill>
                  <a:srgbClr val="990033"/>
                </a:solidFill>
              </a:rPr>
              <a:t>the number line?</a:t>
            </a:r>
          </a:p>
          <a:p>
            <a:pPr marL="342900" indent="-342900">
              <a:buFont typeface="Arial" pitchFamily="34" charset="0"/>
              <a:buChar char="•"/>
            </a:pPr>
            <a:r>
              <a:rPr lang="en-IE" sz="2000" dirty="0" smtClean="0">
                <a:solidFill>
                  <a:srgbClr val="990033"/>
                </a:solidFill>
              </a:rPr>
              <a:t>Draw </a:t>
            </a:r>
            <a:r>
              <a:rPr lang="en-IE" sz="2000" dirty="0">
                <a:solidFill>
                  <a:srgbClr val="990033"/>
                </a:solidFill>
              </a:rPr>
              <a:t>a number line </a:t>
            </a:r>
            <a:r>
              <a:rPr lang="en-IE" sz="2000" dirty="0" smtClean="0">
                <a:solidFill>
                  <a:srgbClr val="990033"/>
                </a:solidFill>
              </a:rPr>
              <a:t>and represent </a:t>
            </a:r>
            <a:r>
              <a:rPr lang="en-IE" sz="2000" dirty="0">
                <a:solidFill>
                  <a:srgbClr val="990033"/>
                </a:solidFill>
              </a:rPr>
              <a:t>the </a:t>
            </a:r>
            <a:r>
              <a:rPr lang="en-IE" sz="2000" dirty="0" smtClean="0">
                <a:solidFill>
                  <a:srgbClr val="990033"/>
                </a:solidFill>
              </a:rPr>
              <a:t>Natural Numbers </a:t>
            </a:r>
            <a:r>
              <a:rPr lang="en-IE" sz="2000" dirty="0">
                <a:solidFill>
                  <a:srgbClr val="990033"/>
                </a:solidFill>
              </a:rPr>
              <a:t>and </a:t>
            </a:r>
            <a:r>
              <a:rPr lang="en-IE" sz="2000" dirty="0" smtClean="0">
                <a:solidFill>
                  <a:srgbClr val="990033"/>
                </a:solidFill>
              </a:rPr>
              <a:t>Integers represented </a:t>
            </a:r>
            <a:r>
              <a:rPr lang="en-IE" sz="2000" dirty="0">
                <a:solidFill>
                  <a:srgbClr val="990033"/>
                </a:solidFill>
              </a:rPr>
              <a:t>on the </a:t>
            </a:r>
            <a:r>
              <a:rPr lang="en-IE" sz="2000" dirty="0" smtClean="0">
                <a:solidFill>
                  <a:srgbClr val="990033"/>
                </a:solidFill>
              </a:rPr>
              <a:t>diagram on </a:t>
            </a:r>
            <a:r>
              <a:rPr lang="en-IE" sz="2000" dirty="0">
                <a:solidFill>
                  <a:srgbClr val="990033"/>
                </a:solidFill>
              </a:rPr>
              <a:t>the board on this </a:t>
            </a:r>
            <a:r>
              <a:rPr lang="en-IE" sz="2000" dirty="0" smtClean="0">
                <a:solidFill>
                  <a:srgbClr val="990033"/>
                </a:solidFill>
              </a:rPr>
              <a:t>number line</a:t>
            </a:r>
            <a:r>
              <a:rPr lang="en-IE" sz="2000" dirty="0">
                <a:solidFill>
                  <a:srgbClr val="990033"/>
                </a:solidFill>
              </a:rPr>
              <a:t>.</a:t>
            </a:r>
          </a:p>
        </p:txBody>
      </p:sp>
      <p:pic>
        <p:nvPicPr>
          <p:cNvPr id="1028"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4484"/>
          <a:stretch/>
        </p:blipFill>
        <p:spPr bwMode="auto">
          <a:xfrm>
            <a:off x="5332343" y="956036"/>
            <a:ext cx="3457267" cy="3585977"/>
          </a:xfrm>
          <a:prstGeom prst="ellipse">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4" name="Group 3"/>
          <p:cNvGrpSpPr/>
          <p:nvPr/>
        </p:nvGrpSpPr>
        <p:grpSpPr>
          <a:xfrm>
            <a:off x="8789610" y="498513"/>
            <a:ext cx="8469972" cy="5929829"/>
            <a:chOff x="8789610" y="498513"/>
            <a:chExt cx="8469972" cy="5929829"/>
          </a:xfrm>
        </p:grpSpPr>
        <p:sp>
          <p:nvSpPr>
            <p:cNvPr id="7" name="Rounded Rectangle 6"/>
            <p:cNvSpPr/>
            <p:nvPr/>
          </p:nvSpPr>
          <p:spPr>
            <a:xfrm rot="16200000">
              <a:off x="8159610" y="1511698"/>
              <a:ext cx="1620000" cy="360000"/>
            </a:xfrm>
            <a:prstGeom prst="roundRect">
              <a:avLst/>
            </a:prstGeom>
            <a:solidFill>
              <a:srgbClr val="FDCC33"/>
            </a:solidFill>
            <a:ln w="19050">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IE" sz="1400" dirty="0" smtClean="0">
                  <a:solidFill>
                    <a:srgbClr val="990033"/>
                  </a:solidFill>
                </a:rPr>
                <a:t>Lesson interaction</a:t>
              </a:r>
              <a:endParaRPr lang="en-IE" sz="1400" dirty="0">
                <a:solidFill>
                  <a:srgbClr val="990033"/>
                </a:solidFill>
              </a:endParaRPr>
            </a:p>
          </p:txBody>
        </p:sp>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70" t="366" b="342"/>
            <a:stretch/>
          </p:blipFill>
          <p:spPr bwMode="auto">
            <a:xfrm>
              <a:off x="9163982" y="498513"/>
              <a:ext cx="8095600" cy="59298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777788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8" restart="whenNotActive" fill="hold" evtFilter="cancelBubble" nodeType="interactiveSeq">
                <p:stCondLst>
                  <p:cond evt="onClick" delay="0">
                    <p:tgtEl>
                      <p:spTgt spid="4"/>
                    </p:tgtEl>
                  </p:cond>
                </p:stCondLst>
                <p:endSync evt="end" delay="0">
                  <p:rtn val="all"/>
                </p:endSync>
                <p:childTnLst>
                  <p:par>
                    <p:cTn id="39" fill="hold">
                      <p:stCondLst>
                        <p:cond delay="0"/>
                      </p:stCondLst>
                      <p:childTnLst>
                        <p:par>
                          <p:cTn id="40" fill="hold">
                            <p:stCondLst>
                              <p:cond delay="0"/>
                            </p:stCondLst>
                            <p:childTnLst>
                              <p:par>
                                <p:cTn id="41" presetID="35" presetClass="path" presetSubtype="0" accel="50000" decel="50000" fill="hold" nodeType="clickEffect">
                                  <p:stCondLst>
                                    <p:cond delay="0"/>
                                  </p:stCondLst>
                                  <p:childTnLst>
                                    <p:animMotion origin="layout" path="M -0.00018 7.40741E-7 L -0.93038 7.40741E-7 " pathEditMode="relative" rAng="0" ptsTypes="AA">
                                      <p:cBhvr>
                                        <p:cTn id="42" dur="2000" fill="hold"/>
                                        <p:tgtEl>
                                          <p:spTgt spid="4"/>
                                        </p:tgtEl>
                                        <p:attrNameLst>
                                          <p:attrName>ppt_x</p:attrName>
                                          <p:attrName>ppt_y</p:attrName>
                                        </p:attrNameLst>
                                      </p:cBhvr>
                                      <p:rCtr x="-46510" y="0"/>
                                    </p:animMotion>
                                  </p:childTnLst>
                                </p:cTn>
                              </p:par>
                            </p:childTnLst>
                          </p:cTn>
                        </p:par>
                      </p:childTnLst>
                    </p:cTn>
                  </p:par>
                  <p:par>
                    <p:cTn id="43" fill="hold">
                      <p:stCondLst>
                        <p:cond delay="indefinite"/>
                      </p:stCondLst>
                      <p:childTnLst>
                        <p:par>
                          <p:cTn id="44" fill="hold">
                            <p:stCondLst>
                              <p:cond delay="0"/>
                            </p:stCondLst>
                            <p:childTnLst>
                              <p:par>
                                <p:cTn id="45" presetID="63" presetClass="path" presetSubtype="0" accel="50000" decel="50000" fill="hold" nodeType="clickEffect">
                                  <p:stCondLst>
                                    <p:cond delay="0"/>
                                  </p:stCondLst>
                                  <p:childTnLst>
                                    <p:animMotion origin="layout" path="M -0.93038 7.40741E-7 L -0.00018 0.00347 " pathEditMode="relative" rAng="0" ptsTypes="AA">
                                      <p:cBhvr>
                                        <p:cTn id="46" dur="2000" fill="hold"/>
                                        <p:tgtEl>
                                          <p:spTgt spid="4"/>
                                        </p:tgtEl>
                                        <p:attrNameLst>
                                          <p:attrName>ppt_x</p:attrName>
                                          <p:attrName>ppt_y</p:attrName>
                                        </p:attrNameLst>
                                      </p:cBhvr>
                                      <p:rCtr x="46510" y="162"/>
                                    </p:animMotion>
                                  </p:childTnLst>
                                </p:cTn>
                              </p:par>
                            </p:childTnLst>
                          </p:cTn>
                        </p:par>
                      </p:childTnLst>
                    </p:cTn>
                  </p:par>
                </p:childTnLst>
              </p:cTn>
              <p:nextCondLst>
                <p:cond evt="onClick" delay="0">
                  <p:tgtEl>
                    <p:spTgt spid="4"/>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0264"/>
            <a:ext cx="8229600" cy="1143000"/>
          </a:xfrm>
        </p:spPr>
        <p:txBody>
          <a:bodyPr>
            <a:normAutofit fontScale="90000"/>
          </a:bodyPr>
          <a:lstStyle/>
          <a:p>
            <a:r>
              <a:rPr lang="en-IE" dirty="0"/>
              <a:t>Section B: Student Activity 1</a:t>
            </a:r>
            <a:br>
              <a:rPr lang="en-IE" dirty="0"/>
            </a:br>
            <a:r>
              <a:rPr lang="en-IE" sz="4000" dirty="0"/>
              <a:t>Revision of Number Systems.</a:t>
            </a:r>
          </a:p>
        </p:txBody>
      </p:sp>
      <p:sp>
        <p:nvSpPr>
          <p:cNvPr id="3" name="Rectangle 2"/>
          <p:cNvSpPr/>
          <p:nvPr/>
        </p:nvSpPr>
        <p:spPr>
          <a:xfrm>
            <a:off x="323528" y="1061730"/>
            <a:ext cx="5328592" cy="5170646"/>
          </a:xfrm>
          <a:prstGeom prst="rect">
            <a:avLst/>
          </a:prstGeom>
        </p:spPr>
        <p:txBody>
          <a:bodyPr wrap="square">
            <a:spAutoFit/>
          </a:bodyPr>
          <a:lstStyle/>
          <a:p>
            <a:pPr marL="342900" indent="-342900">
              <a:spcAft>
                <a:spcPts val="600"/>
              </a:spcAft>
              <a:buFont typeface="Arial" pitchFamily="34" charset="0"/>
              <a:buChar char="•"/>
            </a:pPr>
            <a:r>
              <a:rPr lang="en-IE" sz="2000" dirty="0">
                <a:solidFill>
                  <a:srgbClr val="990033"/>
                </a:solidFill>
              </a:rPr>
              <a:t>What are Rational Numbers?</a:t>
            </a:r>
          </a:p>
          <a:p>
            <a:pPr marL="342900" indent="-342900">
              <a:spcAft>
                <a:spcPts val="600"/>
              </a:spcAft>
              <a:buFont typeface="Arial" pitchFamily="34" charset="0"/>
              <a:buChar char="•"/>
            </a:pPr>
            <a:r>
              <a:rPr lang="en-IE" sz="2000" dirty="0" smtClean="0">
                <a:solidFill>
                  <a:srgbClr val="990033"/>
                </a:solidFill>
              </a:rPr>
              <a:t>Can </a:t>
            </a:r>
            <a:r>
              <a:rPr lang="en-IE" sz="2000" dirty="0">
                <a:solidFill>
                  <a:srgbClr val="990033"/>
                </a:solidFill>
              </a:rPr>
              <a:t>you give me an example of </a:t>
            </a:r>
            <a:r>
              <a:rPr lang="en-IE" sz="2000" dirty="0" smtClean="0">
                <a:solidFill>
                  <a:srgbClr val="990033"/>
                </a:solidFill>
              </a:rPr>
              <a:t>a Rational </a:t>
            </a:r>
            <a:r>
              <a:rPr lang="en-IE" sz="2000" dirty="0">
                <a:solidFill>
                  <a:srgbClr val="990033"/>
                </a:solidFill>
              </a:rPr>
              <a:t>Number?</a:t>
            </a:r>
          </a:p>
          <a:p>
            <a:pPr marL="342900" indent="-342900">
              <a:spcAft>
                <a:spcPts val="600"/>
              </a:spcAft>
              <a:buFont typeface="Arial" pitchFamily="34" charset="0"/>
              <a:buChar char="•"/>
            </a:pPr>
            <a:r>
              <a:rPr lang="en-IE" sz="2000" dirty="0" smtClean="0">
                <a:solidFill>
                  <a:srgbClr val="990033"/>
                </a:solidFill>
              </a:rPr>
              <a:t>What </a:t>
            </a:r>
            <a:r>
              <a:rPr lang="en-IE" sz="2000" dirty="0">
                <a:solidFill>
                  <a:srgbClr val="990033"/>
                </a:solidFill>
              </a:rPr>
              <a:t>letter is normally used </a:t>
            </a:r>
            <a:r>
              <a:rPr lang="en-IE" sz="2000" dirty="0" smtClean="0">
                <a:solidFill>
                  <a:srgbClr val="990033"/>
                </a:solidFill>
              </a:rPr>
              <a:t>to represent     </a:t>
            </a:r>
            <a:r>
              <a:rPr lang="en-IE" sz="2000" dirty="0">
                <a:solidFill>
                  <a:srgbClr val="990033"/>
                </a:solidFill>
              </a:rPr>
              <a:t>the set of Rational Numbers?</a:t>
            </a:r>
          </a:p>
          <a:p>
            <a:pPr marL="342900" indent="-342900">
              <a:spcAft>
                <a:spcPts val="600"/>
              </a:spcAft>
              <a:buFont typeface="Arial" pitchFamily="34" charset="0"/>
              <a:buChar char="•"/>
            </a:pPr>
            <a:r>
              <a:rPr lang="en-IE" sz="2000" dirty="0" smtClean="0">
                <a:solidFill>
                  <a:srgbClr val="990033"/>
                </a:solidFill>
              </a:rPr>
              <a:t>Is </a:t>
            </a:r>
            <a:r>
              <a:rPr lang="en-IE" sz="2000" dirty="0">
                <a:solidFill>
                  <a:srgbClr val="990033"/>
                </a:solidFill>
              </a:rPr>
              <a:t>3 a Rational Number?</a:t>
            </a:r>
          </a:p>
          <a:p>
            <a:pPr marL="342900" indent="-342900">
              <a:spcAft>
                <a:spcPts val="600"/>
              </a:spcAft>
              <a:buFont typeface="Arial" pitchFamily="34" charset="0"/>
              <a:buChar char="•"/>
            </a:pPr>
            <a:r>
              <a:rPr lang="en-IE" sz="2000" dirty="0" smtClean="0">
                <a:solidFill>
                  <a:srgbClr val="990033"/>
                </a:solidFill>
              </a:rPr>
              <a:t>Are </a:t>
            </a:r>
            <a:r>
              <a:rPr lang="en-IE" sz="2000" dirty="0">
                <a:solidFill>
                  <a:srgbClr val="990033"/>
                </a:solidFill>
              </a:rPr>
              <a:t>all Integers Rational Numbers?</a:t>
            </a:r>
          </a:p>
          <a:p>
            <a:pPr marL="342900" indent="-342900">
              <a:spcAft>
                <a:spcPts val="600"/>
              </a:spcAft>
              <a:buFont typeface="Arial" pitchFamily="34" charset="0"/>
              <a:buChar char="•"/>
            </a:pPr>
            <a:r>
              <a:rPr lang="en-IE" sz="2000" dirty="0">
                <a:solidFill>
                  <a:srgbClr val="990033"/>
                </a:solidFill>
              </a:rPr>
              <a:t>Why?</a:t>
            </a:r>
          </a:p>
          <a:p>
            <a:pPr marL="342900" indent="-342900">
              <a:spcAft>
                <a:spcPts val="600"/>
              </a:spcAft>
              <a:buFont typeface="Arial" pitchFamily="34" charset="0"/>
              <a:buChar char="•"/>
            </a:pPr>
            <a:r>
              <a:rPr lang="en-IE" sz="2000" dirty="0" smtClean="0">
                <a:solidFill>
                  <a:srgbClr val="990033"/>
                </a:solidFill>
              </a:rPr>
              <a:t>Can </a:t>
            </a:r>
            <a:r>
              <a:rPr lang="en-IE" sz="2000" dirty="0">
                <a:solidFill>
                  <a:srgbClr val="990033"/>
                </a:solidFill>
              </a:rPr>
              <a:t>Rational Numbers be </a:t>
            </a:r>
            <a:r>
              <a:rPr lang="en-IE" sz="2000" dirty="0" smtClean="0">
                <a:solidFill>
                  <a:srgbClr val="990033"/>
                </a:solidFill>
              </a:rPr>
              <a:t>represented on </a:t>
            </a:r>
            <a:r>
              <a:rPr lang="en-IE" sz="2000" dirty="0">
                <a:solidFill>
                  <a:srgbClr val="990033"/>
                </a:solidFill>
              </a:rPr>
              <a:t>the number line?</a:t>
            </a:r>
          </a:p>
          <a:p>
            <a:pPr marL="342900" indent="-342900">
              <a:spcAft>
                <a:spcPts val="600"/>
              </a:spcAft>
              <a:buFont typeface="Arial" pitchFamily="34" charset="0"/>
              <a:buChar char="•"/>
            </a:pPr>
            <a:r>
              <a:rPr lang="en-IE" sz="2000" dirty="0" smtClean="0">
                <a:solidFill>
                  <a:srgbClr val="990033"/>
                </a:solidFill>
              </a:rPr>
              <a:t>Is </a:t>
            </a:r>
            <a:r>
              <a:rPr lang="en-IE" sz="2000" dirty="0">
                <a:solidFill>
                  <a:srgbClr val="990033"/>
                </a:solidFill>
              </a:rPr>
              <a:t>2.5 a Rational Number and why?</a:t>
            </a:r>
          </a:p>
          <a:p>
            <a:pPr marL="342900" indent="-342900">
              <a:spcAft>
                <a:spcPts val="600"/>
              </a:spcAft>
              <a:buFont typeface="Arial" pitchFamily="34" charset="0"/>
              <a:buChar char="•"/>
            </a:pPr>
            <a:r>
              <a:rPr lang="en-IE" sz="2000" dirty="0" smtClean="0">
                <a:solidFill>
                  <a:srgbClr val="990033"/>
                </a:solidFill>
              </a:rPr>
              <a:t> What </a:t>
            </a:r>
            <a:r>
              <a:rPr lang="en-IE" sz="2000" dirty="0">
                <a:solidFill>
                  <a:srgbClr val="990033"/>
                </a:solidFill>
              </a:rPr>
              <a:t>are the numbers that cannot </a:t>
            </a:r>
            <a:r>
              <a:rPr lang="en-IE" sz="2000" dirty="0" smtClean="0">
                <a:solidFill>
                  <a:srgbClr val="990033"/>
                </a:solidFill>
              </a:rPr>
              <a:t>be written </a:t>
            </a:r>
            <a:r>
              <a:rPr lang="en-IE" sz="2000" dirty="0">
                <a:solidFill>
                  <a:srgbClr val="990033"/>
                </a:solidFill>
              </a:rPr>
              <a:t>as a fraction called?</a:t>
            </a:r>
          </a:p>
          <a:p>
            <a:pPr marL="342900" indent="-342900">
              <a:spcAft>
                <a:spcPts val="600"/>
              </a:spcAft>
              <a:buFont typeface="Arial" pitchFamily="34" charset="0"/>
              <a:buChar char="•"/>
            </a:pPr>
            <a:r>
              <a:rPr lang="en-IE" sz="2000" dirty="0" smtClean="0">
                <a:solidFill>
                  <a:srgbClr val="990033"/>
                </a:solidFill>
              </a:rPr>
              <a:t>Give </a:t>
            </a:r>
            <a:r>
              <a:rPr lang="en-IE" sz="2000" dirty="0">
                <a:solidFill>
                  <a:srgbClr val="990033"/>
                </a:solidFill>
              </a:rPr>
              <a:t>examples of Irrational Numbers?</a:t>
            </a:r>
          </a:p>
        </p:txBody>
      </p:sp>
      <p:pic>
        <p:nvPicPr>
          <p:cNvPr id="1028"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4484"/>
          <a:stretch/>
        </p:blipFill>
        <p:spPr bwMode="auto">
          <a:xfrm>
            <a:off x="5332343" y="956036"/>
            <a:ext cx="3457267" cy="3585977"/>
          </a:xfrm>
          <a:prstGeom prst="ellipse">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5" name="Group 4"/>
          <p:cNvGrpSpPr/>
          <p:nvPr/>
        </p:nvGrpSpPr>
        <p:grpSpPr>
          <a:xfrm>
            <a:off x="8789610" y="470262"/>
            <a:ext cx="8177740" cy="5806039"/>
            <a:chOff x="8789610" y="470262"/>
            <a:chExt cx="8177740" cy="5806039"/>
          </a:xfrm>
        </p:grpSpPr>
        <p:sp>
          <p:nvSpPr>
            <p:cNvPr id="7" name="Rounded Rectangle 6"/>
            <p:cNvSpPr/>
            <p:nvPr/>
          </p:nvSpPr>
          <p:spPr>
            <a:xfrm rot="16200000">
              <a:off x="8159610" y="1511698"/>
              <a:ext cx="1620000" cy="360000"/>
            </a:xfrm>
            <a:prstGeom prst="roundRect">
              <a:avLst/>
            </a:prstGeom>
            <a:solidFill>
              <a:srgbClr val="FDCC33"/>
            </a:solidFill>
            <a:ln w="19050">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IE" sz="1400" dirty="0" smtClean="0">
                  <a:solidFill>
                    <a:srgbClr val="990033"/>
                  </a:solidFill>
                </a:rPr>
                <a:t>Lesson interaction</a:t>
              </a:r>
              <a:endParaRPr lang="en-IE" sz="1400" dirty="0">
                <a:solidFill>
                  <a:srgbClr val="990033"/>
                </a:solidFill>
              </a:endParaRPr>
            </a:p>
          </p:txBody>
        </p:sp>
        <p:pic>
          <p:nvPicPr>
            <p:cNvPr id="266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99" t="399"/>
            <a:stretch/>
          </p:blipFill>
          <p:spPr bwMode="auto">
            <a:xfrm>
              <a:off x="9164320" y="470262"/>
              <a:ext cx="7803030" cy="58060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2732356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5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fade">
                                      <p:cBhvr>
                                        <p:cTn id="4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8" restart="whenNotActive" fill="hold" evtFilter="cancelBubble" nodeType="interactiveSeq">
                <p:stCondLst>
                  <p:cond evt="onClick" delay="0">
                    <p:tgtEl>
                      <p:spTgt spid="5"/>
                    </p:tgtEl>
                  </p:cond>
                </p:stCondLst>
                <p:endSync evt="end" delay="0">
                  <p:rtn val="all"/>
                </p:endSync>
                <p:childTnLst>
                  <p:par>
                    <p:cTn id="49" fill="hold">
                      <p:stCondLst>
                        <p:cond delay="0"/>
                      </p:stCondLst>
                      <p:childTnLst>
                        <p:par>
                          <p:cTn id="50" fill="hold">
                            <p:stCondLst>
                              <p:cond delay="0"/>
                            </p:stCondLst>
                            <p:childTnLst>
                              <p:par>
                                <p:cTn id="51" presetID="35" presetClass="path" presetSubtype="0" accel="50000" decel="50000" fill="hold" nodeType="clickEffect">
                                  <p:stCondLst>
                                    <p:cond delay="0"/>
                                  </p:stCondLst>
                                  <p:childTnLst>
                                    <p:animMotion origin="layout" path="M -0.00018 7.40741E-7 L -0.93038 7.40741E-7 " pathEditMode="relative" rAng="0" ptsTypes="AA">
                                      <p:cBhvr>
                                        <p:cTn id="52" dur="2000" fill="hold"/>
                                        <p:tgtEl>
                                          <p:spTgt spid="5"/>
                                        </p:tgtEl>
                                        <p:attrNameLst>
                                          <p:attrName>ppt_x</p:attrName>
                                          <p:attrName>ppt_y</p:attrName>
                                        </p:attrNameLst>
                                      </p:cBhvr>
                                      <p:rCtr x="-46510" y="0"/>
                                    </p:animMotion>
                                  </p:childTnLst>
                                </p:cTn>
                              </p:par>
                            </p:childTnLst>
                          </p:cTn>
                        </p:par>
                      </p:childTnLst>
                    </p:cTn>
                  </p:par>
                  <p:par>
                    <p:cTn id="53" fill="hold">
                      <p:stCondLst>
                        <p:cond delay="indefinite"/>
                      </p:stCondLst>
                      <p:childTnLst>
                        <p:par>
                          <p:cTn id="54" fill="hold">
                            <p:stCondLst>
                              <p:cond delay="0"/>
                            </p:stCondLst>
                            <p:childTnLst>
                              <p:par>
                                <p:cTn id="55" presetID="63" presetClass="path" presetSubtype="0" accel="50000" decel="50000" fill="hold" nodeType="clickEffect">
                                  <p:stCondLst>
                                    <p:cond delay="0"/>
                                  </p:stCondLst>
                                  <p:childTnLst>
                                    <p:animMotion origin="layout" path="M -0.93038 7.40741E-7 L -0.00018 0.00347 " pathEditMode="relative" rAng="0" ptsTypes="AA">
                                      <p:cBhvr>
                                        <p:cTn id="56" dur="2000" fill="hold"/>
                                        <p:tgtEl>
                                          <p:spTgt spid="5"/>
                                        </p:tgtEl>
                                        <p:attrNameLst>
                                          <p:attrName>ppt_x</p:attrName>
                                          <p:attrName>ppt_y</p:attrName>
                                        </p:attrNameLst>
                                      </p:cBhvr>
                                      <p:rCtr x="46510" y="162"/>
                                    </p:animMotion>
                                  </p:childTnLst>
                                </p:cTn>
                              </p:par>
                            </p:childTnLst>
                          </p:cTn>
                        </p:par>
                      </p:childTnLst>
                    </p:cTn>
                  </p:par>
                </p:childTnLst>
              </p:cTn>
              <p:nextCondLst>
                <p:cond evt="onClick" delay="0">
                  <p:tgtEl>
                    <p:spTgt spid="5"/>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0264"/>
            <a:ext cx="8229600" cy="1143000"/>
          </a:xfrm>
        </p:spPr>
        <p:txBody>
          <a:bodyPr>
            <a:normAutofit fontScale="90000"/>
          </a:bodyPr>
          <a:lstStyle/>
          <a:p>
            <a:r>
              <a:rPr lang="en-IE" dirty="0"/>
              <a:t>Section B: Student Activity 1</a:t>
            </a:r>
            <a:br>
              <a:rPr lang="en-IE" dirty="0"/>
            </a:br>
            <a:r>
              <a:rPr lang="en-IE" sz="4000" dirty="0"/>
              <a:t>Revision of Number Systems.</a:t>
            </a:r>
          </a:p>
        </p:txBody>
      </p:sp>
      <p:sp>
        <p:nvSpPr>
          <p:cNvPr id="3" name="Rectangle 2"/>
          <p:cNvSpPr/>
          <p:nvPr/>
        </p:nvSpPr>
        <p:spPr>
          <a:xfrm>
            <a:off x="323528" y="1061730"/>
            <a:ext cx="5328592" cy="5016758"/>
          </a:xfrm>
          <a:prstGeom prst="rect">
            <a:avLst/>
          </a:prstGeom>
        </p:spPr>
        <p:txBody>
          <a:bodyPr wrap="square">
            <a:spAutoFit/>
          </a:bodyPr>
          <a:lstStyle/>
          <a:p>
            <a:pPr marL="342900" indent="-342900">
              <a:spcAft>
                <a:spcPts val="600"/>
              </a:spcAft>
              <a:buFont typeface="Arial" pitchFamily="34" charset="0"/>
              <a:buChar char="•"/>
            </a:pPr>
            <a:r>
              <a:rPr lang="en-IE" sz="2000" dirty="0" smtClean="0">
                <a:solidFill>
                  <a:srgbClr val="990033"/>
                </a:solidFill>
              </a:rPr>
              <a:t>What </a:t>
            </a:r>
            <a:r>
              <a:rPr lang="en-IE" sz="2000" dirty="0">
                <a:solidFill>
                  <a:srgbClr val="990033"/>
                </a:solidFill>
              </a:rPr>
              <a:t>are the combined </a:t>
            </a:r>
            <a:r>
              <a:rPr lang="en-IE" sz="2000" dirty="0" smtClean="0">
                <a:solidFill>
                  <a:srgbClr val="990033"/>
                </a:solidFill>
              </a:rPr>
              <a:t>Rational and </a:t>
            </a:r>
            <a:r>
              <a:rPr lang="en-IE" sz="2000" dirty="0">
                <a:solidFill>
                  <a:srgbClr val="990033"/>
                </a:solidFill>
              </a:rPr>
              <a:t>Irrational Numbers called?</a:t>
            </a:r>
          </a:p>
          <a:p>
            <a:pPr marL="342900" indent="-342900">
              <a:spcAft>
                <a:spcPts val="600"/>
              </a:spcAft>
              <a:buFont typeface="Arial" pitchFamily="34" charset="0"/>
              <a:buChar char="•"/>
            </a:pPr>
            <a:r>
              <a:rPr lang="en-IE" sz="2000" dirty="0" smtClean="0">
                <a:solidFill>
                  <a:srgbClr val="990033"/>
                </a:solidFill>
              </a:rPr>
              <a:t>What </a:t>
            </a:r>
            <a:r>
              <a:rPr lang="en-IE" sz="2000" dirty="0">
                <a:solidFill>
                  <a:srgbClr val="990033"/>
                </a:solidFill>
              </a:rPr>
              <a:t>letter represents set </a:t>
            </a:r>
            <a:r>
              <a:rPr lang="en-IE" sz="2000" dirty="0" smtClean="0">
                <a:solidFill>
                  <a:srgbClr val="990033"/>
                </a:solidFill>
              </a:rPr>
              <a:t>of Real </a:t>
            </a:r>
            <a:r>
              <a:rPr lang="en-IE" sz="2000" dirty="0">
                <a:solidFill>
                  <a:srgbClr val="990033"/>
                </a:solidFill>
              </a:rPr>
              <a:t>Numbers?</a:t>
            </a:r>
          </a:p>
          <a:p>
            <a:pPr marL="342900" indent="-342900">
              <a:spcAft>
                <a:spcPts val="600"/>
              </a:spcAft>
              <a:buFont typeface="Arial" pitchFamily="34" charset="0"/>
              <a:buChar char="•"/>
            </a:pPr>
            <a:r>
              <a:rPr lang="en-IE" sz="2000" dirty="0" smtClean="0">
                <a:solidFill>
                  <a:srgbClr val="990033"/>
                </a:solidFill>
              </a:rPr>
              <a:t>Are </a:t>
            </a:r>
            <a:r>
              <a:rPr lang="en-IE" sz="2000" dirty="0">
                <a:solidFill>
                  <a:srgbClr val="990033"/>
                </a:solidFill>
              </a:rPr>
              <a:t>Rational Numbers also </a:t>
            </a:r>
            <a:r>
              <a:rPr lang="en-IE" sz="2000" dirty="0" smtClean="0">
                <a:solidFill>
                  <a:srgbClr val="990033"/>
                </a:solidFill>
              </a:rPr>
              <a:t>Real Numbers</a:t>
            </a:r>
            <a:r>
              <a:rPr lang="en-IE" sz="2000" dirty="0">
                <a:solidFill>
                  <a:srgbClr val="990033"/>
                </a:solidFill>
              </a:rPr>
              <a:t>?</a:t>
            </a:r>
          </a:p>
          <a:p>
            <a:pPr marL="342900" indent="-342900">
              <a:spcAft>
                <a:spcPts val="600"/>
              </a:spcAft>
              <a:buFont typeface="Arial" pitchFamily="34" charset="0"/>
              <a:buChar char="•"/>
            </a:pPr>
            <a:r>
              <a:rPr lang="en-IE" sz="2000" dirty="0" smtClean="0">
                <a:solidFill>
                  <a:srgbClr val="990033"/>
                </a:solidFill>
              </a:rPr>
              <a:t>Are </a:t>
            </a:r>
            <a:r>
              <a:rPr lang="en-IE" sz="2000" dirty="0">
                <a:solidFill>
                  <a:srgbClr val="990033"/>
                </a:solidFill>
              </a:rPr>
              <a:t>Irrational Numbers also </a:t>
            </a:r>
            <a:r>
              <a:rPr lang="en-IE" sz="2000" dirty="0" smtClean="0">
                <a:solidFill>
                  <a:srgbClr val="990033"/>
                </a:solidFill>
              </a:rPr>
              <a:t>Real Numbers</a:t>
            </a:r>
            <a:r>
              <a:rPr lang="en-IE" sz="2000" dirty="0">
                <a:solidFill>
                  <a:srgbClr val="990033"/>
                </a:solidFill>
              </a:rPr>
              <a:t>?</a:t>
            </a:r>
          </a:p>
          <a:p>
            <a:pPr marL="342900" indent="-342900">
              <a:spcAft>
                <a:spcPts val="600"/>
              </a:spcAft>
              <a:buFont typeface="Arial" pitchFamily="34" charset="0"/>
              <a:buChar char="•"/>
            </a:pPr>
            <a:r>
              <a:rPr lang="en-IE" sz="2000" dirty="0" smtClean="0">
                <a:solidFill>
                  <a:srgbClr val="990033"/>
                </a:solidFill>
              </a:rPr>
              <a:t>Give </a:t>
            </a:r>
            <a:r>
              <a:rPr lang="en-IE" sz="2000" dirty="0">
                <a:solidFill>
                  <a:srgbClr val="990033"/>
                </a:solidFill>
              </a:rPr>
              <a:t>examples of Real </a:t>
            </a:r>
            <a:r>
              <a:rPr lang="en-IE" sz="2000" dirty="0" smtClean="0">
                <a:solidFill>
                  <a:srgbClr val="990033"/>
                </a:solidFill>
              </a:rPr>
              <a:t>Numbers, Rational </a:t>
            </a:r>
            <a:r>
              <a:rPr lang="en-IE" sz="2000" dirty="0">
                <a:solidFill>
                  <a:srgbClr val="990033"/>
                </a:solidFill>
              </a:rPr>
              <a:t>Numbers and </a:t>
            </a:r>
            <a:r>
              <a:rPr lang="en-IE" sz="2000" dirty="0" smtClean="0">
                <a:solidFill>
                  <a:srgbClr val="990033"/>
                </a:solidFill>
              </a:rPr>
              <a:t>Irrational Numbers</a:t>
            </a:r>
            <a:r>
              <a:rPr lang="en-IE" sz="2000" dirty="0">
                <a:solidFill>
                  <a:srgbClr val="990033"/>
                </a:solidFill>
              </a:rPr>
              <a:t>.</a:t>
            </a:r>
          </a:p>
          <a:p>
            <a:pPr marL="342900" indent="-342900">
              <a:spcAft>
                <a:spcPts val="600"/>
              </a:spcAft>
              <a:buFont typeface="Arial" pitchFamily="34" charset="0"/>
              <a:buChar char="•"/>
            </a:pPr>
            <a:r>
              <a:rPr lang="en-IE" sz="2000" dirty="0" smtClean="0">
                <a:solidFill>
                  <a:srgbClr val="990033"/>
                </a:solidFill>
              </a:rPr>
              <a:t>Can </a:t>
            </a:r>
            <a:r>
              <a:rPr lang="en-IE" sz="2000" dirty="0">
                <a:solidFill>
                  <a:srgbClr val="990033"/>
                </a:solidFill>
              </a:rPr>
              <a:t>you give an example </a:t>
            </a:r>
            <a:r>
              <a:rPr lang="en-IE" sz="2000" dirty="0" smtClean="0">
                <a:solidFill>
                  <a:srgbClr val="990033"/>
                </a:solidFill>
              </a:rPr>
              <a:t>of a </a:t>
            </a:r>
            <a:r>
              <a:rPr lang="en-IE" sz="2000" dirty="0">
                <a:solidFill>
                  <a:srgbClr val="990033"/>
                </a:solidFill>
              </a:rPr>
              <a:t>Real Number that is not </a:t>
            </a:r>
            <a:r>
              <a:rPr lang="en-IE" sz="2000" dirty="0" smtClean="0">
                <a:solidFill>
                  <a:srgbClr val="990033"/>
                </a:solidFill>
              </a:rPr>
              <a:t>a Rational </a:t>
            </a:r>
            <a:r>
              <a:rPr lang="en-IE" sz="2000" dirty="0">
                <a:solidFill>
                  <a:srgbClr val="990033"/>
                </a:solidFill>
              </a:rPr>
              <a:t>Number?</a:t>
            </a:r>
          </a:p>
          <a:p>
            <a:pPr marL="342900" indent="-342900">
              <a:spcAft>
                <a:spcPts val="600"/>
              </a:spcAft>
              <a:buFont typeface="Arial" pitchFamily="34" charset="0"/>
              <a:buChar char="•"/>
            </a:pPr>
            <a:r>
              <a:rPr lang="en-IE" sz="2000" dirty="0" smtClean="0">
                <a:solidFill>
                  <a:srgbClr val="990033"/>
                </a:solidFill>
              </a:rPr>
              <a:t>Is </a:t>
            </a:r>
            <a:r>
              <a:rPr lang="en-IE" sz="2000" dirty="0">
                <a:solidFill>
                  <a:srgbClr val="990033"/>
                </a:solidFill>
              </a:rPr>
              <a:t>it possible to represent </a:t>
            </a:r>
            <a:r>
              <a:rPr lang="en-IE" sz="2000" dirty="0" smtClean="0">
                <a:solidFill>
                  <a:srgbClr val="990033"/>
                </a:solidFill>
              </a:rPr>
              <a:t>the Irrational </a:t>
            </a:r>
            <a:r>
              <a:rPr lang="en-IE" sz="2000" dirty="0">
                <a:solidFill>
                  <a:srgbClr val="990033"/>
                </a:solidFill>
              </a:rPr>
              <a:t>Numbers </a:t>
            </a:r>
            <a:r>
              <a:rPr lang="en-IE" sz="2000" dirty="0" smtClean="0">
                <a:solidFill>
                  <a:srgbClr val="990033"/>
                </a:solidFill>
              </a:rPr>
              <a:t>accurately on </a:t>
            </a:r>
            <a:r>
              <a:rPr lang="en-IE" sz="2000" dirty="0">
                <a:solidFill>
                  <a:srgbClr val="990033"/>
                </a:solidFill>
              </a:rPr>
              <a:t>the number line? Why</a:t>
            </a:r>
            <a:r>
              <a:rPr lang="en-IE" sz="2000" dirty="0" smtClean="0">
                <a:solidFill>
                  <a:srgbClr val="990033"/>
                </a:solidFill>
              </a:rPr>
              <a:t>?</a:t>
            </a:r>
          </a:p>
          <a:p>
            <a:pPr marL="342900" indent="-342900">
              <a:spcAft>
                <a:spcPts val="600"/>
              </a:spcAft>
              <a:buFont typeface="Arial" pitchFamily="34" charset="0"/>
              <a:buChar char="•"/>
            </a:pPr>
            <a:r>
              <a:rPr lang="en-IE" sz="2000" dirty="0">
                <a:solidFill>
                  <a:srgbClr val="990033"/>
                </a:solidFill>
              </a:rPr>
              <a:t>Answer the questions in </a:t>
            </a:r>
            <a:r>
              <a:rPr lang="en-IE" sz="2000" dirty="0" smtClean="0">
                <a:solidFill>
                  <a:srgbClr val="990033"/>
                </a:solidFill>
              </a:rPr>
              <a:t>Section B</a:t>
            </a:r>
            <a:r>
              <a:rPr lang="en-IE" sz="2000" dirty="0">
                <a:solidFill>
                  <a:srgbClr val="990033"/>
                </a:solidFill>
              </a:rPr>
              <a:t>: Student Activity 1.</a:t>
            </a:r>
          </a:p>
        </p:txBody>
      </p:sp>
      <p:pic>
        <p:nvPicPr>
          <p:cNvPr id="1028"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4484"/>
          <a:stretch/>
        </p:blipFill>
        <p:spPr bwMode="auto">
          <a:xfrm>
            <a:off x="5332343" y="956036"/>
            <a:ext cx="3457267" cy="3585977"/>
          </a:xfrm>
          <a:prstGeom prst="ellipse">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5" name="Group 4"/>
          <p:cNvGrpSpPr/>
          <p:nvPr/>
        </p:nvGrpSpPr>
        <p:grpSpPr>
          <a:xfrm>
            <a:off x="8789610" y="485373"/>
            <a:ext cx="7936082" cy="5808293"/>
            <a:chOff x="8789610" y="485373"/>
            <a:chExt cx="7936082" cy="5808293"/>
          </a:xfrm>
        </p:grpSpPr>
        <p:sp>
          <p:nvSpPr>
            <p:cNvPr id="7" name="Rounded Rectangle 6"/>
            <p:cNvSpPr/>
            <p:nvPr/>
          </p:nvSpPr>
          <p:spPr>
            <a:xfrm rot="16200000">
              <a:off x="8159610" y="1511698"/>
              <a:ext cx="1620000" cy="360000"/>
            </a:xfrm>
            <a:prstGeom prst="roundRect">
              <a:avLst/>
            </a:prstGeom>
            <a:solidFill>
              <a:srgbClr val="FDCC33"/>
            </a:solidFill>
            <a:ln w="19050">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IE" sz="1400" dirty="0" smtClean="0">
                  <a:solidFill>
                    <a:srgbClr val="990033"/>
                  </a:solidFill>
                </a:rPr>
                <a:t>Lesson interaction</a:t>
              </a:r>
              <a:endParaRPr lang="en-IE" sz="1400" dirty="0">
                <a:solidFill>
                  <a:srgbClr val="990033"/>
                </a:solidFill>
              </a:endParaRPr>
            </a:p>
          </p:txBody>
        </p:sp>
        <p:pic>
          <p:nvPicPr>
            <p:cNvPr id="276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99" t="685"/>
            <a:stretch/>
          </p:blipFill>
          <p:spPr bwMode="auto">
            <a:xfrm>
              <a:off x="9162673" y="485373"/>
              <a:ext cx="7563019" cy="58082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1646776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8" restart="whenNotActive" fill="hold" evtFilter="cancelBubble" nodeType="interactiveSeq">
                <p:stCondLst>
                  <p:cond evt="onClick" delay="0">
                    <p:tgtEl>
                      <p:spTgt spid="5"/>
                    </p:tgtEl>
                  </p:cond>
                </p:stCondLst>
                <p:endSync evt="end" delay="0">
                  <p:rtn val="all"/>
                </p:endSync>
                <p:childTnLst>
                  <p:par>
                    <p:cTn id="39" fill="hold">
                      <p:stCondLst>
                        <p:cond delay="0"/>
                      </p:stCondLst>
                      <p:childTnLst>
                        <p:par>
                          <p:cTn id="40" fill="hold">
                            <p:stCondLst>
                              <p:cond delay="0"/>
                            </p:stCondLst>
                            <p:childTnLst>
                              <p:par>
                                <p:cTn id="41" presetID="35" presetClass="path" presetSubtype="0" accel="50000" decel="50000" fill="hold" nodeType="clickEffect">
                                  <p:stCondLst>
                                    <p:cond delay="0"/>
                                  </p:stCondLst>
                                  <p:childTnLst>
                                    <p:animMotion origin="layout" path="M -0.00018 7.40741E-7 L -0.93038 7.40741E-7 " pathEditMode="relative" rAng="0" ptsTypes="AA">
                                      <p:cBhvr>
                                        <p:cTn id="42" dur="2000" fill="hold"/>
                                        <p:tgtEl>
                                          <p:spTgt spid="5"/>
                                        </p:tgtEl>
                                        <p:attrNameLst>
                                          <p:attrName>ppt_x</p:attrName>
                                          <p:attrName>ppt_y</p:attrName>
                                        </p:attrNameLst>
                                      </p:cBhvr>
                                      <p:rCtr x="-46510" y="0"/>
                                    </p:animMotion>
                                  </p:childTnLst>
                                </p:cTn>
                              </p:par>
                            </p:childTnLst>
                          </p:cTn>
                        </p:par>
                      </p:childTnLst>
                    </p:cTn>
                  </p:par>
                  <p:par>
                    <p:cTn id="43" fill="hold">
                      <p:stCondLst>
                        <p:cond delay="indefinite"/>
                      </p:stCondLst>
                      <p:childTnLst>
                        <p:par>
                          <p:cTn id="44" fill="hold">
                            <p:stCondLst>
                              <p:cond delay="0"/>
                            </p:stCondLst>
                            <p:childTnLst>
                              <p:par>
                                <p:cTn id="45" presetID="63" presetClass="path" presetSubtype="0" accel="50000" decel="50000" fill="hold" nodeType="clickEffect">
                                  <p:stCondLst>
                                    <p:cond delay="0"/>
                                  </p:stCondLst>
                                  <p:childTnLst>
                                    <p:animMotion origin="layout" path="M -0.93038 7.40741E-7 L -0.00018 0.00347 " pathEditMode="relative" rAng="0" ptsTypes="AA">
                                      <p:cBhvr>
                                        <p:cTn id="46" dur="2000" fill="hold"/>
                                        <p:tgtEl>
                                          <p:spTgt spid="5"/>
                                        </p:tgtEl>
                                        <p:attrNameLst>
                                          <p:attrName>ppt_x</p:attrName>
                                          <p:attrName>ppt_y</p:attrName>
                                        </p:attrNameLst>
                                      </p:cBhvr>
                                      <p:rCtr x="46510" y="162"/>
                                    </p:animMotion>
                                  </p:childTnLst>
                                </p:cTn>
                              </p:par>
                            </p:childTnLst>
                          </p:cTn>
                        </p:par>
                      </p:childTnLst>
                    </p:cTn>
                  </p:par>
                </p:childTnLst>
              </p:cTn>
              <p:nextCondLst>
                <p:cond evt="onClick" delay="0">
                  <p:tgtEl>
                    <p:spTgt spid="5"/>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0264"/>
            <a:ext cx="8229600" cy="1143000"/>
          </a:xfrm>
        </p:spPr>
        <p:txBody>
          <a:bodyPr>
            <a:normAutofit fontScale="90000"/>
          </a:bodyPr>
          <a:lstStyle/>
          <a:p>
            <a:r>
              <a:rPr lang="en-IE" dirty="0"/>
              <a:t>Section B: Student Activity 1</a:t>
            </a:r>
            <a:br>
              <a:rPr lang="en-IE" dirty="0"/>
            </a:br>
            <a:r>
              <a:rPr lang="en-IE" sz="4000" dirty="0"/>
              <a:t>Revision of Number Systems.</a:t>
            </a:r>
          </a:p>
        </p:txBody>
      </p:sp>
      <p:sp>
        <p:nvSpPr>
          <p:cNvPr id="3" name="Rectangle 2"/>
          <p:cNvSpPr/>
          <p:nvPr/>
        </p:nvSpPr>
        <p:spPr>
          <a:xfrm>
            <a:off x="467544" y="1124744"/>
            <a:ext cx="8280920" cy="1015663"/>
          </a:xfrm>
          <a:prstGeom prst="rect">
            <a:avLst/>
          </a:prstGeom>
        </p:spPr>
        <p:txBody>
          <a:bodyPr wrap="square">
            <a:spAutoFit/>
          </a:bodyPr>
          <a:lstStyle/>
          <a:p>
            <a:r>
              <a:rPr lang="en-IE" sz="2000" dirty="0">
                <a:solidFill>
                  <a:srgbClr val="990033"/>
                </a:solidFill>
              </a:rPr>
              <a:t>1. Write the relevant numbers from below into each of the boxes A, B, C, E, F, G and H. </a:t>
            </a:r>
            <a:r>
              <a:rPr lang="en-IE" sz="2000" b="1" dirty="0">
                <a:solidFill>
                  <a:srgbClr val="990033"/>
                </a:solidFill>
              </a:rPr>
              <a:t>Note: </a:t>
            </a:r>
            <a:r>
              <a:rPr lang="en-IE" sz="2000" dirty="0">
                <a:solidFill>
                  <a:srgbClr val="990033"/>
                </a:solidFill>
              </a:rPr>
              <a:t>Numbers may be used more than once. </a:t>
            </a:r>
          </a:p>
          <a:p>
            <a:r>
              <a:rPr lang="en-IE" sz="2000" dirty="0">
                <a:solidFill>
                  <a:srgbClr val="990033"/>
                </a:solidFill>
              </a:rPr>
              <a:t>-3, 0∙5, 6, 8, 10, -4, 20, -5, 3½, -6∙2, 1, 11, 2, 3, 9, 5, 5∙2, -2, 7∙9, 12, 11∙3.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1034" y="2175770"/>
            <a:ext cx="6833939" cy="38211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126077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0264"/>
            <a:ext cx="8229600" cy="1143000"/>
          </a:xfrm>
        </p:spPr>
        <p:txBody>
          <a:bodyPr>
            <a:normAutofit fontScale="90000"/>
          </a:bodyPr>
          <a:lstStyle/>
          <a:p>
            <a:r>
              <a:rPr lang="en-IE" dirty="0"/>
              <a:t>Section B: Student Activity 1</a:t>
            </a:r>
            <a:br>
              <a:rPr lang="en-IE" dirty="0"/>
            </a:br>
            <a:r>
              <a:rPr lang="en-IE" sz="4000" dirty="0"/>
              <a:t>Revision of Number Systems.</a:t>
            </a:r>
          </a:p>
        </p:txBody>
      </p:sp>
      <p:sp>
        <p:nvSpPr>
          <p:cNvPr id="5" name="Rectangle 4"/>
          <p:cNvSpPr/>
          <p:nvPr/>
        </p:nvSpPr>
        <p:spPr>
          <a:xfrm>
            <a:off x="467544" y="1124744"/>
            <a:ext cx="8208912" cy="5940088"/>
          </a:xfrm>
          <a:prstGeom prst="rect">
            <a:avLst/>
          </a:prstGeom>
        </p:spPr>
        <p:txBody>
          <a:bodyPr wrap="square">
            <a:spAutoFit/>
          </a:bodyPr>
          <a:lstStyle/>
          <a:p>
            <a:pPr marL="457200" indent="-457200">
              <a:buFont typeface="+mj-lt"/>
              <a:buAutoNum type="arabicPeriod" startAt="2"/>
            </a:pPr>
            <a:r>
              <a:rPr lang="en-IE" sz="2000" dirty="0" smtClean="0">
                <a:solidFill>
                  <a:srgbClr val="990033"/>
                </a:solidFill>
              </a:rPr>
              <a:t>Write </a:t>
            </a:r>
            <a:r>
              <a:rPr lang="en-IE" sz="2000" dirty="0">
                <a:solidFill>
                  <a:srgbClr val="990033"/>
                </a:solidFill>
              </a:rPr>
              <a:t>down one number which you included in box B, but did not include in box A. Give a reason for your </a:t>
            </a:r>
            <a:r>
              <a:rPr lang="en-IE" sz="2000" dirty="0" smtClean="0">
                <a:solidFill>
                  <a:srgbClr val="990033"/>
                </a:solidFill>
              </a:rPr>
              <a:t>choice.___________________________</a:t>
            </a:r>
          </a:p>
          <a:p>
            <a:pPr marL="457200" indent="-457200">
              <a:buFont typeface="+mj-lt"/>
              <a:buAutoNum type="arabicPeriod" startAt="2"/>
            </a:pPr>
            <a:endParaRPr lang="en-IE" sz="2000" dirty="0">
              <a:solidFill>
                <a:srgbClr val="990033"/>
              </a:solidFill>
            </a:endParaRPr>
          </a:p>
          <a:p>
            <a:pPr marL="457200" indent="-457200">
              <a:buFont typeface="+mj-lt"/>
              <a:buAutoNum type="arabicPeriod" startAt="2"/>
            </a:pPr>
            <a:r>
              <a:rPr lang="en-IE" sz="2000" i="1" dirty="0" smtClean="0">
                <a:solidFill>
                  <a:srgbClr val="990033"/>
                </a:solidFill>
              </a:rPr>
              <a:t>x </a:t>
            </a:r>
            <a:r>
              <a:rPr lang="en-IE" sz="2000" dirty="0">
                <a:solidFill>
                  <a:srgbClr val="990033"/>
                </a:solidFill>
              </a:rPr>
              <a:t>&gt; 5, </a:t>
            </a:r>
            <a:r>
              <a:rPr lang="en-IE" sz="2000" i="1" dirty="0">
                <a:solidFill>
                  <a:srgbClr val="990033"/>
                </a:solidFill>
              </a:rPr>
              <a:t>x </a:t>
            </a:r>
            <a:r>
              <a:rPr lang="en-IE" sz="2000" dirty="0">
                <a:solidFill>
                  <a:srgbClr val="990033"/>
                </a:solidFill>
              </a:rPr>
              <a:t>∈ </a:t>
            </a:r>
            <a:r>
              <a:rPr lang="en-IE" sz="2000" i="1" dirty="0">
                <a:solidFill>
                  <a:srgbClr val="990033"/>
                </a:solidFill>
              </a:rPr>
              <a:t>N </a:t>
            </a:r>
            <a:r>
              <a:rPr lang="en-IE" sz="2000" dirty="0">
                <a:solidFill>
                  <a:srgbClr val="990033"/>
                </a:solidFill>
              </a:rPr>
              <a:t>means: (Note: There may be more than one correct answer.) </a:t>
            </a:r>
          </a:p>
          <a:p>
            <a:pPr indent="449263"/>
            <a:r>
              <a:rPr lang="en-IE" sz="2000" dirty="0">
                <a:solidFill>
                  <a:srgbClr val="990033"/>
                </a:solidFill>
              </a:rPr>
              <a:t>(</a:t>
            </a:r>
            <a:r>
              <a:rPr lang="en-IE" sz="2000" dirty="0" err="1">
                <a:solidFill>
                  <a:srgbClr val="990033"/>
                </a:solidFill>
              </a:rPr>
              <a:t>i</a:t>
            </a:r>
            <a:r>
              <a:rPr lang="en-IE" sz="2000" dirty="0">
                <a:solidFill>
                  <a:srgbClr val="990033"/>
                </a:solidFill>
              </a:rPr>
              <a:t>) a number less than 5 is a possible solution </a:t>
            </a:r>
          </a:p>
          <a:p>
            <a:pPr indent="449263"/>
            <a:r>
              <a:rPr lang="en-IE" sz="2000" dirty="0">
                <a:solidFill>
                  <a:srgbClr val="990033"/>
                </a:solidFill>
              </a:rPr>
              <a:t>(ii) 5 is a possible solution </a:t>
            </a:r>
          </a:p>
          <a:p>
            <a:pPr indent="449263"/>
            <a:r>
              <a:rPr lang="en-IE" sz="2000" dirty="0">
                <a:solidFill>
                  <a:srgbClr val="990033"/>
                </a:solidFill>
              </a:rPr>
              <a:t>(iii) 6 is a possible solution </a:t>
            </a:r>
          </a:p>
          <a:p>
            <a:pPr indent="449263"/>
            <a:r>
              <a:rPr lang="en-IE" sz="2000" dirty="0">
                <a:solidFill>
                  <a:srgbClr val="990033"/>
                </a:solidFill>
              </a:rPr>
              <a:t>(iv) 5 is the only solution </a:t>
            </a:r>
          </a:p>
          <a:p>
            <a:pPr indent="449263"/>
            <a:r>
              <a:rPr lang="en-IE" sz="2000" dirty="0">
                <a:solidFill>
                  <a:srgbClr val="990033"/>
                </a:solidFill>
              </a:rPr>
              <a:t>(v) natural numbers should be Natural Numbers </a:t>
            </a:r>
          </a:p>
          <a:p>
            <a:pPr indent="449263"/>
            <a:r>
              <a:rPr lang="en-IE" sz="2000" dirty="0">
                <a:solidFill>
                  <a:srgbClr val="990033"/>
                </a:solidFill>
              </a:rPr>
              <a:t>(vi) Every natural number greater than 5 represents a general solution </a:t>
            </a:r>
          </a:p>
          <a:p>
            <a:pPr marL="457200" indent="-457200">
              <a:buFont typeface="+mj-lt"/>
              <a:buAutoNum type="arabicPeriod"/>
            </a:pPr>
            <a:endParaRPr lang="en-IE" sz="2000" dirty="0" smtClean="0">
              <a:solidFill>
                <a:srgbClr val="990033"/>
              </a:solidFill>
            </a:endParaRPr>
          </a:p>
          <a:p>
            <a:r>
              <a:rPr lang="en-IE" sz="2000" dirty="0" smtClean="0">
                <a:solidFill>
                  <a:srgbClr val="990033"/>
                </a:solidFill>
              </a:rPr>
              <a:t>4</a:t>
            </a:r>
            <a:r>
              <a:rPr lang="en-IE" sz="2000" dirty="0">
                <a:solidFill>
                  <a:srgbClr val="990033"/>
                </a:solidFill>
              </a:rPr>
              <a:t>. </a:t>
            </a:r>
            <a:r>
              <a:rPr lang="en-IE" sz="2000" dirty="0" smtClean="0">
                <a:solidFill>
                  <a:srgbClr val="990033"/>
                </a:solidFill>
              </a:rPr>
              <a:t>    </a:t>
            </a:r>
            <a:r>
              <a:rPr lang="en-IE" sz="2000" i="1" dirty="0" smtClean="0">
                <a:solidFill>
                  <a:srgbClr val="990033"/>
                </a:solidFill>
              </a:rPr>
              <a:t>x </a:t>
            </a:r>
            <a:r>
              <a:rPr lang="en-IE" sz="2000" dirty="0">
                <a:solidFill>
                  <a:srgbClr val="990033"/>
                </a:solidFill>
              </a:rPr>
              <a:t>&gt; 5, </a:t>
            </a:r>
            <a:r>
              <a:rPr lang="en-IE" sz="2000" i="1" dirty="0">
                <a:solidFill>
                  <a:srgbClr val="990033"/>
                </a:solidFill>
              </a:rPr>
              <a:t>x </a:t>
            </a:r>
            <a:r>
              <a:rPr lang="en-IE" sz="2000" dirty="0">
                <a:solidFill>
                  <a:srgbClr val="990033"/>
                </a:solidFill>
              </a:rPr>
              <a:t>∈ </a:t>
            </a:r>
            <a:r>
              <a:rPr lang="en-IE" sz="2000" i="1" dirty="0">
                <a:solidFill>
                  <a:srgbClr val="990033"/>
                </a:solidFill>
              </a:rPr>
              <a:t>N </a:t>
            </a:r>
            <a:r>
              <a:rPr lang="en-IE" sz="2000" dirty="0">
                <a:solidFill>
                  <a:srgbClr val="990033"/>
                </a:solidFill>
              </a:rPr>
              <a:t>means: (Note: There may be more than one correct answer.) </a:t>
            </a:r>
          </a:p>
          <a:p>
            <a:pPr indent="449263"/>
            <a:r>
              <a:rPr lang="en-IE" sz="2000" dirty="0">
                <a:solidFill>
                  <a:srgbClr val="990033"/>
                </a:solidFill>
              </a:rPr>
              <a:t>(</a:t>
            </a:r>
            <a:r>
              <a:rPr lang="en-IE" sz="2000" dirty="0" err="1">
                <a:solidFill>
                  <a:srgbClr val="990033"/>
                </a:solidFill>
              </a:rPr>
              <a:t>i</a:t>
            </a:r>
            <a:r>
              <a:rPr lang="en-IE" sz="2000" dirty="0">
                <a:solidFill>
                  <a:srgbClr val="990033"/>
                </a:solidFill>
              </a:rPr>
              <a:t>) a number less than 4 is possible solution </a:t>
            </a:r>
          </a:p>
          <a:p>
            <a:pPr indent="449263"/>
            <a:r>
              <a:rPr lang="en-IE" sz="2000" dirty="0">
                <a:solidFill>
                  <a:srgbClr val="990033"/>
                </a:solidFill>
              </a:rPr>
              <a:t>(ii) 8 is a possible solution </a:t>
            </a:r>
          </a:p>
          <a:p>
            <a:pPr indent="449263"/>
            <a:r>
              <a:rPr lang="en-IE" sz="2000" dirty="0">
                <a:solidFill>
                  <a:srgbClr val="990033"/>
                </a:solidFill>
              </a:rPr>
              <a:t>(iii) 6 is a possible solution </a:t>
            </a:r>
          </a:p>
          <a:p>
            <a:pPr indent="449263"/>
            <a:r>
              <a:rPr lang="en-IE" sz="2000" dirty="0">
                <a:solidFill>
                  <a:srgbClr val="990033"/>
                </a:solidFill>
              </a:rPr>
              <a:t>(iv) 5 is the only solution </a:t>
            </a:r>
          </a:p>
          <a:p>
            <a:pPr indent="449263"/>
            <a:endParaRPr lang="en-IE" sz="2000" dirty="0">
              <a:solidFill>
                <a:srgbClr val="990033"/>
              </a:solidFill>
            </a:endParaRPr>
          </a:p>
          <a:p>
            <a:r>
              <a:rPr lang="en-IE" sz="2000" dirty="0" smtClean="0">
                <a:solidFill>
                  <a:srgbClr val="990033"/>
                </a:solidFill>
              </a:rPr>
              <a:t>5.     </a:t>
            </a:r>
            <a:r>
              <a:rPr lang="en-IE" sz="2000" dirty="0">
                <a:solidFill>
                  <a:srgbClr val="990033"/>
                </a:solidFill>
              </a:rPr>
              <a:t>What is the general solution to the inequality in Q4? </a:t>
            </a:r>
          </a:p>
          <a:p>
            <a:pPr indent="449263"/>
            <a:endParaRPr lang="en-IE" sz="2000" dirty="0">
              <a:solidFill>
                <a:srgbClr val="990033"/>
              </a:solidFill>
            </a:endParaRPr>
          </a:p>
        </p:txBody>
      </p:sp>
    </p:spTree>
    <p:extLst>
      <p:ext uri="{BB962C8B-B14F-4D97-AF65-F5344CB8AC3E}">
        <p14:creationId xmlns:p14="http://schemas.microsoft.com/office/powerpoint/2010/main" val="18871132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0264"/>
            <a:ext cx="8229600" cy="1143000"/>
          </a:xfrm>
        </p:spPr>
        <p:txBody>
          <a:bodyPr>
            <a:normAutofit fontScale="90000"/>
          </a:bodyPr>
          <a:lstStyle/>
          <a:p>
            <a:r>
              <a:rPr lang="en-IE" dirty="0"/>
              <a:t>Section B: Student Activity 1</a:t>
            </a:r>
            <a:br>
              <a:rPr lang="en-IE" dirty="0"/>
            </a:br>
            <a:r>
              <a:rPr lang="en-IE" sz="4000" dirty="0"/>
              <a:t>Revision of Number Systems.</a:t>
            </a:r>
          </a:p>
        </p:txBody>
      </p:sp>
      <p:sp>
        <p:nvSpPr>
          <p:cNvPr id="5" name="Rectangle 4"/>
          <p:cNvSpPr/>
          <p:nvPr/>
        </p:nvSpPr>
        <p:spPr>
          <a:xfrm>
            <a:off x="467544" y="980728"/>
            <a:ext cx="8208912" cy="5940088"/>
          </a:xfrm>
          <a:prstGeom prst="rect">
            <a:avLst/>
          </a:prstGeom>
        </p:spPr>
        <p:txBody>
          <a:bodyPr wrap="square">
            <a:spAutoFit/>
          </a:bodyPr>
          <a:lstStyle/>
          <a:p>
            <a:r>
              <a:rPr lang="en-IE" sz="2000" dirty="0" smtClean="0">
                <a:solidFill>
                  <a:srgbClr val="990033"/>
                </a:solidFill>
              </a:rPr>
              <a:t>6</a:t>
            </a:r>
            <a:r>
              <a:rPr lang="en-IE" sz="2000" dirty="0">
                <a:solidFill>
                  <a:srgbClr val="990033"/>
                </a:solidFill>
              </a:rPr>
              <a:t>. </a:t>
            </a:r>
            <a:r>
              <a:rPr lang="en-IE" sz="2000" b="1" i="1" dirty="0">
                <a:solidFill>
                  <a:srgbClr val="990033"/>
                </a:solidFill>
              </a:rPr>
              <a:t>x </a:t>
            </a:r>
            <a:r>
              <a:rPr lang="en-IE" sz="2000" dirty="0">
                <a:solidFill>
                  <a:srgbClr val="990033"/>
                </a:solidFill>
              </a:rPr>
              <a:t>≤ 6, </a:t>
            </a:r>
            <a:r>
              <a:rPr lang="en-IE" sz="2000" b="1" i="1" dirty="0">
                <a:solidFill>
                  <a:srgbClr val="990033"/>
                </a:solidFill>
              </a:rPr>
              <a:t>x </a:t>
            </a:r>
            <a:r>
              <a:rPr lang="en-IE" sz="2000" dirty="0">
                <a:solidFill>
                  <a:srgbClr val="990033"/>
                </a:solidFill>
              </a:rPr>
              <a:t>∈ </a:t>
            </a:r>
            <a:r>
              <a:rPr lang="en-IE" sz="2000" b="1" i="1" dirty="0">
                <a:solidFill>
                  <a:srgbClr val="990033"/>
                </a:solidFill>
              </a:rPr>
              <a:t>N </a:t>
            </a:r>
            <a:r>
              <a:rPr lang="en-IE" sz="2000" dirty="0">
                <a:solidFill>
                  <a:srgbClr val="990033"/>
                </a:solidFill>
              </a:rPr>
              <a:t>State giving a reason which of the following are true or false. </a:t>
            </a:r>
          </a:p>
          <a:p>
            <a:pPr indent="263525"/>
            <a:r>
              <a:rPr lang="en-IE" sz="2000" dirty="0" err="1">
                <a:solidFill>
                  <a:srgbClr val="990033"/>
                </a:solidFill>
              </a:rPr>
              <a:t>i</a:t>
            </a:r>
            <a:r>
              <a:rPr lang="en-IE" sz="2000" dirty="0">
                <a:solidFill>
                  <a:srgbClr val="990033"/>
                </a:solidFill>
              </a:rPr>
              <a:t>. 6 is a possible solution</a:t>
            </a:r>
            <a:r>
              <a:rPr lang="en-IE" sz="2000" dirty="0" smtClean="0">
                <a:solidFill>
                  <a:srgbClr val="990033"/>
                </a:solidFill>
              </a:rPr>
              <a:t>_________________________________________ </a:t>
            </a:r>
            <a:endParaRPr lang="en-IE" sz="2000" dirty="0">
              <a:solidFill>
                <a:srgbClr val="990033"/>
              </a:solidFill>
            </a:endParaRPr>
          </a:p>
          <a:p>
            <a:pPr indent="263525"/>
            <a:r>
              <a:rPr lang="en-IE" sz="2000" dirty="0">
                <a:solidFill>
                  <a:srgbClr val="990033"/>
                </a:solidFill>
              </a:rPr>
              <a:t>ii. 7∙8 is a possible solution</a:t>
            </a:r>
            <a:r>
              <a:rPr lang="en-IE" sz="2000" dirty="0" smtClean="0">
                <a:solidFill>
                  <a:srgbClr val="990033"/>
                </a:solidFill>
              </a:rPr>
              <a:t>_______________________________________ </a:t>
            </a:r>
            <a:endParaRPr lang="en-IE" sz="2000" dirty="0">
              <a:solidFill>
                <a:srgbClr val="990033"/>
              </a:solidFill>
            </a:endParaRPr>
          </a:p>
          <a:p>
            <a:pPr indent="263525"/>
            <a:r>
              <a:rPr lang="en-IE" sz="2000" dirty="0">
                <a:solidFill>
                  <a:srgbClr val="990033"/>
                </a:solidFill>
              </a:rPr>
              <a:t>iii. -4 is a possible solution</a:t>
            </a:r>
            <a:r>
              <a:rPr lang="en-IE" sz="2000" dirty="0" smtClean="0">
                <a:solidFill>
                  <a:srgbClr val="990033"/>
                </a:solidFill>
              </a:rPr>
              <a:t>_______________________________________ </a:t>
            </a:r>
            <a:endParaRPr lang="en-IE" sz="2000" dirty="0">
              <a:solidFill>
                <a:srgbClr val="990033"/>
              </a:solidFill>
            </a:endParaRPr>
          </a:p>
          <a:p>
            <a:pPr indent="263525"/>
            <a:r>
              <a:rPr lang="en-IE" sz="2000" dirty="0">
                <a:solidFill>
                  <a:srgbClr val="990033"/>
                </a:solidFill>
              </a:rPr>
              <a:t>iv. 9 is a possible solution</a:t>
            </a:r>
            <a:r>
              <a:rPr lang="en-IE" sz="2000" dirty="0" smtClean="0">
                <a:solidFill>
                  <a:srgbClr val="990033"/>
                </a:solidFill>
              </a:rPr>
              <a:t>________________________________________</a:t>
            </a:r>
            <a:endParaRPr lang="en-IE" sz="2000" dirty="0">
              <a:solidFill>
                <a:srgbClr val="990033"/>
              </a:solidFill>
            </a:endParaRPr>
          </a:p>
          <a:p>
            <a:pPr indent="263525"/>
            <a:r>
              <a:rPr lang="en-IE" sz="2000" dirty="0">
                <a:solidFill>
                  <a:srgbClr val="990033"/>
                </a:solidFill>
              </a:rPr>
              <a:t>v. The solution set contains 6 elements </a:t>
            </a:r>
          </a:p>
          <a:p>
            <a:endParaRPr lang="en-IE" sz="2000" dirty="0" smtClean="0">
              <a:solidFill>
                <a:srgbClr val="990033"/>
              </a:solidFill>
            </a:endParaRPr>
          </a:p>
          <a:p>
            <a:r>
              <a:rPr lang="en-IE" sz="2000" dirty="0" smtClean="0">
                <a:solidFill>
                  <a:srgbClr val="990033"/>
                </a:solidFill>
              </a:rPr>
              <a:t>7</a:t>
            </a:r>
            <a:r>
              <a:rPr lang="en-IE" sz="2000" dirty="0">
                <a:solidFill>
                  <a:srgbClr val="990033"/>
                </a:solidFill>
              </a:rPr>
              <a:t>. Given </a:t>
            </a:r>
            <a:r>
              <a:rPr lang="en-IE" sz="2000" b="1" i="1" dirty="0">
                <a:solidFill>
                  <a:srgbClr val="990033"/>
                </a:solidFill>
              </a:rPr>
              <a:t>x </a:t>
            </a:r>
            <a:r>
              <a:rPr lang="en-IE" sz="2000" dirty="0">
                <a:solidFill>
                  <a:srgbClr val="990033"/>
                </a:solidFill>
              </a:rPr>
              <a:t>≤ 9, </a:t>
            </a:r>
            <a:r>
              <a:rPr lang="en-IE" sz="2000" b="1" i="1" dirty="0">
                <a:solidFill>
                  <a:srgbClr val="990033"/>
                </a:solidFill>
              </a:rPr>
              <a:t>x </a:t>
            </a:r>
            <a:r>
              <a:rPr lang="en-IE" sz="2000" dirty="0">
                <a:solidFill>
                  <a:srgbClr val="990033"/>
                </a:solidFill>
              </a:rPr>
              <a:t>∈ </a:t>
            </a:r>
            <a:r>
              <a:rPr lang="en-IE" sz="2000" b="1" i="1" dirty="0">
                <a:solidFill>
                  <a:srgbClr val="990033"/>
                </a:solidFill>
              </a:rPr>
              <a:t>Z</a:t>
            </a:r>
            <a:r>
              <a:rPr lang="en-IE" sz="2000" dirty="0">
                <a:solidFill>
                  <a:srgbClr val="990033"/>
                </a:solidFill>
              </a:rPr>
              <a:t>, write “True” or “False” beside each of the following. </a:t>
            </a:r>
          </a:p>
          <a:p>
            <a:pPr indent="263525"/>
            <a:r>
              <a:rPr lang="en-IE" sz="2000" dirty="0" err="1">
                <a:solidFill>
                  <a:srgbClr val="990033"/>
                </a:solidFill>
              </a:rPr>
              <a:t>i</a:t>
            </a:r>
            <a:r>
              <a:rPr lang="en-IE" sz="2000" dirty="0">
                <a:solidFill>
                  <a:srgbClr val="990033"/>
                </a:solidFill>
              </a:rPr>
              <a:t>. 6 is a possible solution</a:t>
            </a:r>
            <a:r>
              <a:rPr lang="en-IE" sz="2000" dirty="0" smtClean="0">
                <a:solidFill>
                  <a:srgbClr val="990033"/>
                </a:solidFill>
              </a:rPr>
              <a:t>_________________________________________</a:t>
            </a:r>
            <a:endParaRPr lang="en-IE" sz="2000" dirty="0">
              <a:solidFill>
                <a:srgbClr val="990033"/>
              </a:solidFill>
            </a:endParaRPr>
          </a:p>
          <a:p>
            <a:pPr indent="263525"/>
            <a:r>
              <a:rPr lang="en-IE" sz="2000" dirty="0">
                <a:solidFill>
                  <a:srgbClr val="990033"/>
                </a:solidFill>
              </a:rPr>
              <a:t>ii. 10∙8 is a </a:t>
            </a:r>
            <a:r>
              <a:rPr lang="en-IE" sz="2000" dirty="0" smtClean="0">
                <a:solidFill>
                  <a:srgbClr val="990033"/>
                </a:solidFill>
              </a:rPr>
              <a:t>possible solution______________________________________</a:t>
            </a:r>
            <a:endParaRPr lang="en-IE" sz="2000" dirty="0">
              <a:solidFill>
                <a:srgbClr val="990033"/>
              </a:solidFill>
            </a:endParaRPr>
          </a:p>
          <a:p>
            <a:pPr indent="263525"/>
            <a:r>
              <a:rPr lang="en-IE" sz="2000" dirty="0">
                <a:solidFill>
                  <a:srgbClr val="990033"/>
                </a:solidFill>
              </a:rPr>
              <a:t>iii. -4 is a possible solution</a:t>
            </a:r>
            <a:r>
              <a:rPr lang="en-IE" sz="2000" dirty="0" smtClean="0">
                <a:solidFill>
                  <a:srgbClr val="990033"/>
                </a:solidFill>
              </a:rPr>
              <a:t>_______________________________________</a:t>
            </a:r>
            <a:endParaRPr lang="en-IE" sz="2000" dirty="0">
              <a:solidFill>
                <a:srgbClr val="990033"/>
              </a:solidFill>
            </a:endParaRPr>
          </a:p>
          <a:p>
            <a:pPr indent="263525"/>
            <a:r>
              <a:rPr lang="en-IE" sz="2000" dirty="0">
                <a:solidFill>
                  <a:srgbClr val="990033"/>
                </a:solidFill>
              </a:rPr>
              <a:t>iv. 9 is a possible solution</a:t>
            </a:r>
            <a:r>
              <a:rPr lang="en-IE" sz="2000" dirty="0" smtClean="0">
                <a:solidFill>
                  <a:srgbClr val="990033"/>
                </a:solidFill>
              </a:rPr>
              <a:t>________________________________________</a:t>
            </a:r>
          </a:p>
          <a:p>
            <a:pPr indent="263525"/>
            <a:endParaRPr lang="en-IE" sz="2000" dirty="0">
              <a:solidFill>
                <a:srgbClr val="990033"/>
              </a:solidFill>
            </a:endParaRPr>
          </a:p>
          <a:p>
            <a:r>
              <a:rPr lang="en-IE" sz="2000" dirty="0">
                <a:solidFill>
                  <a:srgbClr val="990033"/>
                </a:solidFill>
              </a:rPr>
              <a:t>8. Given </a:t>
            </a:r>
            <a:r>
              <a:rPr lang="en-IE" sz="2000" b="1" i="1" dirty="0">
                <a:solidFill>
                  <a:srgbClr val="990033"/>
                </a:solidFill>
              </a:rPr>
              <a:t>x </a:t>
            </a:r>
            <a:r>
              <a:rPr lang="en-IE" sz="2000" dirty="0">
                <a:solidFill>
                  <a:srgbClr val="990033"/>
                </a:solidFill>
              </a:rPr>
              <a:t>&lt; 8, </a:t>
            </a:r>
            <a:r>
              <a:rPr lang="en-IE" sz="2000" b="1" i="1" dirty="0">
                <a:solidFill>
                  <a:srgbClr val="990033"/>
                </a:solidFill>
              </a:rPr>
              <a:t>x </a:t>
            </a:r>
            <a:r>
              <a:rPr lang="en-IE" sz="2000" dirty="0">
                <a:solidFill>
                  <a:srgbClr val="990033"/>
                </a:solidFill>
              </a:rPr>
              <a:t>∈ </a:t>
            </a:r>
            <a:r>
              <a:rPr lang="en-IE" sz="2000" b="1" i="1" dirty="0">
                <a:solidFill>
                  <a:srgbClr val="990033"/>
                </a:solidFill>
              </a:rPr>
              <a:t>Z</a:t>
            </a:r>
            <a:r>
              <a:rPr lang="en-IE" sz="2000" dirty="0">
                <a:solidFill>
                  <a:srgbClr val="990033"/>
                </a:solidFill>
              </a:rPr>
              <a:t>, write “True” or “False” beside each of the following. </a:t>
            </a:r>
          </a:p>
          <a:p>
            <a:pPr indent="263525"/>
            <a:r>
              <a:rPr lang="en-IE" sz="2000" dirty="0" err="1">
                <a:solidFill>
                  <a:srgbClr val="990033"/>
                </a:solidFill>
              </a:rPr>
              <a:t>i</a:t>
            </a:r>
            <a:r>
              <a:rPr lang="en-IE" sz="2000" dirty="0">
                <a:solidFill>
                  <a:srgbClr val="990033"/>
                </a:solidFill>
              </a:rPr>
              <a:t>. </a:t>
            </a:r>
            <a:r>
              <a:rPr lang="en-IE" sz="2000" b="1" i="1" dirty="0">
                <a:solidFill>
                  <a:srgbClr val="990033"/>
                </a:solidFill>
              </a:rPr>
              <a:t>x </a:t>
            </a:r>
            <a:r>
              <a:rPr lang="en-IE" sz="2000" dirty="0">
                <a:solidFill>
                  <a:srgbClr val="990033"/>
                </a:solidFill>
              </a:rPr>
              <a:t>is less than or equal to 8</a:t>
            </a:r>
            <a:r>
              <a:rPr lang="en-IE" sz="2000" dirty="0" smtClean="0">
                <a:solidFill>
                  <a:srgbClr val="990033"/>
                </a:solidFill>
              </a:rPr>
              <a:t>______________________________________</a:t>
            </a:r>
            <a:endParaRPr lang="en-IE" sz="2000" dirty="0">
              <a:solidFill>
                <a:srgbClr val="990033"/>
              </a:solidFill>
            </a:endParaRPr>
          </a:p>
          <a:p>
            <a:pPr indent="263525"/>
            <a:r>
              <a:rPr lang="en-IE" sz="2000" dirty="0">
                <a:solidFill>
                  <a:srgbClr val="990033"/>
                </a:solidFill>
              </a:rPr>
              <a:t>ii. </a:t>
            </a:r>
            <a:r>
              <a:rPr lang="en-IE" sz="2000" b="1" i="1" dirty="0">
                <a:solidFill>
                  <a:srgbClr val="990033"/>
                </a:solidFill>
              </a:rPr>
              <a:t>x </a:t>
            </a:r>
            <a:r>
              <a:rPr lang="en-IE" sz="2000" dirty="0">
                <a:solidFill>
                  <a:srgbClr val="990033"/>
                </a:solidFill>
              </a:rPr>
              <a:t>is greater than 8</a:t>
            </a:r>
            <a:r>
              <a:rPr lang="en-IE" sz="2000" dirty="0" smtClean="0">
                <a:solidFill>
                  <a:srgbClr val="990033"/>
                </a:solidFill>
              </a:rPr>
              <a:t>____________________________________________</a:t>
            </a:r>
            <a:endParaRPr lang="en-IE" sz="2000" dirty="0">
              <a:solidFill>
                <a:srgbClr val="990033"/>
              </a:solidFill>
            </a:endParaRPr>
          </a:p>
          <a:p>
            <a:pPr indent="263525"/>
            <a:r>
              <a:rPr lang="en-IE" sz="2000" dirty="0">
                <a:solidFill>
                  <a:srgbClr val="990033"/>
                </a:solidFill>
              </a:rPr>
              <a:t>iii. </a:t>
            </a:r>
            <a:r>
              <a:rPr lang="en-IE" sz="2000" b="1" i="1" dirty="0">
                <a:solidFill>
                  <a:srgbClr val="990033"/>
                </a:solidFill>
              </a:rPr>
              <a:t>x </a:t>
            </a:r>
            <a:r>
              <a:rPr lang="en-IE" sz="2000" dirty="0">
                <a:solidFill>
                  <a:srgbClr val="990033"/>
                </a:solidFill>
              </a:rPr>
              <a:t>is less than 8</a:t>
            </a:r>
            <a:r>
              <a:rPr lang="en-IE" sz="2000" dirty="0" smtClean="0">
                <a:solidFill>
                  <a:srgbClr val="990033"/>
                </a:solidFill>
              </a:rPr>
              <a:t>_______________________________________________</a:t>
            </a:r>
            <a:endParaRPr lang="en-IE" sz="2000" dirty="0">
              <a:solidFill>
                <a:srgbClr val="990033"/>
              </a:solidFill>
            </a:endParaRPr>
          </a:p>
          <a:p>
            <a:pPr indent="263525"/>
            <a:r>
              <a:rPr lang="en-IE" sz="2000" dirty="0">
                <a:solidFill>
                  <a:srgbClr val="990033"/>
                </a:solidFill>
              </a:rPr>
              <a:t>iv. </a:t>
            </a:r>
            <a:r>
              <a:rPr lang="en-IE" sz="2000" b="1" i="1" dirty="0">
                <a:solidFill>
                  <a:srgbClr val="990033"/>
                </a:solidFill>
              </a:rPr>
              <a:t>x </a:t>
            </a:r>
            <a:r>
              <a:rPr lang="en-IE" sz="2000" dirty="0">
                <a:solidFill>
                  <a:srgbClr val="990033"/>
                </a:solidFill>
              </a:rPr>
              <a:t>is 8 </a:t>
            </a:r>
            <a:r>
              <a:rPr lang="en-IE" sz="2000" dirty="0" smtClean="0">
                <a:solidFill>
                  <a:srgbClr val="990033"/>
                </a:solidFill>
              </a:rPr>
              <a:t>______________________________________________________</a:t>
            </a:r>
            <a:endParaRPr lang="en-IE" sz="2000" dirty="0">
              <a:solidFill>
                <a:srgbClr val="990033"/>
              </a:solidFill>
            </a:endParaRPr>
          </a:p>
          <a:p>
            <a:pPr indent="263525"/>
            <a:r>
              <a:rPr lang="en-IE" sz="2000" dirty="0">
                <a:solidFill>
                  <a:srgbClr val="990033"/>
                </a:solidFill>
              </a:rPr>
              <a:t>v. </a:t>
            </a:r>
            <a:r>
              <a:rPr lang="en-IE" sz="2000" b="1" i="1" dirty="0">
                <a:solidFill>
                  <a:srgbClr val="990033"/>
                </a:solidFill>
              </a:rPr>
              <a:t>x </a:t>
            </a:r>
            <a:r>
              <a:rPr lang="en-IE" sz="2000" dirty="0">
                <a:solidFill>
                  <a:srgbClr val="990033"/>
                </a:solidFill>
              </a:rPr>
              <a:t>can be a fraction</a:t>
            </a:r>
            <a:r>
              <a:rPr lang="en-IE" sz="2000" dirty="0" smtClean="0">
                <a:solidFill>
                  <a:srgbClr val="990033"/>
                </a:solidFill>
              </a:rPr>
              <a:t>____________________________________________</a:t>
            </a:r>
            <a:endParaRPr lang="en-IE" sz="2000" dirty="0">
              <a:solidFill>
                <a:srgbClr val="990033"/>
              </a:solidFill>
            </a:endParaRPr>
          </a:p>
        </p:txBody>
      </p:sp>
    </p:spTree>
    <p:extLst>
      <p:ext uri="{BB962C8B-B14F-4D97-AF65-F5344CB8AC3E}">
        <p14:creationId xmlns:p14="http://schemas.microsoft.com/office/powerpoint/2010/main" val="809746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0264"/>
            <a:ext cx="8229600" cy="1143000"/>
          </a:xfrm>
        </p:spPr>
        <p:txBody>
          <a:bodyPr>
            <a:normAutofit fontScale="90000"/>
          </a:bodyPr>
          <a:lstStyle/>
          <a:p>
            <a:r>
              <a:rPr lang="en-IE" dirty="0"/>
              <a:t>Section B: Student Activity 1</a:t>
            </a:r>
            <a:br>
              <a:rPr lang="en-IE" dirty="0"/>
            </a:br>
            <a:r>
              <a:rPr lang="en-IE" sz="4000" dirty="0"/>
              <a:t>Revision of Number Systems.</a:t>
            </a:r>
          </a:p>
        </p:txBody>
      </p:sp>
      <p:sp>
        <p:nvSpPr>
          <p:cNvPr id="5" name="Rectangle 4"/>
          <p:cNvSpPr/>
          <p:nvPr/>
        </p:nvSpPr>
        <p:spPr>
          <a:xfrm>
            <a:off x="323528" y="980728"/>
            <a:ext cx="8712968" cy="6032421"/>
          </a:xfrm>
          <a:prstGeom prst="rect">
            <a:avLst/>
          </a:prstGeom>
        </p:spPr>
        <p:txBody>
          <a:bodyPr wrap="square">
            <a:spAutoFit/>
          </a:bodyPr>
          <a:lstStyle/>
          <a:p>
            <a:r>
              <a:rPr lang="en-IE" sz="2000" dirty="0" smtClean="0">
                <a:solidFill>
                  <a:srgbClr val="990033"/>
                </a:solidFill>
              </a:rPr>
              <a:t>9</a:t>
            </a:r>
            <a:r>
              <a:rPr lang="en-IE" sz="2000" dirty="0">
                <a:solidFill>
                  <a:srgbClr val="990033"/>
                </a:solidFill>
              </a:rPr>
              <a:t>. Write the sentence: “</a:t>
            </a:r>
            <a:r>
              <a:rPr lang="en-IE" sz="2000" b="1" i="1" dirty="0">
                <a:solidFill>
                  <a:srgbClr val="990033"/>
                </a:solidFill>
              </a:rPr>
              <a:t>x </a:t>
            </a:r>
            <a:r>
              <a:rPr lang="en-IE" sz="2000" dirty="0">
                <a:solidFill>
                  <a:srgbClr val="990033"/>
                </a:solidFill>
              </a:rPr>
              <a:t>is a Natural Number less than 4.”, in algebraic form </a:t>
            </a:r>
            <a:r>
              <a:rPr lang="en-IE" sz="2000" dirty="0" smtClean="0">
                <a:solidFill>
                  <a:srgbClr val="990033"/>
                </a:solidFill>
              </a:rPr>
              <a:t>                     (using </a:t>
            </a:r>
            <a:r>
              <a:rPr lang="en-IE" sz="2000" dirty="0">
                <a:solidFill>
                  <a:srgbClr val="990033"/>
                </a:solidFill>
              </a:rPr>
              <a:t>symbols). </a:t>
            </a:r>
          </a:p>
          <a:p>
            <a:endParaRPr lang="en-IE" sz="1400" dirty="0" smtClean="0">
              <a:solidFill>
                <a:srgbClr val="990033"/>
              </a:solidFill>
            </a:endParaRPr>
          </a:p>
          <a:p>
            <a:r>
              <a:rPr lang="en-IE" sz="2000" dirty="0" smtClean="0">
                <a:solidFill>
                  <a:srgbClr val="990033"/>
                </a:solidFill>
              </a:rPr>
              <a:t>10</a:t>
            </a:r>
            <a:r>
              <a:rPr lang="en-IE" sz="2000" dirty="0">
                <a:solidFill>
                  <a:srgbClr val="990033"/>
                </a:solidFill>
              </a:rPr>
              <a:t>. Write the sentence: “</a:t>
            </a:r>
            <a:r>
              <a:rPr lang="en-IE" sz="2000" b="1" i="1" dirty="0">
                <a:solidFill>
                  <a:srgbClr val="990033"/>
                </a:solidFill>
              </a:rPr>
              <a:t>x </a:t>
            </a:r>
            <a:r>
              <a:rPr lang="en-IE" sz="2000" dirty="0">
                <a:solidFill>
                  <a:srgbClr val="990033"/>
                </a:solidFill>
              </a:rPr>
              <a:t>is a Natural Number greater than 3.”, in algebraic form. </a:t>
            </a:r>
          </a:p>
          <a:p>
            <a:endParaRPr lang="en-IE" sz="1400" dirty="0" smtClean="0">
              <a:solidFill>
                <a:srgbClr val="990033"/>
              </a:solidFill>
            </a:endParaRPr>
          </a:p>
          <a:p>
            <a:r>
              <a:rPr lang="en-IE" sz="2000" dirty="0" smtClean="0">
                <a:solidFill>
                  <a:srgbClr val="990033"/>
                </a:solidFill>
              </a:rPr>
              <a:t>11</a:t>
            </a:r>
            <a:r>
              <a:rPr lang="en-IE" sz="2000" dirty="0">
                <a:solidFill>
                  <a:srgbClr val="990033"/>
                </a:solidFill>
              </a:rPr>
              <a:t>. Write the sentence: “</a:t>
            </a:r>
            <a:r>
              <a:rPr lang="en-IE" sz="2000" b="1" i="1" dirty="0">
                <a:solidFill>
                  <a:srgbClr val="990033"/>
                </a:solidFill>
              </a:rPr>
              <a:t>y </a:t>
            </a:r>
            <a:r>
              <a:rPr lang="en-IE" sz="2000" dirty="0">
                <a:solidFill>
                  <a:srgbClr val="990033"/>
                </a:solidFill>
              </a:rPr>
              <a:t>is a Rational Number greater than or equal to 12.”, in algebraic form. </a:t>
            </a:r>
          </a:p>
          <a:p>
            <a:endParaRPr lang="en-IE" sz="1400" dirty="0" smtClean="0">
              <a:solidFill>
                <a:srgbClr val="990033"/>
              </a:solidFill>
            </a:endParaRPr>
          </a:p>
          <a:p>
            <a:r>
              <a:rPr lang="en-IE" sz="2000" dirty="0" smtClean="0">
                <a:solidFill>
                  <a:srgbClr val="990033"/>
                </a:solidFill>
              </a:rPr>
              <a:t>12</a:t>
            </a:r>
            <a:r>
              <a:rPr lang="en-IE" sz="2000" dirty="0">
                <a:solidFill>
                  <a:srgbClr val="990033"/>
                </a:solidFill>
              </a:rPr>
              <a:t>. Write the sentence: “</a:t>
            </a:r>
            <a:r>
              <a:rPr lang="en-IE" sz="2000" b="1" i="1" dirty="0">
                <a:solidFill>
                  <a:srgbClr val="990033"/>
                </a:solidFill>
              </a:rPr>
              <a:t>p </a:t>
            </a:r>
            <a:r>
              <a:rPr lang="en-IE" sz="2000" dirty="0">
                <a:solidFill>
                  <a:srgbClr val="990033"/>
                </a:solidFill>
              </a:rPr>
              <a:t>is an Integer less than 7.”, in algebraic form. </a:t>
            </a:r>
            <a:endParaRPr lang="en-IE" sz="2000" dirty="0" smtClean="0">
              <a:solidFill>
                <a:srgbClr val="990033"/>
              </a:solidFill>
            </a:endParaRPr>
          </a:p>
          <a:p>
            <a:endParaRPr lang="en-IE" sz="1400" dirty="0">
              <a:solidFill>
                <a:srgbClr val="990033"/>
              </a:solidFill>
            </a:endParaRPr>
          </a:p>
          <a:p>
            <a:r>
              <a:rPr lang="en-IE" sz="2000" dirty="0">
                <a:solidFill>
                  <a:srgbClr val="990033"/>
                </a:solidFill>
              </a:rPr>
              <a:t>13. Which of the statements below represents the pattern </a:t>
            </a:r>
          </a:p>
          <a:p>
            <a:r>
              <a:rPr lang="en-IE" sz="2000" dirty="0">
                <a:solidFill>
                  <a:srgbClr val="990033"/>
                </a:solidFill>
              </a:rPr>
              <a:t>	14, 15, 16, 17, 18, 19, ... </a:t>
            </a:r>
          </a:p>
          <a:p>
            <a:endParaRPr lang="pt-BR" sz="1400" dirty="0">
              <a:solidFill>
                <a:srgbClr val="990033"/>
              </a:solidFill>
            </a:endParaRPr>
          </a:p>
          <a:p>
            <a:r>
              <a:rPr lang="pt-BR" sz="2000" dirty="0">
                <a:solidFill>
                  <a:srgbClr val="990033"/>
                </a:solidFill>
              </a:rPr>
              <a:t>(a)  </a:t>
            </a:r>
            <a:r>
              <a:rPr lang="pt-BR" sz="2000" b="1" i="1" dirty="0">
                <a:solidFill>
                  <a:srgbClr val="990033"/>
                </a:solidFill>
              </a:rPr>
              <a:t>x </a:t>
            </a:r>
            <a:r>
              <a:rPr lang="pt-BR" sz="2000" dirty="0">
                <a:solidFill>
                  <a:srgbClr val="990033"/>
                </a:solidFill>
              </a:rPr>
              <a:t>&lt; 14, </a:t>
            </a:r>
            <a:r>
              <a:rPr lang="pt-BR" sz="2000" b="1" i="1" dirty="0">
                <a:solidFill>
                  <a:srgbClr val="990033"/>
                </a:solidFill>
              </a:rPr>
              <a:t>x </a:t>
            </a:r>
            <a:r>
              <a:rPr lang="pt-BR" sz="2000" dirty="0">
                <a:solidFill>
                  <a:srgbClr val="990033"/>
                </a:solidFill>
              </a:rPr>
              <a:t>∈ </a:t>
            </a:r>
            <a:r>
              <a:rPr lang="pt-BR" sz="2000" b="1" i="1" dirty="0">
                <a:solidFill>
                  <a:srgbClr val="990033"/>
                </a:solidFill>
              </a:rPr>
              <a:t>Z 		</a:t>
            </a:r>
            <a:r>
              <a:rPr lang="pt-BR" sz="2000" dirty="0">
                <a:solidFill>
                  <a:srgbClr val="990033"/>
                </a:solidFill>
              </a:rPr>
              <a:t>(b) </a:t>
            </a:r>
            <a:r>
              <a:rPr lang="pt-BR" sz="2000" b="1" i="1" dirty="0">
                <a:solidFill>
                  <a:srgbClr val="990033"/>
                </a:solidFill>
              </a:rPr>
              <a:t>x </a:t>
            </a:r>
            <a:r>
              <a:rPr lang="pt-BR" sz="2000" dirty="0">
                <a:solidFill>
                  <a:srgbClr val="990033"/>
                </a:solidFill>
              </a:rPr>
              <a:t>&gt; 14, </a:t>
            </a:r>
            <a:r>
              <a:rPr lang="pt-BR" sz="2000" b="1" i="1" dirty="0">
                <a:solidFill>
                  <a:srgbClr val="990033"/>
                </a:solidFill>
              </a:rPr>
              <a:t>x </a:t>
            </a:r>
            <a:r>
              <a:rPr lang="pt-BR" sz="2000" dirty="0">
                <a:solidFill>
                  <a:srgbClr val="990033"/>
                </a:solidFill>
              </a:rPr>
              <a:t>∈ </a:t>
            </a:r>
            <a:r>
              <a:rPr lang="pt-BR" sz="2000" b="1" i="1" dirty="0">
                <a:solidFill>
                  <a:srgbClr val="990033"/>
                </a:solidFill>
              </a:rPr>
              <a:t>R 		</a:t>
            </a:r>
            <a:r>
              <a:rPr lang="pt-BR" sz="2000" dirty="0">
                <a:solidFill>
                  <a:srgbClr val="990033"/>
                </a:solidFill>
              </a:rPr>
              <a:t>(c) </a:t>
            </a:r>
            <a:r>
              <a:rPr lang="pt-BR" sz="2000" b="1" i="1" dirty="0">
                <a:solidFill>
                  <a:srgbClr val="990033"/>
                </a:solidFill>
              </a:rPr>
              <a:t>x </a:t>
            </a:r>
            <a:r>
              <a:rPr lang="pt-BR" sz="2000" dirty="0">
                <a:solidFill>
                  <a:srgbClr val="990033"/>
                </a:solidFill>
              </a:rPr>
              <a:t>≤ 14, </a:t>
            </a:r>
            <a:r>
              <a:rPr lang="pt-BR" sz="2000" b="1" i="1" dirty="0">
                <a:solidFill>
                  <a:srgbClr val="990033"/>
                </a:solidFill>
              </a:rPr>
              <a:t>x </a:t>
            </a:r>
            <a:r>
              <a:rPr lang="pt-BR" sz="2000" dirty="0">
                <a:solidFill>
                  <a:srgbClr val="990033"/>
                </a:solidFill>
              </a:rPr>
              <a:t>∈ </a:t>
            </a:r>
            <a:r>
              <a:rPr lang="pt-BR" sz="2000" b="1" i="1" dirty="0">
                <a:solidFill>
                  <a:srgbClr val="990033"/>
                </a:solidFill>
              </a:rPr>
              <a:t>R 	</a:t>
            </a:r>
          </a:p>
          <a:p>
            <a:r>
              <a:rPr lang="pt-BR" sz="2000" dirty="0">
                <a:solidFill>
                  <a:srgbClr val="990033"/>
                </a:solidFill>
              </a:rPr>
              <a:t>(d) </a:t>
            </a:r>
            <a:r>
              <a:rPr lang="pt-BR" sz="2000" b="1" i="1" dirty="0">
                <a:solidFill>
                  <a:srgbClr val="990033"/>
                </a:solidFill>
              </a:rPr>
              <a:t>x </a:t>
            </a:r>
            <a:r>
              <a:rPr lang="pt-BR" sz="2000" dirty="0">
                <a:solidFill>
                  <a:srgbClr val="990033"/>
                </a:solidFill>
              </a:rPr>
              <a:t>≥ 14, </a:t>
            </a:r>
            <a:r>
              <a:rPr lang="pt-BR" sz="2000" b="1" i="1" dirty="0">
                <a:solidFill>
                  <a:srgbClr val="990033"/>
                </a:solidFill>
              </a:rPr>
              <a:t>x </a:t>
            </a:r>
            <a:r>
              <a:rPr lang="pt-BR" sz="2000" dirty="0">
                <a:solidFill>
                  <a:srgbClr val="990033"/>
                </a:solidFill>
              </a:rPr>
              <a:t>∈ </a:t>
            </a:r>
            <a:r>
              <a:rPr lang="pt-BR" sz="2000" b="1" i="1" dirty="0">
                <a:solidFill>
                  <a:srgbClr val="990033"/>
                </a:solidFill>
              </a:rPr>
              <a:t>N 		</a:t>
            </a:r>
            <a:r>
              <a:rPr lang="pt-BR" sz="2000" dirty="0">
                <a:solidFill>
                  <a:srgbClr val="990033"/>
                </a:solidFill>
              </a:rPr>
              <a:t>(e) </a:t>
            </a:r>
            <a:r>
              <a:rPr lang="pt-BR" sz="2000" b="1" i="1" dirty="0">
                <a:solidFill>
                  <a:srgbClr val="990033"/>
                </a:solidFill>
              </a:rPr>
              <a:t>x </a:t>
            </a:r>
            <a:r>
              <a:rPr lang="pt-BR" sz="2000" dirty="0">
                <a:solidFill>
                  <a:srgbClr val="990033"/>
                </a:solidFill>
              </a:rPr>
              <a:t>&gt; 14, </a:t>
            </a:r>
            <a:r>
              <a:rPr lang="pt-BR" sz="2000" b="1" i="1" dirty="0">
                <a:solidFill>
                  <a:srgbClr val="990033"/>
                </a:solidFill>
              </a:rPr>
              <a:t>x </a:t>
            </a:r>
            <a:r>
              <a:rPr lang="pt-BR" sz="2000" dirty="0">
                <a:solidFill>
                  <a:srgbClr val="990033"/>
                </a:solidFill>
              </a:rPr>
              <a:t>∈ </a:t>
            </a:r>
            <a:r>
              <a:rPr lang="pt-BR" sz="2000" b="1" i="1" dirty="0">
                <a:solidFill>
                  <a:srgbClr val="990033"/>
                </a:solidFill>
              </a:rPr>
              <a:t>N </a:t>
            </a:r>
            <a:endParaRPr lang="pt-BR" sz="2000" dirty="0">
              <a:solidFill>
                <a:srgbClr val="990033"/>
              </a:solidFill>
            </a:endParaRPr>
          </a:p>
          <a:p>
            <a:endParaRPr lang="en-IE" sz="1400" dirty="0">
              <a:solidFill>
                <a:srgbClr val="990033"/>
              </a:solidFill>
            </a:endParaRPr>
          </a:p>
          <a:p>
            <a:r>
              <a:rPr lang="en-IE" sz="2000" dirty="0">
                <a:solidFill>
                  <a:srgbClr val="990033"/>
                </a:solidFill>
              </a:rPr>
              <a:t>14. Which of the statements below represents the set A? A={-10,-9,-8,-7,-6,-5,…} </a:t>
            </a:r>
          </a:p>
          <a:p>
            <a:endParaRPr lang="en-IE" sz="1400" dirty="0">
              <a:solidFill>
                <a:srgbClr val="990033"/>
              </a:solidFill>
            </a:endParaRPr>
          </a:p>
          <a:p>
            <a:r>
              <a:rPr lang="pl-PL" sz="2000" dirty="0">
                <a:solidFill>
                  <a:srgbClr val="990033"/>
                </a:solidFill>
              </a:rPr>
              <a:t>(a) </a:t>
            </a:r>
            <a:r>
              <a:rPr lang="pl-PL" sz="2000" b="1" i="1" dirty="0">
                <a:solidFill>
                  <a:srgbClr val="990033"/>
                </a:solidFill>
              </a:rPr>
              <a:t>x </a:t>
            </a:r>
            <a:r>
              <a:rPr lang="pl-PL" sz="2000" dirty="0">
                <a:solidFill>
                  <a:srgbClr val="990033"/>
                </a:solidFill>
              </a:rPr>
              <a:t>&lt; -10, </a:t>
            </a:r>
            <a:r>
              <a:rPr lang="pl-PL" sz="2000" b="1" i="1" dirty="0">
                <a:solidFill>
                  <a:srgbClr val="990033"/>
                </a:solidFill>
              </a:rPr>
              <a:t>x </a:t>
            </a:r>
            <a:r>
              <a:rPr lang="pl-PL" sz="2000" dirty="0">
                <a:solidFill>
                  <a:srgbClr val="990033"/>
                </a:solidFill>
              </a:rPr>
              <a:t>∈ </a:t>
            </a:r>
            <a:r>
              <a:rPr lang="pl-PL" sz="2000" b="1" i="1" dirty="0">
                <a:solidFill>
                  <a:srgbClr val="990033"/>
                </a:solidFill>
              </a:rPr>
              <a:t>Z </a:t>
            </a:r>
            <a:r>
              <a:rPr lang="en-IE" sz="2000" b="1" i="1" dirty="0">
                <a:solidFill>
                  <a:srgbClr val="990033"/>
                </a:solidFill>
              </a:rPr>
              <a:t>		</a:t>
            </a:r>
            <a:r>
              <a:rPr lang="pl-PL" sz="2000" dirty="0">
                <a:solidFill>
                  <a:srgbClr val="990033"/>
                </a:solidFill>
              </a:rPr>
              <a:t>(b) </a:t>
            </a:r>
            <a:r>
              <a:rPr lang="pl-PL" sz="2000" b="1" i="1" dirty="0">
                <a:solidFill>
                  <a:srgbClr val="990033"/>
                </a:solidFill>
              </a:rPr>
              <a:t>x </a:t>
            </a:r>
            <a:r>
              <a:rPr lang="pl-PL" sz="2000" dirty="0">
                <a:solidFill>
                  <a:srgbClr val="990033"/>
                </a:solidFill>
              </a:rPr>
              <a:t>≥ -10, </a:t>
            </a:r>
            <a:r>
              <a:rPr lang="pl-PL" sz="2000" b="1" i="1" dirty="0">
                <a:solidFill>
                  <a:srgbClr val="990033"/>
                </a:solidFill>
              </a:rPr>
              <a:t>x </a:t>
            </a:r>
            <a:r>
              <a:rPr lang="pl-PL" sz="2000" dirty="0">
                <a:solidFill>
                  <a:srgbClr val="990033"/>
                </a:solidFill>
              </a:rPr>
              <a:t>∈ </a:t>
            </a:r>
            <a:r>
              <a:rPr lang="pl-PL" sz="2000" b="1" i="1" dirty="0">
                <a:solidFill>
                  <a:srgbClr val="990033"/>
                </a:solidFill>
              </a:rPr>
              <a:t>Z </a:t>
            </a:r>
            <a:r>
              <a:rPr lang="en-IE" sz="2000" b="1" i="1" dirty="0">
                <a:solidFill>
                  <a:srgbClr val="990033"/>
                </a:solidFill>
              </a:rPr>
              <a:t>		</a:t>
            </a:r>
            <a:r>
              <a:rPr lang="pl-PL" sz="2000" dirty="0">
                <a:solidFill>
                  <a:srgbClr val="990033"/>
                </a:solidFill>
              </a:rPr>
              <a:t>(c) </a:t>
            </a:r>
            <a:r>
              <a:rPr lang="pl-PL" sz="2000" b="1" i="1" dirty="0">
                <a:solidFill>
                  <a:srgbClr val="990033"/>
                </a:solidFill>
              </a:rPr>
              <a:t>x </a:t>
            </a:r>
            <a:r>
              <a:rPr lang="pl-PL" sz="2000" dirty="0">
                <a:solidFill>
                  <a:srgbClr val="990033"/>
                </a:solidFill>
              </a:rPr>
              <a:t>≤-10, </a:t>
            </a:r>
            <a:r>
              <a:rPr lang="pl-PL" sz="2000" b="1" i="1" dirty="0">
                <a:solidFill>
                  <a:srgbClr val="990033"/>
                </a:solidFill>
              </a:rPr>
              <a:t>x </a:t>
            </a:r>
            <a:r>
              <a:rPr lang="pl-PL" sz="2000" dirty="0">
                <a:solidFill>
                  <a:srgbClr val="990033"/>
                </a:solidFill>
              </a:rPr>
              <a:t>∈ </a:t>
            </a:r>
            <a:r>
              <a:rPr lang="pl-PL" sz="2000" b="1" i="1" dirty="0">
                <a:solidFill>
                  <a:srgbClr val="990033"/>
                </a:solidFill>
              </a:rPr>
              <a:t>R </a:t>
            </a:r>
            <a:r>
              <a:rPr lang="en-IE" sz="2000" b="1" i="1" dirty="0">
                <a:solidFill>
                  <a:srgbClr val="990033"/>
                </a:solidFill>
              </a:rPr>
              <a:t>                  </a:t>
            </a:r>
            <a:r>
              <a:rPr lang="en-IE" sz="2000" b="1" i="1" dirty="0" smtClean="0">
                <a:solidFill>
                  <a:srgbClr val="990033"/>
                </a:solidFill>
              </a:rPr>
              <a:t>   </a:t>
            </a:r>
            <a:r>
              <a:rPr lang="pl-PL" sz="2000" dirty="0">
                <a:solidFill>
                  <a:srgbClr val="990033"/>
                </a:solidFill>
              </a:rPr>
              <a:t>(d) </a:t>
            </a:r>
            <a:r>
              <a:rPr lang="pl-PL" sz="2000" b="1" i="1" dirty="0">
                <a:solidFill>
                  <a:srgbClr val="990033"/>
                </a:solidFill>
              </a:rPr>
              <a:t>x </a:t>
            </a:r>
            <a:r>
              <a:rPr lang="pl-PL" sz="2000" dirty="0">
                <a:solidFill>
                  <a:srgbClr val="990033"/>
                </a:solidFill>
              </a:rPr>
              <a:t>&gt; -10, </a:t>
            </a:r>
            <a:r>
              <a:rPr lang="pl-PL" sz="2000" b="1" i="1" dirty="0">
                <a:solidFill>
                  <a:srgbClr val="990033"/>
                </a:solidFill>
              </a:rPr>
              <a:t>x </a:t>
            </a:r>
            <a:r>
              <a:rPr lang="pl-PL" sz="2000" dirty="0">
                <a:solidFill>
                  <a:srgbClr val="990033"/>
                </a:solidFill>
              </a:rPr>
              <a:t>∈ </a:t>
            </a:r>
            <a:r>
              <a:rPr lang="pl-PL" sz="2000" b="1" i="1" dirty="0">
                <a:solidFill>
                  <a:srgbClr val="990033"/>
                </a:solidFill>
              </a:rPr>
              <a:t>Z </a:t>
            </a:r>
            <a:r>
              <a:rPr lang="en-IE" sz="2000" b="1" i="1" dirty="0">
                <a:solidFill>
                  <a:srgbClr val="990033"/>
                </a:solidFill>
              </a:rPr>
              <a:t>		</a:t>
            </a:r>
            <a:r>
              <a:rPr lang="pl-PL" sz="2000" dirty="0">
                <a:solidFill>
                  <a:srgbClr val="990033"/>
                </a:solidFill>
              </a:rPr>
              <a:t>(e) </a:t>
            </a:r>
            <a:r>
              <a:rPr lang="pl-PL" sz="2000" b="1" i="1" dirty="0">
                <a:solidFill>
                  <a:srgbClr val="990033"/>
                </a:solidFill>
              </a:rPr>
              <a:t>x </a:t>
            </a:r>
            <a:r>
              <a:rPr lang="pl-PL" sz="2000" dirty="0">
                <a:solidFill>
                  <a:srgbClr val="990033"/>
                </a:solidFill>
              </a:rPr>
              <a:t>≥ -10, </a:t>
            </a:r>
            <a:r>
              <a:rPr lang="pl-PL" sz="2000" b="1" i="1" dirty="0">
                <a:solidFill>
                  <a:srgbClr val="990033"/>
                </a:solidFill>
              </a:rPr>
              <a:t>x </a:t>
            </a:r>
            <a:r>
              <a:rPr lang="pl-PL" sz="2000" dirty="0">
                <a:solidFill>
                  <a:srgbClr val="990033"/>
                </a:solidFill>
              </a:rPr>
              <a:t>∈ </a:t>
            </a:r>
            <a:r>
              <a:rPr lang="pl-PL" sz="2000" b="1" i="1" dirty="0">
                <a:solidFill>
                  <a:srgbClr val="990033"/>
                </a:solidFill>
              </a:rPr>
              <a:t>R</a:t>
            </a:r>
            <a:r>
              <a:rPr lang="pl-PL" sz="2000" dirty="0">
                <a:solidFill>
                  <a:srgbClr val="990033"/>
                </a:solidFill>
              </a:rPr>
              <a:t>. </a:t>
            </a:r>
            <a:endParaRPr lang="en-IE" sz="2000" dirty="0">
              <a:solidFill>
                <a:srgbClr val="990033"/>
              </a:solidFill>
            </a:endParaRPr>
          </a:p>
          <a:p>
            <a:endParaRPr lang="en-IE" sz="2000" dirty="0">
              <a:solidFill>
                <a:srgbClr val="990033"/>
              </a:solidFill>
            </a:endParaRPr>
          </a:p>
        </p:txBody>
      </p:sp>
    </p:spTree>
    <p:extLst>
      <p:ext uri="{BB962C8B-B14F-4D97-AF65-F5344CB8AC3E}">
        <p14:creationId xmlns:p14="http://schemas.microsoft.com/office/powerpoint/2010/main" val="32840128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E" dirty="0" smtClean="0"/>
              <a:t>INDEX</a:t>
            </a:r>
            <a:endParaRPr lang="en-IE" dirty="0"/>
          </a:p>
        </p:txBody>
      </p:sp>
      <mc:AlternateContent xmlns:mc="http://schemas.openxmlformats.org/markup-compatibility/2006" xmlns:a14="http://schemas.microsoft.com/office/drawing/2010/main">
        <mc:Choice Requires="a14">
          <p:graphicFrame>
            <p:nvGraphicFramePr>
              <p:cNvPr id="5" name="Table 4"/>
              <p:cNvGraphicFramePr>
                <a:graphicFrameLocks noGrp="1"/>
              </p:cNvGraphicFramePr>
              <p:nvPr>
                <p:extLst>
                  <p:ext uri="{D42A27DB-BD31-4B8C-83A1-F6EECF244321}">
                    <p14:modId xmlns:p14="http://schemas.microsoft.com/office/powerpoint/2010/main" val="3267907450"/>
                  </p:ext>
                </p:extLst>
              </p:nvPr>
            </p:nvGraphicFramePr>
            <p:xfrm>
              <a:off x="755576" y="809648"/>
              <a:ext cx="7920880" cy="5862960"/>
            </p:xfrm>
            <a:graphic>
              <a:graphicData uri="http://schemas.openxmlformats.org/drawingml/2006/table">
                <a:tbl>
                  <a:tblPr firstRow="1" bandRow="1">
                    <a:tableStyleId>{5940675A-B579-460E-94D1-54222C63F5DA}</a:tableStyleId>
                  </a:tblPr>
                  <a:tblGrid>
                    <a:gridCol w="1728192"/>
                    <a:gridCol w="6192688"/>
                  </a:tblGrid>
                  <a:tr h="720000">
                    <a:tc>
                      <a:txBody>
                        <a:bodyPr/>
                        <a:lstStyle/>
                        <a:p>
                          <a:pPr algn="l"/>
                          <a:r>
                            <a:rPr lang="en-IE" sz="2400" b="1" dirty="0" smtClean="0">
                              <a:solidFill>
                                <a:srgbClr val="990033"/>
                              </a:solidFill>
                            </a:rPr>
                            <a:t>Section A:</a:t>
                          </a:r>
                          <a:endParaRPr lang="en-IE" sz="2400" b="1" dirty="0">
                            <a:solidFill>
                              <a:srgbClr val="990033"/>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sz="2400" b="1" i="0" u="none" strike="noStrike" kern="1200" baseline="0" dirty="0" smtClean="0">
                              <a:solidFill>
                                <a:srgbClr val="990033"/>
                              </a:solidFill>
                              <a:latin typeface="+mn-lt"/>
                              <a:ea typeface="+mn-ea"/>
                              <a:cs typeface="+mn-cs"/>
                            </a:rPr>
                            <a:t>Revision of &lt;, &gt;, ≤ and ≥ symbols. </a:t>
                          </a:r>
                          <a:endParaRPr lang="en-IE" sz="2400" b="1" u="none" dirty="0">
                            <a:solidFill>
                              <a:srgbClr val="990033"/>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720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sz="2400" b="1" dirty="0" smtClean="0">
                              <a:solidFill>
                                <a:srgbClr val="990033"/>
                              </a:solidFill>
                            </a:rPr>
                            <a:t>Section B:</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a:r>
                            <a:rPr lang="en-IE" sz="2400" b="1" u="none" dirty="0" smtClean="0">
                              <a:solidFill>
                                <a:srgbClr val="990033"/>
                              </a:solidFill>
                            </a:rPr>
                            <a:t>Revision of Number Systems</a:t>
                          </a:r>
                          <a:endParaRPr lang="en-IE" sz="2400" b="1" u="none" dirty="0">
                            <a:solidFill>
                              <a:srgbClr val="990033"/>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720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sz="2400" b="1" dirty="0" smtClean="0">
                              <a:solidFill>
                                <a:srgbClr val="990033"/>
                              </a:solidFill>
                            </a:rPr>
                            <a:t>Section C:</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a:r>
                            <a:rPr lang="en-IE" sz="2400" b="1" u="none" dirty="0" smtClean="0">
                              <a:solidFill>
                                <a:srgbClr val="990033"/>
                              </a:solidFill>
                            </a:rPr>
                            <a:t>Number Systems and the Number Line.</a:t>
                          </a:r>
                          <a:endParaRPr lang="en-IE" sz="2400" b="1" u="none" dirty="0">
                            <a:solidFill>
                              <a:srgbClr val="990033"/>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720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sz="2400" b="1" dirty="0" smtClean="0">
                              <a:solidFill>
                                <a:srgbClr val="990033"/>
                              </a:solidFill>
                            </a:rPr>
                            <a:t>Section D:</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a:r>
                            <a:rPr lang="en-IE" sz="2400" b="1" u="none" dirty="0" smtClean="0">
                              <a:solidFill>
                                <a:srgbClr val="990033"/>
                              </a:solidFill>
                            </a:rPr>
                            <a:t>Solving inequalities of the form </a:t>
                          </a:r>
                          <a14:m>
                            <m:oMath xmlns:m="http://schemas.openxmlformats.org/officeDocument/2006/math">
                              <m:r>
                                <a:rPr lang="en-IE" sz="2400" b="1" i="1" u="none" dirty="0">
                                  <a:solidFill>
                                    <a:srgbClr val="990033"/>
                                  </a:solidFill>
                                  <a:latin typeface="Cambria Math"/>
                                </a:rPr>
                                <m:t>𝒂𝒙</m:t>
                              </m:r>
                              <m:r>
                                <a:rPr lang="en-IE" sz="2400" b="1" i="1" u="none" dirty="0">
                                  <a:solidFill>
                                    <a:srgbClr val="990033"/>
                                  </a:solidFill>
                                  <a:latin typeface="Cambria Math"/>
                                </a:rPr>
                                <m:t> + </m:t>
                              </m:r>
                              <m:r>
                                <a:rPr lang="en-IE" sz="2400" b="1" i="1" u="none" dirty="0">
                                  <a:solidFill>
                                    <a:srgbClr val="990033"/>
                                  </a:solidFill>
                                  <a:latin typeface="Cambria Math"/>
                                </a:rPr>
                                <m:t>𝒃</m:t>
                              </m:r>
                              <m:r>
                                <a:rPr lang="en-IE" sz="2400" b="1" i="1" u="none" dirty="0">
                                  <a:solidFill>
                                    <a:srgbClr val="990033"/>
                                  </a:solidFill>
                                  <a:latin typeface="Cambria Math"/>
                                </a:rPr>
                                <m:t> &lt;</m:t>
                              </m:r>
                              <m:r>
                                <a:rPr lang="en-IE" sz="2400" b="1" i="1" u="none" dirty="0">
                                  <a:solidFill>
                                    <a:srgbClr val="990033"/>
                                  </a:solidFill>
                                  <a:latin typeface="Cambria Math"/>
                                </a:rPr>
                                <m:t>𝒌</m:t>
                              </m:r>
                              <m:r>
                                <a:rPr lang="en-IE" sz="2400" b="1" i="1" u="none" dirty="0">
                                  <a:solidFill>
                                    <a:srgbClr val="990033"/>
                                  </a:solidFill>
                                  <a:latin typeface="Cambria Math"/>
                                </a:rPr>
                                <m:t>.</m:t>
                              </m:r>
                            </m:oMath>
                          </a14:m>
                          <a:endParaRPr lang="en-IE" sz="2400" b="1" u="none" dirty="0">
                            <a:solidFill>
                              <a:srgbClr val="990033"/>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720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sz="2400" b="1" dirty="0" smtClean="0">
                              <a:solidFill>
                                <a:srgbClr val="990033"/>
                              </a:solidFill>
                            </a:rPr>
                            <a:t>Section 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a:r>
                            <a:rPr lang="en-IE" sz="2400" b="1" u="none" dirty="0" smtClean="0">
                              <a:solidFill>
                                <a:srgbClr val="990033"/>
                              </a:solidFill>
                            </a:rPr>
                            <a:t>Multiplying and Dividing an inequality by a Negative Number.</a:t>
                          </a:r>
                          <a:endParaRPr lang="en-IE" sz="2400" b="1" u="none" dirty="0">
                            <a:solidFill>
                              <a:srgbClr val="990033"/>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720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sz="2400" b="1" dirty="0" smtClean="0">
                              <a:solidFill>
                                <a:srgbClr val="990033"/>
                              </a:solidFill>
                            </a:rPr>
                            <a:t>Section G:</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a:r>
                            <a:rPr lang="en-IE" sz="2400" b="1" u="none" dirty="0" smtClean="0">
                              <a:solidFill>
                                <a:srgbClr val="990033"/>
                              </a:solidFill>
                            </a:rPr>
                            <a:t>Solving inequalities graphically.</a:t>
                          </a:r>
                          <a:endParaRPr lang="en-IE" sz="2400" b="1" u="none" dirty="0">
                            <a:solidFill>
                              <a:srgbClr val="990033"/>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720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sz="2400" b="1" dirty="0" smtClean="0">
                              <a:solidFill>
                                <a:srgbClr val="990033"/>
                              </a:solidFill>
                            </a:rPr>
                            <a:t>Section H:</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a:r>
                            <a:rPr lang="en-IE" sz="2400" b="1" u="none" dirty="0" smtClean="0">
                              <a:solidFill>
                                <a:srgbClr val="990033"/>
                              </a:solidFill>
                            </a:rPr>
                            <a:t>To investigate the rules of inequalities.</a:t>
                          </a:r>
                          <a:endParaRPr lang="en-IE" sz="2400" b="1" u="none" dirty="0">
                            <a:solidFill>
                              <a:srgbClr val="990033"/>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720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sz="2400" b="1" dirty="0" smtClean="0">
                              <a:solidFill>
                                <a:srgbClr val="990033"/>
                              </a:solidFill>
                            </a:rPr>
                            <a:t>Section I:</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a:r>
                            <a:rPr lang="en-IE" sz="2400" b="1" u="none" dirty="0" smtClean="0">
                              <a:solidFill>
                                <a:srgbClr val="990033"/>
                              </a:solidFill>
                            </a:rPr>
                            <a:t>Double Inequalities .</a:t>
                          </a:r>
                          <a:endParaRPr lang="en-IE" sz="2400" b="1" u="none" dirty="0">
                            <a:solidFill>
                              <a:srgbClr val="990033"/>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bl>
              </a:graphicData>
            </a:graphic>
          </p:graphicFrame>
        </mc:Choice>
        <mc:Fallback xmlns="">
          <p:graphicFrame>
            <p:nvGraphicFramePr>
              <p:cNvPr id="5" name="Table 4"/>
              <p:cNvGraphicFramePr>
                <a:graphicFrameLocks noGrp="1"/>
              </p:cNvGraphicFramePr>
              <p:nvPr>
                <p:extLst>
                  <p:ext uri="{D42A27DB-BD31-4B8C-83A1-F6EECF244321}">
                    <p14:modId xmlns:p14="http://schemas.microsoft.com/office/powerpoint/2010/main" val="3267907450"/>
                  </p:ext>
                </p:extLst>
              </p:nvPr>
            </p:nvGraphicFramePr>
            <p:xfrm>
              <a:off x="755576" y="809648"/>
              <a:ext cx="7920880" cy="5862960"/>
            </p:xfrm>
            <a:graphic>
              <a:graphicData uri="http://schemas.openxmlformats.org/drawingml/2006/table">
                <a:tbl>
                  <a:tblPr firstRow="1" bandRow="1">
                    <a:tableStyleId>{5940675A-B579-460E-94D1-54222C63F5DA}</a:tableStyleId>
                  </a:tblPr>
                  <a:tblGrid>
                    <a:gridCol w="1728192"/>
                    <a:gridCol w="6192688"/>
                  </a:tblGrid>
                  <a:tr h="720000">
                    <a:tc>
                      <a:txBody>
                        <a:bodyPr/>
                        <a:lstStyle/>
                        <a:p>
                          <a:pPr algn="l"/>
                          <a:r>
                            <a:rPr lang="en-IE" sz="2400" b="1" dirty="0" smtClean="0">
                              <a:solidFill>
                                <a:srgbClr val="990033"/>
                              </a:solidFill>
                            </a:rPr>
                            <a:t>Section A:</a:t>
                          </a:r>
                          <a:endParaRPr lang="en-IE" sz="2400" b="1" dirty="0">
                            <a:solidFill>
                              <a:srgbClr val="990033"/>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sz="2400" b="1" i="0" u="none" strike="noStrike" kern="1200" baseline="0" dirty="0" smtClean="0">
                              <a:solidFill>
                                <a:srgbClr val="990033"/>
                              </a:solidFill>
                              <a:latin typeface="+mn-lt"/>
                              <a:ea typeface="+mn-ea"/>
                              <a:cs typeface="+mn-cs"/>
                            </a:rPr>
                            <a:t>Revision of &lt;, &gt;, ≤ and ≥ symbols. </a:t>
                          </a:r>
                          <a:endParaRPr lang="en-IE" sz="2400" b="1" u="none" dirty="0">
                            <a:solidFill>
                              <a:srgbClr val="990033"/>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720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sz="2400" b="1" dirty="0" smtClean="0">
                              <a:solidFill>
                                <a:srgbClr val="990033"/>
                              </a:solidFill>
                            </a:rPr>
                            <a:t>Section B:</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a:r>
                            <a:rPr lang="en-IE" sz="2400" b="1" u="none" dirty="0" smtClean="0">
                              <a:solidFill>
                                <a:srgbClr val="990033"/>
                              </a:solidFill>
                            </a:rPr>
                            <a:t>Revision of Number Systems</a:t>
                          </a:r>
                          <a:endParaRPr lang="en-IE" sz="2400" b="1" u="none" dirty="0">
                            <a:solidFill>
                              <a:srgbClr val="990033"/>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720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sz="2400" b="1" dirty="0" smtClean="0">
                              <a:solidFill>
                                <a:srgbClr val="990033"/>
                              </a:solidFill>
                            </a:rPr>
                            <a:t>Section C:</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a:r>
                            <a:rPr lang="en-IE" sz="2400" b="1" u="none" dirty="0" smtClean="0">
                              <a:solidFill>
                                <a:srgbClr val="990033"/>
                              </a:solidFill>
                            </a:rPr>
                            <a:t>Number Systems and the Number Line.</a:t>
                          </a:r>
                          <a:endParaRPr lang="en-IE" sz="2400" b="1" u="none" dirty="0">
                            <a:solidFill>
                              <a:srgbClr val="990033"/>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720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sz="2400" b="1" dirty="0" smtClean="0">
                              <a:solidFill>
                                <a:srgbClr val="990033"/>
                              </a:solidFill>
                            </a:rPr>
                            <a:t>Section D:</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rotWithShape="1">
                          <a:blip r:embed="rId2"/>
                          <a:stretch>
                            <a:fillRect l="-27953" t="-298319" r="-98" b="-411765"/>
                          </a:stretch>
                        </a:blipFill>
                      </a:tcPr>
                    </a:tc>
                  </a:tr>
                  <a:tr h="8229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sz="2400" b="1" dirty="0" smtClean="0">
                              <a:solidFill>
                                <a:srgbClr val="990033"/>
                              </a:solidFill>
                            </a:rPr>
                            <a:t>Section 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a:r>
                            <a:rPr lang="en-IE" sz="2400" b="1" u="none" dirty="0" smtClean="0">
                              <a:solidFill>
                                <a:srgbClr val="990033"/>
                              </a:solidFill>
                            </a:rPr>
                            <a:t>Multiplying and Dividing an inequality by a Negative Number.</a:t>
                          </a:r>
                          <a:endParaRPr lang="en-IE" sz="2400" b="1" u="none" dirty="0">
                            <a:solidFill>
                              <a:srgbClr val="990033"/>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720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sz="2400" b="1" dirty="0" smtClean="0">
                              <a:solidFill>
                                <a:srgbClr val="990033"/>
                              </a:solidFill>
                            </a:rPr>
                            <a:t>Section G:</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a:r>
                            <a:rPr lang="en-IE" sz="2400" b="1" u="none" dirty="0" smtClean="0">
                              <a:solidFill>
                                <a:srgbClr val="990033"/>
                              </a:solidFill>
                            </a:rPr>
                            <a:t>Solving inequalities graphically.</a:t>
                          </a:r>
                          <a:endParaRPr lang="en-IE" sz="2400" b="1" u="none" dirty="0">
                            <a:solidFill>
                              <a:srgbClr val="990033"/>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720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sz="2400" b="1" dirty="0" smtClean="0">
                              <a:solidFill>
                                <a:srgbClr val="990033"/>
                              </a:solidFill>
                            </a:rPr>
                            <a:t>Section H:</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a:r>
                            <a:rPr lang="en-IE" sz="2400" b="1" u="none" dirty="0" smtClean="0">
                              <a:solidFill>
                                <a:srgbClr val="990033"/>
                              </a:solidFill>
                            </a:rPr>
                            <a:t>To investigate the rules of inequalities.</a:t>
                          </a:r>
                          <a:endParaRPr lang="en-IE" sz="2400" b="1" u="none" dirty="0">
                            <a:solidFill>
                              <a:srgbClr val="990033"/>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720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sz="2400" b="1" dirty="0" smtClean="0">
                              <a:solidFill>
                                <a:srgbClr val="990033"/>
                              </a:solidFill>
                            </a:rPr>
                            <a:t>Section I:</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a:r>
                            <a:rPr lang="en-IE" sz="2400" b="1" u="none" dirty="0" smtClean="0">
                              <a:solidFill>
                                <a:srgbClr val="990033"/>
                              </a:solidFill>
                            </a:rPr>
                            <a:t>Double Inequalities .</a:t>
                          </a:r>
                          <a:endParaRPr lang="en-IE" sz="2400" b="1" u="none" dirty="0">
                            <a:solidFill>
                              <a:srgbClr val="990033"/>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bl>
              </a:graphicData>
            </a:graphic>
          </p:graphicFrame>
        </mc:Fallback>
      </mc:AlternateContent>
    </p:spTree>
    <p:extLst>
      <p:ext uri="{BB962C8B-B14F-4D97-AF65-F5344CB8AC3E}">
        <p14:creationId xmlns:p14="http://schemas.microsoft.com/office/powerpoint/2010/main" val="288045162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0264"/>
            <a:ext cx="8229600" cy="1143000"/>
          </a:xfrm>
        </p:spPr>
        <p:txBody>
          <a:bodyPr>
            <a:normAutofit fontScale="90000"/>
          </a:bodyPr>
          <a:lstStyle/>
          <a:p>
            <a:r>
              <a:rPr lang="en-IE" dirty="0"/>
              <a:t>Section </a:t>
            </a:r>
            <a:r>
              <a:rPr lang="en-IE" dirty="0" smtClean="0"/>
              <a:t>C: </a:t>
            </a:r>
            <a:r>
              <a:rPr lang="en-IE" dirty="0"/>
              <a:t>Student Activity 1</a:t>
            </a:r>
            <a:br>
              <a:rPr lang="en-IE" dirty="0"/>
            </a:br>
            <a:r>
              <a:rPr lang="en-IE" sz="4000" dirty="0"/>
              <a:t>Number Systems and the Number Line.</a:t>
            </a:r>
          </a:p>
        </p:txBody>
      </p:sp>
      <p:sp>
        <p:nvSpPr>
          <p:cNvPr id="3" name="Rectangle 2"/>
          <p:cNvSpPr/>
          <p:nvPr/>
        </p:nvSpPr>
        <p:spPr>
          <a:xfrm>
            <a:off x="395536" y="1628800"/>
            <a:ext cx="8352928" cy="3831818"/>
          </a:xfrm>
          <a:prstGeom prst="rect">
            <a:avLst/>
          </a:prstGeom>
        </p:spPr>
        <p:txBody>
          <a:bodyPr wrap="square">
            <a:spAutoFit/>
          </a:bodyPr>
          <a:lstStyle/>
          <a:p>
            <a:pPr marL="342900" indent="-342900">
              <a:buFont typeface="Arial" pitchFamily="34" charset="0"/>
              <a:buChar char="•"/>
            </a:pPr>
            <a:r>
              <a:rPr lang="en-IE" sz="2000" dirty="0" smtClean="0">
                <a:solidFill>
                  <a:srgbClr val="990033"/>
                </a:solidFill>
              </a:rPr>
              <a:t>Where </a:t>
            </a:r>
            <a:r>
              <a:rPr lang="en-IE" sz="2000" dirty="0">
                <a:solidFill>
                  <a:srgbClr val="990033"/>
                </a:solidFill>
              </a:rPr>
              <a:t>along the number line on </a:t>
            </a:r>
            <a:r>
              <a:rPr lang="en-IE" sz="2000" dirty="0" smtClean="0">
                <a:solidFill>
                  <a:srgbClr val="990033"/>
                </a:solidFill>
              </a:rPr>
              <a:t>the above </a:t>
            </a:r>
            <a:r>
              <a:rPr lang="en-IE" sz="2000" dirty="0">
                <a:solidFill>
                  <a:srgbClr val="990033"/>
                </a:solidFill>
              </a:rPr>
              <a:t>does the set of Natural </a:t>
            </a:r>
            <a:r>
              <a:rPr lang="en-IE" sz="2000" dirty="0" smtClean="0">
                <a:solidFill>
                  <a:srgbClr val="990033"/>
                </a:solidFill>
              </a:rPr>
              <a:t>Number begin</a:t>
            </a:r>
            <a:r>
              <a:rPr lang="en-IE" sz="2000" dirty="0">
                <a:solidFill>
                  <a:srgbClr val="990033"/>
                </a:solidFill>
              </a:rPr>
              <a:t>?</a:t>
            </a:r>
          </a:p>
          <a:p>
            <a:pPr marL="342900" indent="-342900">
              <a:lnSpc>
                <a:spcPct val="150000"/>
              </a:lnSpc>
              <a:buFont typeface="Arial" pitchFamily="34" charset="0"/>
              <a:buChar char="•"/>
            </a:pPr>
            <a:r>
              <a:rPr lang="en-IE" sz="2000" dirty="0">
                <a:solidFill>
                  <a:srgbClr val="990033"/>
                </a:solidFill>
              </a:rPr>
              <a:t>Does it include 1?</a:t>
            </a:r>
          </a:p>
          <a:p>
            <a:pPr marL="342900" indent="-342900">
              <a:lnSpc>
                <a:spcPct val="150000"/>
              </a:lnSpc>
              <a:buFont typeface="Arial" pitchFamily="34" charset="0"/>
              <a:buChar char="•"/>
            </a:pPr>
            <a:r>
              <a:rPr lang="en-IE" sz="2000" dirty="0">
                <a:solidFill>
                  <a:srgbClr val="990033"/>
                </a:solidFill>
              </a:rPr>
              <a:t>Which direction is the arrow pointing?</a:t>
            </a:r>
          </a:p>
          <a:p>
            <a:pPr marL="342900" indent="-342900">
              <a:buFont typeface="Arial" pitchFamily="34" charset="0"/>
              <a:buChar char="•"/>
            </a:pPr>
            <a:r>
              <a:rPr lang="en-IE" sz="2000" dirty="0">
                <a:solidFill>
                  <a:srgbClr val="990033"/>
                </a:solidFill>
              </a:rPr>
              <a:t>As the arrow is on a continuous </a:t>
            </a:r>
            <a:r>
              <a:rPr lang="en-IE" sz="2000" dirty="0" smtClean="0">
                <a:solidFill>
                  <a:srgbClr val="990033"/>
                </a:solidFill>
              </a:rPr>
              <a:t>line, what </a:t>
            </a:r>
            <a:r>
              <a:rPr lang="en-IE" sz="2000" dirty="0">
                <a:solidFill>
                  <a:srgbClr val="990033"/>
                </a:solidFill>
              </a:rPr>
              <a:t>set of numbers do you think </a:t>
            </a:r>
            <a:r>
              <a:rPr lang="en-IE" sz="2000" dirty="0" smtClean="0">
                <a:solidFill>
                  <a:srgbClr val="990033"/>
                </a:solidFill>
              </a:rPr>
              <a:t>is being </a:t>
            </a:r>
            <a:r>
              <a:rPr lang="en-IE" sz="2000" dirty="0">
                <a:solidFill>
                  <a:srgbClr val="990033"/>
                </a:solidFill>
              </a:rPr>
              <a:t>represented on the </a:t>
            </a:r>
            <a:r>
              <a:rPr lang="en-IE" sz="2000" dirty="0" smtClean="0">
                <a:solidFill>
                  <a:srgbClr val="990033"/>
                </a:solidFill>
              </a:rPr>
              <a:t>following number </a:t>
            </a:r>
            <a:r>
              <a:rPr lang="en-IE" sz="2000" dirty="0">
                <a:solidFill>
                  <a:srgbClr val="990033"/>
                </a:solidFill>
              </a:rPr>
              <a:t>line</a:t>
            </a:r>
            <a:r>
              <a:rPr lang="en-IE" sz="2000" dirty="0" smtClean="0">
                <a:solidFill>
                  <a:srgbClr val="990033"/>
                </a:solidFill>
              </a:rPr>
              <a:t>.</a:t>
            </a:r>
          </a:p>
          <a:p>
            <a:pPr marL="342900" indent="-342900">
              <a:buFont typeface="Arial" pitchFamily="34" charset="0"/>
              <a:buChar char="•"/>
            </a:pPr>
            <a:endParaRPr lang="en-IE" sz="1100" dirty="0">
              <a:solidFill>
                <a:srgbClr val="990033"/>
              </a:solidFill>
            </a:endParaRPr>
          </a:p>
          <a:p>
            <a:pPr marL="342900" indent="-342900">
              <a:buFont typeface="Arial" pitchFamily="34" charset="0"/>
              <a:buChar char="•"/>
            </a:pPr>
            <a:r>
              <a:rPr lang="en-IE" sz="2000" dirty="0" smtClean="0">
                <a:solidFill>
                  <a:srgbClr val="990033"/>
                </a:solidFill>
              </a:rPr>
              <a:t>If </a:t>
            </a:r>
            <a:r>
              <a:rPr lang="en-IE" sz="2000" dirty="0">
                <a:solidFill>
                  <a:srgbClr val="990033"/>
                </a:solidFill>
              </a:rPr>
              <a:t>instead of a closed circle at 1 we </a:t>
            </a:r>
            <a:r>
              <a:rPr lang="en-IE" sz="2000" dirty="0" smtClean="0">
                <a:solidFill>
                  <a:srgbClr val="990033"/>
                </a:solidFill>
              </a:rPr>
              <a:t>had an </a:t>
            </a:r>
            <a:r>
              <a:rPr lang="en-IE" sz="2000" dirty="0">
                <a:solidFill>
                  <a:srgbClr val="990033"/>
                </a:solidFill>
              </a:rPr>
              <a:t>open circle, how do you think </a:t>
            </a:r>
            <a:r>
              <a:rPr lang="en-IE" sz="2000" dirty="0" smtClean="0">
                <a:solidFill>
                  <a:srgbClr val="990033"/>
                </a:solidFill>
              </a:rPr>
              <a:t>the inequality </a:t>
            </a:r>
            <a:r>
              <a:rPr lang="en-IE" sz="2000" dirty="0">
                <a:solidFill>
                  <a:srgbClr val="990033"/>
                </a:solidFill>
              </a:rPr>
              <a:t>would differ</a:t>
            </a:r>
            <a:r>
              <a:rPr lang="en-IE" sz="2000" dirty="0" smtClean="0">
                <a:solidFill>
                  <a:srgbClr val="990033"/>
                </a:solidFill>
              </a:rPr>
              <a:t>?</a:t>
            </a:r>
          </a:p>
          <a:p>
            <a:pPr marL="342900" indent="-342900">
              <a:buFont typeface="Arial" pitchFamily="34" charset="0"/>
              <a:buChar char="•"/>
            </a:pPr>
            <a:endParaRPr lang="en-IE" sz="1200" dirty="0">
              <a:solidFill>
                <a:srgbClr val="990033"/>
              </a:solidFill>
            </a:endParaRPr>
          </a:p>
          <a:p>
            <a:pPr marL="342900" indent="-342900">
              <a:buFont typeface="Arial" pitchFamily="34" charset="0"/>
              <a:buChar char="•"/>
            </a:pPr>
            <a:r>
              <a:rPr lang="en-IE" sz="2000" dirty="0">
                <a:solidFill>
                  <a:srgbClr val="990033"/>
                </a:solidFill>
              </a:rPr>
              <a:t>Note: When solving inequalities it is </a:t>
            </a:r>
            <a:r>
              <a:rPr lang="en-IE" sz="2000" dirty="0" smtClean="0">
                <a:solidFill>
                  <a:srgbClr val="990033"/>
                </a:solidFill>
              </a:rPr>
              <a:t>very important </a:t>
            </a:r>
            <a:r>
              <a:rPr lang="en-IE" sz="2000" dirty="0">
                <a:solidFill>
                  <a:srgbClr val="990033"/>
                </a:solidFill>
              </a:rPr>
              <a:t>that the number system </a:t>
            </a:r>
            <a:r>
              <a:rPr lang="en-IE" sz="2000" dirty="0" smtClean="0">
                <a:solidFill>
                  <a:srgbClr val="990033"/>
                </a:solidFill>
              </a:rPr>
              <a:t>to which </a:t>
            </a:r>
            <a:r>
              <a:rPr lang="en-IE" sz="2000" dirty="0">
                <a:solidFill>
                  <a:srgbClr val="990033"/>
                </a:solidFill>
              </a:rPr>
              <a:t>the number belongs is stressed</a:t>
            </a:r>
            <a:r>
              <a:rPr lang="en-IE" sz="2000" dirty="0" smtClean="0">
                <a:solidFill>
                  <a:srgbClr val="990033"/>
                </a:solidFill>
              </a:rPr>
              <a:t>.</a:t>
            </a:r>
            <a:endParaRPr lang="en-IE" sz="2000" dirty="0">
              <a:solidFill>
                <a:srgbClr val="990033"/>
              </a:solidFill>
            </a:endParaRPr>
          </a:p>
        </p:txBody>
      </p:sp>
      <p:pic>
        <p:nvPicPr>
          <p:cNvPr id="6" name="Picture 3"/>
          <p:cNvPicPr>
            <a:picLocks noChangeArrowheads="1"/>
          </p:cNvPicPr>
          <p:nvPr/>
        </p:nvPicPr>
        <p:blipFill rotWithShape="1">
          <a:blip r:embed="rId2" cstate="print">
            <a:extLst>
              <a:ext uri="{28A0092B-C50C-407E-A947-70E740481C1C}">
                <a14:useLocalDpi xmlns:a14="http://schemas.microsoft.com/office/drawing/2010/main" val="0"/>
              </a:ext>
            </a:extLst>
          </a:blip>
          <a:srcRect l="32596" t="69817" r="4853" b="16489"/>
          <a:stretch/>
        </p:blipFill>
        <p:spPr bwMode="auto">
          <a:xfrm>
            <a:off x="2094932" y="1196792"/>
            <a:ext cx="4954137" cy="432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2" name="Group 11"/>
          <p:cNvGrpSpPr/>
          <p:nvPr/>
        </p:nvGrpSpPr>
        <p:grpSpPr>
          <a:xfrm>
            <a:off x="3923928" y="1215839"/>
            <a:ext cx="2480119" cy="180000"/>
            <a:chOff x="4468145" y="1215839"/>
            <a:chExt cx="2480119" cy="180000"/>
          </a:xfrm>
        </p:grpSpPr>
        <p:sp>
          <p:nvSpPr>
            <p:cNvPr id="4" name="Oval 3"/>
            <p:cNvSpPr/>
            <p:nvPr/>
          </p:nvSpPr>
          <p:spPr>
            <a:xfrm>
              <a:off x="4468145" y="1215839"/>
              <a:ext cx="180000" cy="180000"/>
            </a:xfrm>
            <a:prstGeom prst="ellipse">
              <a:avLst/>
            </a:prstGeom>
            <a:solidFill>
              <a:srgbClr val="99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cxnSp>
          <p:nvCxnSpPr>
            <p:cNvPr id="10" name="Straight Arrow Connector 9"/>
            <p:cNvCxnSpPr/>
            <p:nvPr/>
          </p:nvCxnSpPr>
          <p:spPr>
            <a:xfrm>
              <a:off x="4558145" y="1313058"/>
              <a:ext cx="2390119" cy="0"/>
            </a:xfrm>
            <a:prstGeom prst="straightConnector1">
              <a:avLst/>
            </a:prstGeom>
            <a:ln w="57150">
              <a:solidFill>
                <a:srgbClr val="990033"/>
              </a:solidFill>
              <a:tailEnd type="arrow"/>
            </a:ln>
          </p:spPr>
          <p:style>
            <a:lnRef idx="1">
              <a:schemeClr val="accent1"/>
            </a:lnRef>
            <a:fillRef idx="0">
              <a:schemeClr val="accent1"/>
            </a:fillRef>
            <a:effectRef idx="0">
              <a:schemeClr val="accent1"/>
            </a:effectRef>
            <a:fontRef idx="minor">
              <a:schemeClr val="tx1"/>
            </a:fontRef>
          </p:style>
        </p:cxnSp>
      </p:grpSp>
      <p:grpSp>
        <p:nvGrpSpPr>
          <p:cNvPr id="7" name="Group 6"/>
          <p:cNvGrpSpPr/>
          <p:nvPr/>
        </p:nvGrpSpPr>
        <p:grpSpPr>
          <a:xfrm>
            <a:off x="8789610" y="573066"/>
            <a:ext cx="8197457" cy="5664246"/>
            <a:chOff x="8789610" y="573066"/>
            <a:chExt cx="8197457" cy="5664246"/>
          </a:xfrm>
        </p:grpSpPr>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531" t="429" b="1"/>
            <a:stretch/>
          </p:blipFill>
          <p:spPr bwMode="auto">
            <a:xfrm>
              <a:off x="9144000" y="573066"/>
              <a:ext cx="7843067" cy="56642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ounded Rectangle 8"/>
            <p:cNvSpPr/>
            <p:nvPr/>
          </p:nvSpPr>
          <p:spPr>
            <a:xfrm rot="16200000">
              <a:off x="8159610" y="1511698"/>
              <a:ext cx="1620000" cy="360000"/>
            </a:xfrm>
            <a:prstGeom prst="roundRect">
              <a:avLst/>
            </a:prstGeom>
            <a:solidFill>
              <a:srgbClr val="FDCC33"/>
            </a:solidFill>
            <a:ln w="19050">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IE" sz="1400" dirty="0" smtClean="0">
                  <a:solidFill>
                    <a:srgbClr val="990033"/>
                  </a:solidFill>
                </a:rPr>
                <a:t>Lesson interaction</a:t>
              </a:r>
              <a:endParaRPr lang="en-IE" sz="1400" dirty="0">
                <a:solidFill>
                  <a:srgbClr val="990033"/>
                </a:solidFill>
              </a:endParaRPr>
            </a:p>
          </p:txBody>
        </p:sp>
      </p:grpSp>
    </p:spTree>
    <p:extLst>
      <p:ext uri="{BB962C8B-B14F-4D97-AF65-F5344CB8AC3E}">
        <p14:creationId xmlns:p14="http://schemas.microsoft.com/office/powerpoint/2010/main" val="3125682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7"/>
                    </p:tgtEl>
                  </p:cond>
                </p:stCondLst>
                <p:endSync evt="end" delay="0">
                  <p:rtn val="all"/>
                </p:endSync>
                <p:childTnLst>
                  <p:par>
                    <p:cTn id="29" fill="hold">
                      <p:stCondLst>
                        <p:cond delay="0"/>
                      </p:stCondLst>
                      <p:childTnLst>
                        <p:par>
                          <p:cTn id="30" fill="hold">
                            <p:stCondLst>
                              <p:cond delay="0"/>
                            </p:stCondLst>
                            <p:childTnLst>
                              <p:par>
                                <p:cTn id="31" presetID="35" presetClass="path" presetSubtype="0" accel="50000" decel="50000" fill="hold" nodeType="clickEffect">
                                  <p:stCondLst>
                                    <p:cond delay="0"/>
                                  </p:stCondLst>
                                  <p:childTnLst>
                                    <p:animMotion origin="layout" path="M -0.00018 7.40741E-7 L -0.93038 7.40741E-7 " pathEditMode="relative" rAng="0" ptsTypes="AA">
                                      <p:cBhvr>
                                        <p:cTn id="32" dur="2000" fill="hold"/>
                                        <p:tgtEl>
                                          <p:spTgt spid="7"/>
                                        </p:tgtEl>
                                        <p:attrNameLst>
                                          <p:attrName>ppt_x</p:attrName>
                                          <p:attrName>ppt_y</p:attrName>
                                        </p:attrNameLst>
                                      </p:cBhvr>
                                      <p:rCtr x="-46510" y="0"/>
                                    </p:animMotion>
                                  </p:childTnLst>
                                </p:cTn>
                              </p:par>
                            </p:childTnLst>
                          </p:cTn>
                        </p:par>
                      </p:childTnLst>
                    </p:cTn>
                  </p:par>
                  <p:par>
                    <p:cTn id="33" fill="hold">
                      <p:stCondLst>
                        <p:cond delay="indefinite"/>
                      </p:stCondLst>
                      <p:childTnLst>
                        <p:par>
                          <p:cTn id="34" fill="hold">
                            <p:stCondLst>
                              <p:cond delay="0"/>
                            </p:stCondLst>
                            <p:childTnLst>
                              <p:par>
                                <p:cTn id="35" presetID="63" presetClass="path" presetSubtype="0" accel="50000" decel="50000" fill="hold" nodeType="clickEffect">
                                  <p:stCondLst>
                                    <p:cond delay="0"/>
                                  </p:stCondLst>
                                  <p:childTnLst>
                                    <p:animMotion origin="layout" path="M -0.93038 7.40741E-7 L -0.00018 0.00347 " pathEditMode="relative" rAng="0" ptsTypes="AA">
                                      <p:cBhvr>
                                        <p:cTn id="36" dur="2000" fill="hold"/>
                                        <p:tgtEl>
                                          <p:spTgt spid="7"/>
                                        </p:tgtEl>
                                        <p:attrNameLst>
                                          <p:attrName>ppt_x</p:attrName>
                                          <p:attrName>ppt_y</p:attrName>
                                        </p:attrNameLst>
                                      </p:cBhvr>
                                      <p:rCtr x="46510" y="162"/>
                                    </p:animMotion>
                                  </p:childTnLst>
                                </p:cTn>
                              </p:par>
                            </p:childTnLst>
                          </p:cTn>
                        </p:par>
                      </p:childTnLst>
                    </p:cTn>
                  </p:par>
                </p:childTnLst>
              </p:cTn>
              <p:nextCondLst>
                <p:cond evt="onClick" delay="0">
                  <p:tgtEl>
                    <p:spTgt spid="7"/>
                  </p:tgtEl>
                </p:cond>
              </p:nextCondLst>
            </p:seq>
          </p:childTnLst>
        </p:cTn>
      </p:par>
    </p:tnLst>
    <p:bldLst>
      <p:bldP spid="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4850" y="5083369"/>
            <a:ext cx="7734300" cy="485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2513" y="3778223"/>
            <a:ext cx="7038975" cy="504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3413" y="2506985"/>
            <a:ext cx="7877175" cy="561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20959" t="53808" b="33938"/>
          <a:stretch/>
        </p:blipFill>
        <p:spPr bwMode="auto">
          <a:xfrm>
            <a:off x="687745" y="1555311"/>
            <a:ext cx="7949945" cy="5815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90264"/>
            <a:ext cx="8229600" cy="1143000"/>
          </a:xfrm>
        </p:spPr>
        <p:txBody>
          <a:bodyPr>
            <a:normAutofit fontScale="90000"/>
          </a:bodyPr>
          <a:lstStyle/>
          <a:p>
            <a:r>
              <a:rPr lang="en-IE" dirty="0"/>
              <a:t>Section </a:t>
            </a:r>
            <a:r>
              <a:rPr lang="en-IE" dirty="0" smtClean="0"/>
              <a:t>C: </a:t>
            </a:r>
            <a:r>
              <a:rPr lang="en-IE" dirty="0"/>
              <a:t>Student Activity 1</a:t>
            </a:r>
            <a:br>
              <a:rPr lang="en-IE" dirty="0"/>
            </a:br>
            <a:r>
              <a:rPr lang="en-IE" sz="4000" dirty="0"/>
              <a:t>Number Systems and the Number Line.</a:t>
            </a:r>
          </a:p>
        </p:txBody>
      </p:sp>
      <p:sp>
        <p:nvSpPr>
          <p:cNvPr id="3" name="Rectangle 2"/>
          <p:cNvSpPr/>
          <p:nvPr/>
        </p:nvSpPr>
        <p:spPr>
          <a:xfrm>
            <a:off x="395536" y="1029977"/>
            <a:ext cx="8352928" cy="400110"/>
          </a:xfrm>
          <a:prstGeom prst="rect">
            <a:avLst/>
          </a:prstGeom>
        </p:spPr>
        <p:txBody>
          <a:bodyPr wrap="square">
            <a:spAutoFit/>
          </a:bodyPr>
          <a:lstStyle/>
          <a:p>
            <a:pPr marL="342900" indent="-342900">
              <a:buFont typeface="Arial" pitchFamily="34" charset="0"/>
              <a:buChar char="•"/>
            </a:pPr>
            <a:r>
              <a:rPr lang="en-IE" sz="2000" dirty="0" smtClean="0">
                <a:solidFill>
                  <a:srgbClr val="990033"/>
                </a:solidFill>
              </a:rPr>
              <a:t>What </a:t>
            </a:r>
            <a:r>
              <a:rPr lang="en-IE" sz="2000" dirty="0">
                <a:solidFill>
                  <a:srgbClr val="990033"/>
                </a:solidFill>
              </a:rPr>
              <a:t>does each of the diagrams on </a:t>
            </a:r>
            <a:r>
              <a:rPr lang="en-IE" sz="2000" dirty="0" smtClean="0">
                <a:solidFill>
                  <a:srgbClr val="990033"/>
                </a:solidFill>
              </a:rPr>
              <a:t>the board </a:t>
            </a:r>
            <a:r>
              <a:rPr lang="en-IE" sz="2000" dirty="0">
                <a:solidFill>
                  <a:srgbClr val="990033"/>
                </a:solidFill>
              </a:rPr>
              <a:t>represent</a:t>
            </a:r>
            <a:r>
              <a:rPr lang="en-IE" sz="2000" dirty="0" smtClean="0">
                <a:solidFill>
                  <a:srgbClr val="990033"/>
                </a:solidFill>
              </a:rPr>
              <a:t>?</a:t>
            </a:r>
          </a:p>
        </p:txBody>
      </p:sp>
      <p:grpSp>
        <p:nvGrpSpPr>
          <p:cNvPr id="17" name="Group 16"/>
          <p:cNvGrpSpPr/>
          <p:nvPr/>
        </p:nvGrpSpPr>
        <p:grpSpPr>
          <a:xfrm>
            <a:off x="3597111" y="2609719"/>
            <a:ext cx="2577763" cy="180000"/>
            <a:chOff x="4468145" y="1196913"/>
            <a:chExt cx="2577763" cy="180000"/>
          </a:xfrm>
        </p:grpSpPr>
        <p:sp>
          <p:nvSpPr>
            <p:cNvPr id="18" name="Oval 17"/>
            <p:cNvSpPr/>
            <p:nvPr/>
          </p:nvSpPr>
          <p:spPr>
            <a:xfrm>
              <a:off x="4468145" y="1196913"/>
              <a:ext cx="180000" cy="180000"/>
            </a:xfrm>
            <a:prstGeom prst="ellipse">
              <a:avLst/>
            </a:prstGeom>
            <a:noFill/>
            <a:ln>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cxnSp>
          <p:nvCxnSpPr>
            <p:cNvPr id="19" name="Straight Arrow Connector 18"/>
            <p:cNvCxnSpPr/>
            <p:nvPr/>
          </p:nvCxnSpPr>
          <p:spPr>
            <a:xfrm>
              <a:off x="4655789" y="1286913"/>
              <a:ext cx="2390119" cy="0"/>
            </a:xfrm>
            <a:prstGeom prst="straightConnector1">
              <a:avLst/>
            </a:prstGeom>
            <a:ln w="57150">
              <a:solidFill>
                <a:srgbClr val="990033"/>
              </a:solidFill>
              <a:tailEnd type="arrow"/>
            </a:ln>
          </p:spPr>
          <p:style>
            <a:lnRef idx="1">
              <a:schemeClr val="accent1"/>
            </a:lnRef>
            <a:fillRef idx="0">
              <a:schemeClr val="accent1"/>
            </a:fillRef>
            <a:effectRef idx="0">
              <a:schemeClr val="accent1"/>
            </a:effectRef>
            <a:fontRef idx="minor">
              <a:schemeClr val="tx1"/>
            </a:fontRef>
          </p:style>
        </p:cxnSp>
      </p:grpSp>
      <p:grpSp>
        <p:nvGrpSpPr>
          <p:cNvPr id="20" name="Group 19"/>
          <p:cNvGrpSpPr/>
          <p:nvPr/>
        </p:nvGrpSpPr>
        <p:grpSpPr>
          <a:xfrm rot="10800000">
            <a:off x="3430336" y="3806510"/>
            <a:ext cx="2581824" cy="180000"/>
            <a:chOff x="4468145" y="1215839"/>
            <a:chExt cx="2581824" cy="180000"/>
          </a:xfrm>
        </p:grpSpPr>
        <p:sp>
          <p:nvSpPr>
            <p:cNvPr id="21" name="Oval 20"/>
            <p:cNvSpPr/>
            <p:nvPr/>
          </p:nvSpPr>
          <p:spPr>
            <a:xfrm>
              <a:off x="4468145" y="1215839"/>
              <a:ext cx="180000" cy="180000"/>
            </a:xfrm>
            <a:prstGeom prst="ellipse">
              <a:avLst/>
            </a:prstGeom>
            <a:solidFill>
              <a:srgbClr val="990033"/>
            </a:solidFill>
            <a:ln>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cxnSp>
          <p:nvCxnSpPr>
            <p:cNvPr id="22" name="Straight Arrow Connector 21"/>
            <p:cNvCxnSpPr/>
            <p:nvPr/>
          </p:nvCxnSpPr>
          <p:spPr>
            <a:xfrm>
              <a:off x="4659850" y="1298544"/>
              <a:ext cx="2390119" cy="0"/>
            </a:xfrm>
            <a:prstGeom prst="straightConnector1">
              <a:avLst/>
            </a:prstGeom>
            <a:ln w="57150">
              <a:solidFill>
                <a:srgbClr val="990033"/>
              </a:solidFill>
              <a:tailEnd type="arrow"/>
            </a:ln>
          </p:spPr>
          <p:style>
            <a:lnRef idx="1">
              <a:schemeClr val="accent1"/>
            </a:lnRef>
            <a:fillRef idx="0">
              <a:schemeClr val="accent1"/>
            </a:fillRef>
            <a:effectRef idx="0">
              <a:schemeClr val="accent1"/>
            </a:effectRef>
            <a:fontRef idx="minor">
              <a:schemeClr val="tx1"/>
            </a:fontRef>
          </p:style>
        </p:cxnSp>
      </p:grpSp>
      <p:grpSp>
        <p:nvGrpSpPr>
          <p:cNvPr id="23" name="Group 22"/>
          <p:cNvGrpSpPr/>
          <p:nvPr/>
        </p:nvGrpSpPr>
        <p:grpSpPr>
          <a:xfrm rot="10800000">
            <a:off x="3858235" y="5122348"/>
            <a:ext cx="2577763" cy="180000"/>
            <a:chOff x="4468145" y="1215839"/>
            <a:chExt cx="2577763" cy="180000"/>
          </a:xfrm>
        </p:grpSpPr>
        <p:sp>
          <p:nvSpPr>
            <p:cNvPr id="24" name="Oval 23"/>
            <p:cNvSpPr/>
            <p:nvPr/>
          </p:nvSpPr>
          <p:spPr>
            <a:xfrm>
              <a:off x="4468145" y="1215839"/>
              <a:ext cx="180000" cy="180000"/>
            </a:xfrm>
            <a:prstGeom prst="ellipse">
              <a:avLst/>
            </a:prstGeom>
            <a:noFill/>
            <a:ln>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cxnSp>
          <p:nvCxnSpPr>
            <p:cNvPr id="25" name="Straight Arrow Connector 24"/>
            <p:cNvCxnSpPr/>
            <p:nvPr/>
          </p:nvCxnSpPr>
          <p:spPr>
            <a:xfrm>
              <a:off x="4655789" y="1305839"/>
              <a:ext cx="2390119" cy="0"/>
            </a:xfrm>
            <a:prstGeom prst="straightConnector1">
              <a:avLst/>
            </a:prstGeom>
            <a:ln w="57150">
              <a:solidFill>
                <a:srgbClr val="990033"/>
              </a:solidFill>
              <a:tailEnd type="arrow"/>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5" name="Rectangle 4"/>
              <p:cNvSpPr/>
              <p:nvPr/>
            </p:nvSpPr>
            <p:spPr>
              <a:xfrm>
                <a:off x="2996952" y="1388131"/>
                <a:ext cx="3150096" cy="5016758"/>
              </a:xfrm>
              <a:prstGeom prst="rect">
                <a:avLst/>
              </a:prstGeom>
            </p:spPr>
            <p:txBody>
              <a:bodyPr wrap="square">
                <a:spAutoFit/>
              </a:bodyPr>
              <a:lstStyle/>
              <a:p>
                <a:pPr>
                  <a:lnSpc>
                    <a:spcPct val="250000"/>
                  </a:lnSpc>
                </a:pPr>
                <a14:m>
                  <m:oMathPara xmlns:m="http://schemas.openxmlformats.org/officeDocument/2006/math">
                    <m:oMathParaPr>
                      <m:jc m:val="centerGroup"/>
                    </m:oMathParaPr>
                    <m:oMath xmlns:m="http://schemas.openxmlformats.org/officeDocument/2006/math">
                      <m:r>
                        <a:rPr lang="en-IE" sz="3200" i="1" dirty="0" smtClean="0">
                          <a:solidFill>
                            <a:srgbClr val="990033"/>
                          </a:solidFill>
                          <a:latin typeface="Cambria Math"/>
                        </a:rPr>
                        <m:t>𝑥</m:t>
                      </m:r>
                      <m:r>
                        <a:rPr lang="en-IE" sz="3200" i="1" dirty="0" smtClean="0">
                          <a:solidFill>
                            <a:srgbClr val="990033"/>
                          </a:solidFill>
                          <a:latin typeface="Cambria Math"/>
                        </a:rPr>
                        <m:t> ≥ 4, </m:t>
                      </m:r>
                      <m:r>
                        <a:rPr lang="en-IE" sz="3200" i="1" dirty="0" smtClean="0">
                          <a:solidFill>
                            <a:srgbClr val="990033"/>
                          </a:solidFill>
                          <a:latin typeface="Cambria Math"/>
                        </a:rPr>
                        <m:t>𝑥</m:t>
                      </m:r>
                      <m:r>
                        <a:rPr lang="en-IE" sz="3200" i="1" dirty="0" smtClean="0">
                          <a:solidFill>
                            <a:srgbClr val="990033"/>
                          </a:solidFill>
                          <a:latin typeface="Cambria Math"/>
                        </a:rPr>
                        <m:t> ∈ </m:t>
                      </m:r>
                      <m:r>
                        <a:rPr lang="en-IE" sz="3200" i="1" dirty="0" smtClean="0">
                          <a:solidFill>
                            <a:srgbClr val="990033"/>
                          </a:solidFill>
                          <a:latin typeface="Cambria Math"/>
                        </a:rPr>
                        <m:t>𝑁</m:t>
                      </m:r>
                      <m:r>
                        <a:rPr lang="en-IE" sz="3200" i="1" dirty="0" smtClean="0">
                          <a:solidFill>
                            <a:srgbClr val="990033"/>
                          </a:solidFill>
                          <a:latin typeface="Cambria Math"/>
                        </a:rPr>
                        <m:t> </m:t>
                      </m:r>
                    </m:oMath>
                  </m:oMathPara>
                </a14:m>
                <a:endParaRPr lang="en-IE" sz="3200" dirty="0">
                  <a:solidFill>
                    <a:srgbClr val="990033"/>
                  </a:solidFill>
                </a:endParaRPr>
              </a:p>
              <a:p>
                <a:pPr>
                  <a:lnSpc>
                    <a:spcPct val="250000"/>
                  </a:lnSpc>
                </a:pPr>
                <a:r>
                  <a:rPr lang="en-IE" sz="3200" dirty="0" smtClean="0">
                    <a:solidFill>
                      <a:srgbClr val="990033"/>
                    </a:solidFill>
                  </a:rPr>
                  <a:t> </a:t>
                </a:r>
                <a14:m>
                  <m:oMath xmlns:m="http://schemas.openxmlformats.org/officeDocument/2006/math">
                    <m:r>
                      <a:rPr lang="en-IE" sz="3200" i="1" dirty="0" smtClean="0">
                        <a:solidFill>
                          <a:srgbClr val="990033"/>
                        </a:solidFill>
                        <a:latin typeface="Cambria Math"/>
                      </a:rPr>
                      <m:t>𝑥</m:t>
                    </m:r>
                    <m:r>
                      <a:rPr lang="en-IE" sz="3200" i="1" dirty="0" smtClean="0">
                        <a:solidFill>
                          <a:srgbClr val="990033"/>
                        </a:solidFill>
                        <a:latin typeface="Cambria Math"/>
                      </a:rPr>
                      <m:t> &gt; 1, </m:t>
                    </m:r>
                    <m:r>
                      <a:rPr lang="en-IE" sz="3200" i="1" dirty="0" smtClean="0">
                        <a:solidFill>
                          <a:srgbClr val="990033"/>
                        </a:solidFill>
                        <a:latin typeface="Cambria Math"/>
                      </a:rPr>
                      <m:t>𝑥</m:t>
                    </m:r>
                    <m:r>
                      <a:rPr lang="en-IE" sz="3200" i="1" dirty="0" smtClean="0">
                        <a:solidFill>
                          <a:srgbClr val="990033"/>
                        </a:solidFill>
                        <a:latin typeface="Cambria Math"/>
                      </a:rPr>
                      <m:t> ∈ </m:t>
                    </m:r>
                    <m:r>
                      <a:rPr lang="en-IE" sz="3200" i="1" dirty="0" smtClean="0">
                        <a:solidFill>
                          <a:srgbClr val="990033"/>
                        </a:solidFill>
                        <a:latin typeface="Cambria Math"/>
                      </a:rPr>
                      <m:t>𝑅</m:t>
                    </m:r>
                    <m:r>
                      <a:rPr lang="en-IE" sz="3200" i="1" dirty="0" smtClean="0">
                        <a:solidFill>
                          <a:srgbClr val="990033"/>
                        </a:solidFill>
                        <a:latin typeface="Cambria Math"/>
                      </a:rPr>
                      <m:t> </m:t>
                    </m:r>
                  </m:oMath>
                </a14:m>
                <a:endParaRPr lang="en-IE" sz="3200" dirty="0">
                  <a:solidFill>
                    <a:srgbClr val="990033"/>
                  </a:solidFill>
                </a:endParaRPr>
              </a:p>
              <a:p>
                <a:pPr>
                  <a:lnSpc>
                    <a:spcPct val="250000"/>
                  </a:lnSpc>
                </a:pPr>
                <a:r>
                  <a:rPr lang="en-IE" sz="3200" dirty="0" smtClean="0">
                    <a:solidFill>
                      <a:srgbClr val="990033"/>
                    </a:solidFill>
                  </a:rPr>
                  <a:t> </a:t>
                </a:r>
                <a14:m>
                  <m:oMath xmlns:m="http://schemas.openxmlformats.org/officeDocument/2006/math">
                    <m:r>
                      <a:rPr lang="en-IE" sz="3200" i="1" dirty="0" smtClean="0">
                        <a:solidFill>
                          <a:srgbClr val="990033"/>
                        </a:solidFill>
                        <a:latin typeface="Cambria Math"/>
                      </a:rPr>
                      <m:t>𝑥</m:t>
                    </m:r>
                    <m:r>
                      <a:rPr lang="en-IE" sz="3200" i="1" dirty="0" smtClean="0">
                        <a:solidFill>
                          <a:srgbClr val="990033"/>
                        </a:solidFill>
                        <a:latin typeface="Cambria Math"/>
                      </a:rPr>
                      <m:t> ≤ 1, </m:t>
                    </m:r>
                    <m:r>
                      <a:rPr lang="en-IE" sz="3200" i="1" dirty="0" smtClean="0">
                        <a:solidFill>
                          <a:srgbClr val="990033"/>
                        </a:solidFill>
                        <a:latin typeface="Cambria Math"/>
                      </a:rPr>
                      <m:t>𝑥</m:t>
                    </m:r>
                    <m:r>
                      <a:rPr lang="en-IE" sz="3200" i="1" dirty="0" smtClean="0">
                        <a:solidFill>
                          <a:srgbClr val="990033"/>
                        </a:solidFill>
                        <a:latin typeface="Cambria Math"/>
                      </a:rPr>
                      <m:t> ∈ </m:t>
                    </m:r>
                    <m:r>
                      <a:rPr lang="en-IE" sz="3200" i="1" dirty="0" smtClean="0">
                        <a:solidFill>
                          <a:srgbClr val="990033"/>
                        </a:solidFill>
                        <a:latin typeface="Cambria Math"/>
                      </a:rPr>
                      <m:t>𝑅</m:t>
                    </m:r>
                    <m:r>
                      <a:rPr lang="en-IE" sz="3200" i="1" dirty="0" smtClean="0">
                        <a:solidFill>
                          <a:srgbClr val="990033"/>
                        </a:solidFill>
                        <a:latin typeface="Cambria Math"/>
                      </a:rPr>
                      <m:t> </m:t>
                    </m:r>
                  </m:oMath>
                </a14:m>
                <a:endParaRPr lang="en-IE" sz="3200" dirty="0">
                  <a:solidFill>
                    <a:srgbClr val="990033"/>
                  </a:solidFill>
                </a:endParaRPr>
              </a:p>
              <a:p>
                <a:pPr>
                  <a:lnSpc>
                    <a:spcPct val="250000"/>
                  </a:lnSpc>
                </a:pPr>
                <a:r>
                  <a:rPr lang="en-IE" sz="3200" dirty="0" smtClean="0">
                    <a:solidFill>
                      <a:srgbClr val="990033"/>
                    </a:solidFill>
                  </a:rPr>
                  <a:t> </a:t>
                </a:r>
                <a14:m>
                  <m:oMath xmlns:m="http://schemas.openxmlformats.org/officeDocument/2006/math">
                    <m:r>
                      <a:rPr lang="en-IE" sz="3200" i="1" dirty="0" smtClean="0">
                        <a:solidFill>
                          <a:srgbClr val="990033"/>
                        </a:solidFill>
                        <a:latin typeface="Cambria Math"/>
                      </a:rPr>
                      <m:t>𝑥</m:t>
                    </m:r>
                    <m:r>
                      <a:rPr lang="en-IE" sz="3200" i="1" dirty="0" smtClean="0">
                        <a:solidFill>
                          <a:srgbClr val="990033"/>
                        </a:solidFill>
                        <a:latin typeface="Cambria Math"/>
                      </a:rPr>
                      <m:t> &lt; 1, </m:t>
                    </m:r>
                    <m:r>
                      <a:rPr lang="en-IE" sz="3200" i="1" dirty="0" smtClean="0">
                        <a:solidFill>
                          <a:srgbClr val="990033"/>
                        </a:solidFill>
                        <a:latin typeface="Cambria Math"/>
                      </a:rPr>
                      <m:t>𝑥</m:t>
                    </m:r>
                    <m:r>
                      <a:rPr lang="en-IE" sz="3200" i="1" dirty="0" smtClean="0">
                        <a:solidFill>
                          <a:srgbClr val="990033"/>
                        </a:solidFill>
                        <a:latin typeface="Cambria Math"/>
                      </a:rPr>
                      <m:t> ∈ </m:t>
                    </m:r>
                    <m:r>
                      <a:rPr lang="en-IE" sz="3200" i="1" dirty="0" smtClean="0">
                        <a:solidFill>
                          <a:srgbClr val="990033"/>
                        </a:solidFill>
                        <a:latin typeface="Cambria Math"/>
                      </a:rPr>
                      <m:t>𝑅</m:t>
                    </m:r>
                    <m:r>
                      <a:rPr lang="en-IE" sz="3200" i="1" dirty="0" smtClean="0">
                        <a:solidFill>
                          <a:srgbClr val="990033"/>
                        </a:solidFill>
                        <a:latin typeface="Cambria Math"/>
                      </a:rPr>
                      <m:t> </m:t>
                    </m:r>
                  </m:oMath>
                </a14:m>
                <a:r>
                  <a:rPr lang="en-IE" sz="3200" dirty="0">
                    <a:solidFill>
                      <a:srgbClr val="990033"/>
                    </a:solidFill>
                  </a:rPr>
                  <a:t>	</a:t>
                </a:r>
              </a:p>
            </p:txBody>
          </p:sp>
        </mc:Choice>
        <mc:Fallback xmlns="">
          <p:sp>
            <p:nvSpPr>
              <p:cNvPr id="5" name="Rectangle 4"/>
              <p:cNvSpPr>
                <a:spLocks noRot="1" noChangeAspect="1" noMove="1" noResize="1" noEditPoints="1" noAdjustHandles="1" noChangeArrowheads="1" noChangeShapeType="1" noTextEdit="1"/>
              </p:cNvSpPr>
              <p:nvPr/>
            </p:nvSpPr>
            <p:spPr>
              <a:xfrm>
                <a:off x="2996952" y="1388131"/>
                <a:ext cx="3150096" cy="5016758"/>
              </a:xfrm>
              <a:prstGeom prst="rect">
                <a:avLst/>
              </a:prstGeom>
              <a:blipFill rotWithShape="1">
                <a:blip r:embed="rId6"/>
                <a:stretch>
                  <a:fillRect/>
                </a:stretch>
              </a:blipFill>
            </p:spPr>
            <p:txBody>
              <a:bodyPr/>
              <a:lstStyle/>
              <a:p>
                <a:r>
                  <a:rPr lang="en-IE">
                    <a:noFill/>
                  </a:rPr>
                  <a:t> </a:t>
                </a:r>
              </a:p>
            </p:txBody>
          </p:sp>
        </mc:Fallback>
      </mc:AlternateContent>
      <p:grpSp>
        <p:nvGrpSpPr>
          <p:cNvPr id="6" name="Group 5"/>
          <p:cNvGrpSpPr/>
          <p:nvPr/>
        </p:nvGrpSpPr>
        <p:grpSpPr>
          <a:xfrm>
            <a:off x="5162568" y="1653362"/>
            <a:ext cx="2667352" cy="180000"/>
            <a:chOff x="5162568" y="1653362"/>
            <a:chExt cx="2667352" cy="180000"/>
          </a:xfrm>
        </p:grpSpPr>
        <p:sp>
          <p:nvSpPr>
            <p:cNvPr id="4" name="Oval 3"/>
            <p:cNvSpPr/>
            <p:nvPr/>
          </p:nvSpPr>
          <p:spPr>
            <a:xfrm>
              <a:off x="5162568" y="1653362"/>
              <a:ext cx="180000" cy="180000"/>
            </a:xfrm>
            <a:prstGeom prst="ellipse">
              <a:avLst/>
            </a:prstGeom>
            <a:solidFill>
              <a:srgbClr val="99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5" name="Oval 14"/>
            <p:cNvSpPr/>
            <p:nvPr/>
          </p:nvSpPr>
          <p:spPr>
            <a:xfrm>
              <a:off x="6804248" y="1653362"/>
              <a:ext cx="180000" cy="180000"/>
            </a:xfrm>
            <a:prstGeom prst="ellipse">
              <a:avLst/>
            </a:prstGeom>
            <a:solidFill>
              <a:srgbClr val="99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6" name="Oval 15"/>
            <p:cNvSpPr/>
            <p:nvPr/>
          </p:nvSpPr>
          <p:spPr>
            <a:xfrm>
              <a:off x="7649920" y="1653362"/>
              <a:ext cx="180000" cy="180000"/>
            </a:xfrm>
            <a:prstGeom prst="ellipse">
              <a:avLst/>
            </a:prstGeom>
            <a:solidFill>
              <a:srgbClr val="99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1" name="Oval 30"/>
            <p:cNvSpPr/>
            <p:nvPr/>
          </p:nvSpPr>
          <p:spPr>
            <a:xfrm>
              <a:off x="6012160" y="1653362"/>
              <a:ext cx="180000" cy="180000"/>
            </a:xfrm>
            <a:prstGeom prst="ellipse">
              <a:avLst/>
            </a:prstGeom>
            <a:solidFill>
              <a:srgbClr val="99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7" name="Group 6"/>
          <p:cNvGrpSpPr/>
          <p:nvPr/>
        </p:nvGrpSpPr>
        <p:grpSpPr>
          <a:xfrm>
            <a:off x="8789610" y="573066"/>
            <a:ext cx="8197457" cy="5664246"/>
            <a:chOff x="8789610" y="573066"/>
            <a:chExt cx="8197457" cy="5664246"/>
          </a:xfrm>
        </p:grpSpPr>
        <p:pic>
          <p:nvPicPr>
            <p:cNvPr id="2051" name="Picture 3"/>
            <p:cNvPicPr>
              <a:picLocks noChangeAspect="1" noChangeArrowheads="1"/>
            </p:cNvPicPr>
            <p:nvPr/>
          </p:nvPicPr>
          <p:blipFill rotWithShape="1">
            <a:blip r:embed="rId7">
              <a:extLst>
                <a:ext uri="{28A0092B-C50C-407E-A947-70E740481C1C}">
                  <a14:useLocalDpi xmlns:a14="http://schemas.microsoft.com/office/drawing/2010/main" val="0"/>
                </a:ext>
              </a:extLst>
            </a:blip>
            <a:srcRect l="531" t="429" b="1"/>
            <a:stretch/>
          </p:blipFill>
          <p:spPr bwMode="auto">
            <a:xfrm>
              <a:off x="9144000" y="573066"/>
              <a:ext cx="7843067" cy="56642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ounded Rectangle 8"/>
            <p:cNvSpPr/>
            <p:nvPr/>
          </p:nvSpPr>
          <p:spPr>
            <a:xfrm rot="16200000">
              <a:off x="8159610" y="1511698"/>
              <a:ext cx="1620000" cy="360000"/>
            </a:xfrm>
            <a:prstGeom prst="roundRect">
              <a:avLst/>
            </a:prstGeom>
            <a:solidFill>
              <a:srgbClr val="FDCC33"/>
            </a:solidFill>
            <a:ln w="19050">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IE" sz="1400" dirty="0" smtClean="0">
                  <a:solidFill>
                    <a:srgbClr val="990033"/>
                  </a:solidFill>
                </a:rPr>
                <a:t>Lesson interaction</a:t>
              </a:r>
              <a:endParaRPr lang="en-IE" sz="1400" dirty="0">
                <a:solidFill>
                  <a:srgbClr val="990033"/>
                </a:solidFill>
              </a:endParaRPr>
            </a:p>
          </p:txBody>
        </p:sp>
      </p:grpSp>
    </p:spTree>
    <p:extLst>
      <p:ext uri="{BB962C8B-B14F-4D97-AF65-F5344CB8AC3E}">
        <p14:creationId xmlns:p14="http://schemas.microsoft.com/office/powerpoint/2010/main" val="2286300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30"/>
                                        </p:tgtEl>
                                        <p:attrNameLst>
                                          <p:attrName>style.visibility</p:attrName>
                                        </p:attrNameLst>
                                      </p:cBhvr>
                                      <p:to>
                                        <p:strVal val="visible"/>
                                      </p:to>
                                    </p:set>
                                    <p:animEffect transition="in" filter="fade">
                                      <p:cBhvr>
                                        <p:cTn id="17" dur="500"/>
                                        <p:tgtEl>
                                          <p:spTgt spid="1030"/>
                                        </p:tgtEl>
                                      </p:cBhvr>
                                    </p:animEffect>
                                  </p:childTnLst>
                                </p:cTn>
                              </p:par>
                            </p:childTnLst>
                          </p:cTn>
                        </p:par>
                        <p:par>
                          <p:cTn id="18" fill="hold">
                            <p:stCondLst>
                              <p:cond delay="500"/>
                            </p:stCondLst>
                            <p:childTnLst>
                              <p:par>
                                <p:cTn id="19" presetID="22" presetClass="entr" presetSubtype="8" fill="hold"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left)">
                                      <p:cBhvr>
                                        <p:cTn id="21" dur="500"/>
                                        <p:tgtEl>
                                          <p:spTgt spid="1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5">
                                            <p:txEl>
                                              <p:pRg st="1" end="1"/>
                                            </p:txEl>
                                          </p:spTgt>
                                        </p:tgtEl>
                                        <p:attrNameLst>
                                          <p:attrName>style.visibility</p:attrName>
                                        </p:attrNameLst>
                                      </p:cBhvr>
                                      <p:to>
                                        <p:strVal val="visible"/>
                                      </p:to>
                                    </p:set>
                                    <p:animEffect transition="in" filter="fade">
                                      <p:cBhvr>
                                        <p:cTn id="26" dur="500"/>
                                        <p:tgtEl>
                                          <p:spTgt spid="5">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031"/>
                                        </p:tgtEl>
                                        <p:attrNameLst>
                                          <p:attrName>style.visibility</p:attrName>
                                        </p:attrNameLst>
                                      </p:cBhvr>
                                      <p:to>
                                        <p:strVal val="visible"/>
                                      </p:to>
                                    </p:set>
                                    <p:animEffect transition="in" filter="fade">
                                      <p:cBhvr>
                                        <p:cTn id="31" dur="500"/>
                                        <p:tgtEl>
                                          <p:spTgt spid="1031"/>
                                        </p:tgtEl>
                                      </p:cBhvr>
                                    </p:animEffect>
                                  </p:childTnLst>
                                </p:cTn>
                              </p:par>
                            </p:childTnLst>
                          </p:cTn>
                        </p:par>
                        <p:par>
                          <p:cTn id="32" fill="hold">
                            <p:stCondLst>
                              <p:cond delay="500"/>
                            </p:stCondLst>
                            <p:childTnLst>
                              <p:par>
                                <p:cTn id="33" presetID="22" presetClass="entr" presetSubtype="2" fill="hold"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ipe(right)">
                                      <p:cBhvr>
                                        <p:cTn id="35" dur="500"/>
                                        <p:tgtEl>
                                          <p:spTgt spid="20"/>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5">
                                            <p:txEl>
                                              <p:pRg st="2" end="2"/>
                                            </p:txEl>
                                          </p:spTgt>
                                        </p:tgtEl>
                                        <p:attrNameLst>
                                          <p:attrName>style.visibility</p:attrName>
                                        </p:attrNameLst>
                                      </p:cBhvr>
                                      <p:to>
                                        <p:strVal val="visible"/>
                                      </p:to>
                                    </p:set>
                                    <p:animEffect transition="in" filter="fade">
                                      <p:cBhvr>
                                        <p:cTn id="40" dur="500"/>
                                        <p:tgtEl>
                                          <p:spTgt spid="5">
                                            <p:txEl>
                                              <p:pRg st="2" end="2"/>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fade">
                                      <p:cBhvr>
                                        <p:cTn id="45" dur="500"/>
                                        <p:tgtEl>
                                          <p:spTgt spid="1032"/>
                                        </p:tgtEl>
                                      </p:cBhvr>
                                    </p:animEffect>
                                  </p:childTnLst>
                                </p:cTn>
                              </p:par>
                            </p:childTnLst>
                          </p:cTn>
                        </p:par>
                        <p:par>
                          <p:cTn id="46" fill="hold">
                            <p:stCondLst>
                              <p:cond delay="50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5">
                                            <p:txEl>
                                              <p:pRg st="3" end="3"/>
                                            </p:txEl>
                                          </p:spTgt>
                                        </p:tgtEl>
                                        <p:attrNameLst>
                                          <p:attrName>style.visibility</p:attrName>
                                        </p:attrNameLst>
                                      </p:cBhvr>
                                      <p:to>
                                        <p:strVal val="visible"/>
                                      </p:to>
                                    </p:set>
                                    <p:animEffect transition="in" filter="fade">
                                      <p:cBhvr>
                                        <p:cTn id="54"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55" restart="whenNotActive" fill="hold" evtFilter="cancelBubble" nodeType="interactiveSeq">
                <p:stCondLst>
                  <p:cond evt="onClick" delay="0">
                    <p:tgtEl>
                      <p:spTgt spid="7"/>
                    </p:tgtEl>
                  </p:cond>
                </p:stCondLst>
                <p:endSync evt="end" delay="0">
                  <p:rtn val="all"/>
                </p:endSync>
                <p:childTnLst>
                  <p:par>
                    <p:cTn id="56" fill="hold">
                      <p:stCondLst>
                        <p:cond delay="0"/>
                      </p:stCondLst>
                      <p:childTnLst>
                        <p:par>
                          <p:cTn id="57" fill="hold">
                            <p:stCondLst>
                              <p:cond delay="0"/>
                            </p:stCondLst>
                            <p:childTnLst>
                              <p:par>
                                <p:cTn id="58" presetID="35" presetClass="path" presetSubtype="0" accel="50000" decel="50000" fill="hold" nodeType="clickEffect">
                                  <p:stCondLst>
                                    <p:cond delay="0"/>
                                  </p:stCondLst>
                                  <p:childTnLst>
                                    <p:animMotion origin="layout" path="M -0.00018 7.40741E-7 L -0.93038 7.40741E-7 " pathEditMode="relative" rAng="0" ptsTypes="AA">
                                      <p:cBhvr>
                                        <p:cTn id="59" dur="2000" fill="hold"/>
                                        <p:tgtEl>
                                          <p:spTgt spid="7"/>
                                        </p:tgtEl>
                                        <p:attrNameLst>
                                          <p:attrName>ppt_x</p:attrName>
                                          <p:attrName>ppt_y</p:attrName>
                                        </p:attrNameLst>
                                      </p:cBhvr>
                                      <p:rCtr x="-46510" y="0"/>
                                    </p:animMotion>
                                  </p:childTnLst>
                                </p:cTn>
                              </p:par>
                            </p:childTnLst>
                          </p:cTn>
                        </p:par>
                      </p:childTnLst>
                    </p:cTn>
                  </p:par>
                  <p:par>
                    <p:cTn id="60" fill="hold">
                      <p:stCondLst>
                        <p:cond delay="indefinite"/>
                      </p:stCondLst>
                      <p:childTnLst>
                        <p:par>
                          <p:cTn id="61" fill="hold">
                            <p:stCondLst>
                              <p:cond delay="0"/>
                            </p:stCondLst>
                            <p:childTnLst>
                              <p:par>
                                <p:cTn id="62" presetID="63" presetClass="path" presetSubtype="0" accel="50000" decel="50000" fill="hold" nodeType="clickEffect">
                                  <p:stCondLst>
                                    <p:cond delay="0"/>
                                  </p:stCondLst>
                                  <p:childTnLst>
                                    <p:animMotion origin="layout" path="M -0.93038 7.40741E-7 L -0.00018 0.00347 " pathEditMode="relative" rAng="0" ptsTypes="AA">
                                      <p:cBhvr>
                                        <p:cTn id="63" dur="2000" fill="hold"/>
                                        <p:tgtEl>
                                          <p:spTgt spid="7"/>
                                        </p:tgtEl>
                                        <p:attrNameLst>
                                          <p:attrName>ppt_x</p:attrName>
                                          <p:attrName>ppt_y</p:attrName>
                                        </p:attrNameLst>
                                      </p:cBhvr>
                                      <p:rCtr x="46510" y="162"/>
                                    </p:animMotion>
                                  </p:childTnLst>
                                </p:cTn>
                              </p:par>
                            </p:childTnLst>
                          </p:cTn>
                        </p:par>
                      </p:childTnLst>
                    </p:cTn>
                  </p:par>
                </p:childTnLst>
              </p:cTn>
              <p:nextCondLst>
                <p:cond evt="onClick" delay="0">
                  <p:tgtEl>
                    <p:spTgt spid="7"/>
                  </p:tgtEl>
                </p:cond>
              </p:nextCondLst>
            </p:seq>
          </p:childTnLst>
        </p:cTn>
      </p:par>
    </p:tnLst>
    <p:bldLst>
      <p:bldP spid="5"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0264"/>
            <a:ext cx="8229600" cy="1143000"/>
          </a:xfrm>
        </p:spPr>
        <p:txBody>
          <a:bodyPr>
            <a:normAutofit fontScale="90000"/>
          </a:bodyPr>
          <a:lstStyle/>
          <a:p>
            <a:r>
              <a:rPr lang="en-IE" dirty="0"/>
              <a:t>Section </a:t>
            </a:r>
            <a:r>
              <a:rPr lang="en-IE" dirty="0" smtClean="0"/>
              <a:t>C: </a:t>
            </a:r>
            <a:r>
              <a:rPr lang="en-IE" dirty="0"/>
              <a:t>Student Activity 1</a:t>
            </a:r>
            <a:br>
              <a:rPr lang="en-IE" dirty="0"/>
            </a:br>
            <a:r>
              <a:rPr lang="en-IE" sz="4000" dirty="0"/>
              <a:t>Number Systems and the Number Line.</a:t>
            </a:r>
          </a:p>
        </p:txBody>
      </p:sp>
      <p:sp>
        <p:nvSpPr>
          <p:cNvPr id="3" name="Rectangle 2"/>
          <p:cNvSpPr/>
          <p:nvPr/>
        </p:nvSpPr>
        <p:spPr>
          <a:xfrm>
            <a:off x="395536" y="980728"/>
            <a:ext cx="8352928" cy="707886"/>
          </a:xfrm>
          <a:prstGeom prst="rect">
            <a:avLst/>
          </a:prstGeom>
        </p:spPr>
        <p:txBody>
          <a:bodyPr wrap="square">
            <a:spAutoFit/>
          </a:bodyPr>
          <a:lstStyle/>
          <a:p>
            <a:r>
              <a:rPr lang="en-IE" sz="2000" dirty="0">
                <a:solidFill>
                  <a:srgbClr val="990033"/>
                </a:solidFill>
              </a:rPr>
              <a:t>A class set of the following should be laminated and cut up prior to the beginning of the lesson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623888"/>
            <a:ext cx="8352928" cy="6117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71325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0264"/>
            <a:ext cx="8229600" cy="1143000"/>
          </a:xfrm>
        </p:spPr>
        <p:txBody>
          <a:bodyPr>
            <a:normAutofit fontScale="90000"/>
          </a:bodyPr>
          <a:lstStyle/>
          <a:p>
            <a:r>
              <a:rPr lang="en-IE" dirty="0"/>
              <a:t>Section </a:t>
            </a:r>
            <a:r>
              <a:rPr lang="en-IE" dirty="0" smtClean="0"/>
              <a:t>C: </a:t>
            </a:r>
            <a:r>
              <a:rPr lang="en-IE" dirty="0"/>
              <a:t>Student Activity 1</a:t>
            </a:r>
            <a:br>
              <a:rPr lang="en-IE" dirty="0"/>
            </a:br>
            <a:r>
              <a:rPr lang="en-IE" sz="4000" dirty="0"/>
              <a:t>Number Systems and the Number Line.</a:t>
            </a:r>
          </a:p>
        </p:txBody>
      </p:sp>
      <p:sp>
        <p:nvSpPr>
          <p:cNvPr id="3" name="Rectangle 2"/>
          <p:cNvSpPr/>
          <p:nvPr/>
        </p:nvSpPr>
        <p:spPr>
          <a:xfrm>
            <a:off x="395536" y="980728"/>
            <a:ext cx="8352928" cy="707886"/>
          </a:xfrm>
          <a:prstGeom prst="rect">
            <a:avLst/>
          </a:prstGeom>
        </p:spPr>
        <p:txBody>
          <a:bodyPr wrap="square">
            <a:spAutoFit/>
          </a:bodyPr>
          <a:lstStyle/>
          <a:p>
            <a:r>
              <a:rPr lang="en-IE" sz="2000" dirty="0">
                <a:solidFill>
                  <a:srgbClr val="990033"/>
                </a:solidFill>
              </a:rPr>
              <a:t>A class set of the following should be laminated and cut up prior to the beginning of the lesson </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7" y="419100"/>
            <a:ext cx="8208912" cy="63222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62767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a:xfrm>
                <a:off x="457200" y="-90264"/>
                <a:ext cx="8229600" cy="1143000"/>
              </a:xfrm>
            </p:spPr>
            <p:txBody>
              <a:bodyPr>
                <a:normAutofit fontScale="90000"/>
              </a:bodyPr>
              <a:lstStyle/>
              <a:p>
                <a:r>
                  <a:rPr lang="en-IE" dirty="0"/>
                  <a:t>Section D</a:t>
                </a:r>
                <a:r>
                  <a:rPr lang="en-IE" dirty="0" smtClean="0"/>
                  <a:t>: </a:t>
                </a:r>
                <a:r>
                  <a:rPr lang="en-IE" dirty="0"/>
                  <a:t>Student Activity 1</a:t>
                </a:r>
                <a:br>
                  <a:rPr lang="en-IE" dirty="0"/>
                </a:br>
                <a:r>
                  <a:rPr lang="en-IE" sz="3200" dirty="0"/>
                  <a:t>Solving inequalities of the form </a:t>
                </a:r>
                <a14:m>
                  <m:oMath xmlns:m="http://schemas.openxmlformats.org/officeDocument/2006/math">
                    <m:r>
                      <a:rPr lang="en-IE" sz="3200" i="1" dirty="0">
                        <a:latin typeface="Cambria Math"/>
                      </a:rPr>
                      <m:t>𝑎𝑥</m:t>
                    </m:r>
                    <m:r>
                      <a:rPr lang="en-IE" sz="3200" i="1" dirty="0">
                        <a:latin typeface="Cambria Math"/>
                      </a:rPr>
                      <m:t> + </m:t>
                    </m:r>
                    <m:r>
                      <a:rPr lang="en-IE" sz="3200" i="1" dirty="0">
                        <a:latin typeface="Cambria Math"/>
                      </a:rPr>
                      <m:t>𝑏</m:t>
                    </m:r>
                    <m:r>
                      <a:rPr lang="en-IE" sz="3200" i="1" dirty="0">
                        <a:latin typeface="Cambria Math"/>
                      </a:rPr>
                      <m:t> &lt;</m:t>
                    </m:r>
                    <m:r>
                      <a:rPr lang="en-IE" sz="3200" i="1" dirty="0">
                        <a:latin typeface="Cambria Math"/>
                      </a:rPr>
                      <m:t>𝑘</m:t>
                    </m:r>
                    <m:r>
                      <a:rPr lang="en-IE" sz="3200" i="1" dirty="0">
                        <a:latin typeface="Cambria Math"/>
                      </a:rPr>
                      <m:t>.</m:t>
                    </m:r>
                  </m:oMath>
                </a14:m>
                <a:endParaRPr lang="en-IE" sz="3600"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xfrm>
                <a:off x="457200" y="-90264"/>
                <a:ext cx="8229600" cy="1143000"/>
              </a:xfrm>
              <a:blipFill rotWithShape="1">
                <a:blip r:embed="rId2"/>
                <a:stretch>
                  <a:fillRect t="-9574" b="-15426"/>
                </a:stretch>
              </a:blipFill>
            </p:spPr>
            <p:txBody>
              <a:bodyPr/>
              <a:lstStyle/>
              <a:p>
                <a:r>
                  <a:rPr lang="en-IE">
                    <a:noFill/>
                  </a:rPr>
                  <a:t> </a:t>
                </a:r>
              </a:p>
            </p:txBody>
          </p:sp>
        </mc:Fallback>
      </mc:AlternateContent>
      <p:sp>
        <p:nvSpPr>
          <p:cNvPr id="9" name="Rectangle 8"/>
          <p:cNvSpPr/>
          <p:nvPr/>
        </p:nvSpPr>
        <p:spPr>
          <a:xfrm>
            <a:off x="395536" y="1002789"/>
            <a:ext cx="8352928" cy="3170099"/>
          </a:xfrm>
          <a:prstGeom prst="rect">
            <a:avLst/>
          </a:prstGeom>
        </p:spPr>
        <p:txBody>
          <a:bodyPr wrap="square">
            <a:spAutoFit/>
          </a:bodyPr>
          <a:lstStyle/>
          <a:p>
            <a:pPr marL="457200" indent="-457200">
              <a:buAutoNum type="arabicPeriod"/>
            </a:pPr>
            <a:r>
              <a:rPr lang="en-IE" sz="2000" dirty="0" smtClean="0">
                <a:solidFill>
                  <a:srgbClr val="990033"/>
                </a:solidFill>
              </a:rPr>
              <a:t>Annika </a:t>
            </a:r>
            <a:r>
              <a:rPr lang="en-IE" sz="2000" dirty="0">
                <a:solidFill>
                  <a:srgbClr val="990033"/>
                </a:solidFill>
              </a:rPr>
              <a:t>has seen three pairs of trainers she likes. They cost €50, €55 and €68. She already has saved €20 and gets €4 pocket money per week at the end of each week. Annika is wondering how soon she can buy one of these pairs of trainers. What different methods can you use to help her solve this problem</a:t>
            </a:r>
            <a:r>
              <a:rPr lang="en-IE" sz="2000" dirty="0" smtClean="0">
                <a:solidFill>
                  <a:srgbClr val="990033"/>
                </a:solidFill>
              </a:rPr>
              <a:t>?</a:t>
            </a:r>
          </a:p>
          <a:p>
            <a:endParaRPr lang="en-IE" sz="2000" dirty="0" smtClean="0">
              <a:solidFill>
                <a:srgbClr val="990033"/>
              </a:solidFill>
            </a:endParaRPr>
          </a:p>
          <a:p>
            <a:pPr marL="342900" indent="-342900">
              <a:buFont typeface="Arial" pitchFamily="34" charset="0"/>
              <a:buChar char="•"/>
            </a:pPr>
            <a:r>
              <a:rPr lang="en-IE" sz="2000" dirty="0" smtClean="0">
                <a:solidFill>
                  <a:srgbClr val="990033"/>
                </a:solidFill>
              </a:rPr>
              <a:t>Which </a:t>
            </a:r>
            <a:r>
              <a:rPr lang="en-IE" sz="2000" dirty="0">
                <a:solidFill>
                  <a:srgbClr val="990033"/>
                </a:solidFill>
              </a:rPr>
              <a:t>trainers will she be able to buy first?</a:t>
            </a:r>
          </a:p>
          <a:p>
            <a:pPr marL="342900" indent="-342900">
              <a:buFont typeface="Arial" pitchFamily="34" charset="0"/>
              <a:buChar char="•"/>
            </a:pPr>
            <a:r>
              <a:rPr lang="en-IE" sz="2000" dirty="0" smtClean="0">
                <a:solidFill>
                  <a:srgbClr val="990033"/>
                </a:solidFill>
              </a:rPr>
              <a:t>I </a:t>
            </a:r>
            <a:r>
              <a:rPr lang="en-IE" sz="2000" dirty="0">
                <a:solidFill>
                  <a:srgbClr val="990033"/>
                </a:solidFill>
              </a:rPr>
              <a:t>want you to arrive at a strategy </a:t>
            </a:r>
            <a:r>
              <a:rPr lang="en-IE" sz="2000" dirty="0" smtClean="0">
                <a:solidFill>
                  <a:srgbClr val="990033"/>
                </a:solidFill>
              </a:rPr>
              <a:t>to solve </a:t>
            </a:r>
            <a:r>
              <a:rPr lang="en-IE" sz="2000" dirty="0">
                <a:solidFill>
                  <a:srgbClr val="990033"/>
                </a:solidFill>
              </a:rPr>
              <a:t>this problem. I will be asking </a:t>
            </a:r>
            <a:r>
              <a:rPr lang="en-IE" sz="2000" dirty="0" smtClean="0">
                <a:solidFill>
                  <a:srgbClr val="990033"/>
                </a:solidFill>
              </a:rPr>
              <a:t>some of you </a:t>
            </a:r>
            <a:r>
              <a:rPr lang="en-IE" sz="2000" dirty="0">
                <a:solidFill>
                  <a:srgbClr val="990033"/>
                </a:solidFill>
              </a:rPr>
              <a:t>to present your strategy to the class </a:t>
            </a:r>
            <a:r>
              <a:rPr lang="en-IE" sz="2000" dirty="0" smtClean="0">
                <a:solidFill>
                  <a:srgbClr val="990033"/>
                </a:solidFill>
              </a:rPr>
              <a:t>and I </a:t>
            </a:r>
            <a:r>
              <a:rPr lang="en-IE" sz="2000" dirty="0">
                <a:solidFill>
                  <a:srgbClr val="990033"/>
                </a:solidFill>
              </a:rPr>
              <a:t>will want you to discover the earliest, </a:t>
            </a:r>
            <a:r>
              <a:rPr lang="en-IE" sz="2000" dirty="0" smtClean="0">
                <a:solidFill>
                  <a:srgbClr val="990033"/>
                </a:solidFill>
              </a:rPr>
              <a:t>when Annika </a:t>
            </a:r>
            <a:r>
              <a:rPr lang="en-IE" sz="2000" dirty="0">
                <a:solidFill>
                  <a:srgbClr val="990033"/>
                </a:solidFill>
              </a:rPr>
              <a:t>can afford to buy one of these pairs </a:t>
            </a:r>
            <a:r>
              <a:rPr lang="en-IE" sz="2000" dirty="0" smtClean="0">
                <a:solidFill>
                  <a:srgbClr val="990033"/>
                </a:solidFill>
              </a:rPr>
              <a:t>of trainers</a:t>
            </a:r>
            <a:r>
              <a:rPr lang="en-IE" sz="2000" dirty="0">
                <a:solidFill>
                  <a:srgbClr val="990033"/>
                </a:solidFill>
              </a:rPr>
              <a:t>.</a:t>
            </a:r>
            <a:endParaRPr lang="en-IE" sz="2000" dirty="0" smtClean="0">
              <a:solidFill>
                <a:srgbClr val="990033"/>
              </a:solidFill>
            </a:endParaRPr>
          </a:p>
        </p:txBody>
      </p:sp>
      <p:grpSp>
        <p:nvGrpSpPr>
          <p:cNvPr id="4" name="Group 3"/>
          <p:cNvGrpSpPr/>
          <p:nvPr/>
        </p:nvGrpSpPr>
        <p:grpSpPr>
          <a:xfrm>
            <a:off x="8792493" y="656056"/>
            <a:ext cx="8167140" cy="5573293"/>
            <a:chOff x="8777253" y="656056"/>
            <a:chExt cx="8167140" cy="5573293"/>
          </a:xfrm>
        </p:grpSpPr>
        <p:pic>
          <p:nvPicPr>
            <p:cNvPr id="307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480" t="490"/>
            <a:stretch/>
          </p:blipFill>
          <p:spPr bwMode="auto">
            <a:xfrm>
              <a:off x="9142904" y="656056"/>
              <a:ext cx="7801489" cy="55732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ounded Rectangle 6"/>
            <p:cNvSpPr/>
            <p:nvPr/>
          </p:nvSpPr>
          <p:spPr>
            <a:xfrm rot="16200000">
              <a:off x="8147253" y="1511698"/>
              <a:ext cx="1620000" cy="360000"/>
            </a:xfrm>
            <a:prstGeom prst="roundRect">
              <a:avLst/>
            </a:prstGeom>
            <a:solidFill>
              <a:srgbClr val="FDCC33"/>
            </a:solidFill>
            <a:ln w="19050">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IE" sz="1400" dirty="0" smtClean="0">
                  <a:solidFill>
                    <a:srgbClr val="990033"/>
                  </a:solidFill>
                </a:rPr>
                <a:t>Lesson interaction</a:t>
              </a:r>
              <a:endParaRPr lang="en-IE" sz="1400" dirty="0">
                <a:solidFill>
                  <a:srgbClr val="990033"/>
                </a:solidFill>
              </a:endParaRPr>
            </a:p>
          </p:txBody>
        </p:sp>
      </p:grpSp>
      <p:grpSp>
        <p:nvGrpSpPr>
          <p:cNvPr id="6" name="Group 5"/>
          <p:cNvGrpSpPr/>
          <p:nvPr/>
        </p:nvGrpSpPr>
        <p:grpSpPr>
          <a:xfrm>
            <a:off x="8811597" y="656056"/>
            <a:ext cx="7780746" cy="5457825"/>
            <a:chOff x="8811597" y="656056"/>
            <a:chExt cx="7780746" cy="5457825"/>
          </a:xfrm>
        </p:grpSpPr>
        <p:pic>
          <p:nvPicPr>
            <p:cNvPr id="3076"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418"/>
            <a:stretch/>
          </p:blipFill>
          <p:spPr bwMode="auto">
            <a:xfrm>
              <a:off x="9149610" y="656056"/>
              <a:ext cx="7442733" cy="5457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Rounded Rectangle 11"/>
            <p:cNvSpPr/>
            <p:nvPr/>
          </p:nvSpPr>
          <p:spPr>
            <a:xfrm rot="16200000">
              <a:off x="8181597" y="3134421"/>
              <a:ext cx="1620000" cy="360000"/>
            </a:xfrm>
            <a:prstGeom prst="roundRect">
              <a:avLst/>
            </a:prstGeom>
            <a:solidFill>
              <a:srgbClr val="FDCC33"/>
            </a:solidFill>
            <a:ln w="19050">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IE" sz="1400" dirty="0" smtClean="0">
                  <a:solidFill>
                    <a:srgbClr val="990033"/>
                  </a:solidFill>
                </a:rPr>
                <a:t>Lesson interaction</a:t>
              </a:r>
              <a:endParaRPr lang="en-IE" sz="1400" dirty="0">
                <a:solidFill>
                  <a:srgbClr val="990033"/>
                </a:solidFill>
              </a:endParaRPr>
            </a:p>
          </p:txBody>
        </p:sp>
      </p:grpSp>
    </p:spTree>
    <p:extLst>
      <p:ext uri="{BB962C8B-B14F-4D97-AF65-F5344CB8AC3E}">
        <p14:creationId xmlns:p14="http://schemas.microsoft.com/office/powerpoint/2010/main" val="193605353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35" presetClass="path" presetSubtype="0" accel="50000" decel="50000" fill="hold" nodeType="clickEffect">
                                  <p:stCondLst>
                                    <p:cond delay="0"/>
                                  </p:stCondLst>
                                  <p:childTnLst>
                                    <p:animMotion origin="layout" path="M -0.00018 7.40741E-7 L -0.93038 7.40741E-7 " pathEditMode="relative" rAng="0" ptsTypes="AA">
                                      <p:cBhvr>
                                        <p:cTn id="6" dur="2000" fill="hold"/>
                                        <p:tgtEl>
                                          <p:spTgt spid="4"/>
                                        </p:tgtEl>
                                        <p:attrNameLst>
                                          <p:attrName>ppt_x</p:attrName>
                                          <p:attrName>ppt_y</p:attrName>
                                        </p:attrNameLst>
                                      </p:cBhvr>
                                      <p:rCtr x="-46510" y="0"/>
                                    </p:animMotion>
                                  </p:childTnLst>
                                </p:cTn>
                              </p:par>
                            </p:childTnLst>
                          </p:cTn>
                        </p:par>
                      </p:childTnLst>
                    </p:cTn>
                  </p:par>
                  <p:par>
                    <p:cTn id="7" fill="hold">
                      <p:stCondLst>
                        <p:cond delay="indefinite"/>
                      </p:stCondLst>
                      <p:childTnLst>
                        <p:par>
                          <p:cTn id="8" fill="hold">
                            <p:stCondLst>
                              <p:cond delay="0"/>
                            </p:stCondLst>
                            <p:childTnLst>
                              <p:par>
                                <p:cTn id="9" presetID="63" presetClass="path" presetSubtype="0" accel="50000" decel="50000" fill="hold" nodeType="clickEffect">
                                  <p:stCondLst>
                                    <p:cond delay="0"/>
                                  </p:stCondLst>
                                  <p:childTnLst>
                                    <p:animMotion origin="layout" path="M -0.93038 7.40741E-7 L -0.00018 0.00347 " pathEditMode="relative" rAng="0" ptsTypes="AA">
                                      <p:cBhvr>
                                        <p:cTn id="10" dur="2000" fill="hold"/>
                                        <p:tgtEl>
                                          <p:spTgt spid="4"/>
                                        </p:tgtEl>
                                        <p:attrNameLst>
                                          <p:attrName>ppt_x</p:attrName>
                                          <p:attrName>ppt_y</p:attrName>
                                        </p:attrNameLst>
                                      </p:cBhvr>
                                      <p:rCtr x="46510" y="162"/>
                                    </p:animMotion>
                                  </p:childTnLst>
                                </p:cTn>
                              </p:par>
                            </p:childTnLst>
                          </p:cTn>
                        </p:par>
                      </p:childTnLst>
                    </p:cTn>
                  </p:par>
                </p:childTnLst>
              </p:cTn>
              <p:nextCondLst>
                <p:cond evt="onClick" delay="0">
                  <p:tgtEl>
                    <p:spTgt spid="4"/>
                  </p:tgtEl>
                </p:cond>
              </p:nextCondLst>
            </p:seq>
            <p:seq concurrent="1" nextAc="seek">
              <p:cTn id="11" restart="whenNotActive" fill="hold" evtFilter="cancelBubble" nodeType="interactiveSeq">
                <p:stCondLst>
                  <p:cond evt="onClick" delay="0">
                    <p:tgtEl>
                      <p:spTgt spid="6"/>
                    </p:tgtEl>
                  </p:cond>
                </p:stCondLst>
                <p:endSync evt="end" delay="0">
                  <p:rtn val="all"/>
                </p:endSync>
                <p:childTnLst>
                  <p:par>
                    <p:cTn id="12" fill="hold">
                      <p:stCondLst>
                        <p:cond delay="0"/>
                      </p:stCondLst>
                      <p:childTnLst>
                        <p:par>
                          <p:cTn id="13" fill="hold">
                            <p:stCondLst>
                              <p:cond delay="0"/>
                            </p:stCondLst>
                            <p:childTnLst>
                              <p:par>
                                <p:cTn id="14" presetID="35" presetClass="path" presetSubtype="0" accel="50000" decel="50000" fill="hold" nodeType="clickEffect">
                                  <p:stCondLst>
                                    <p:cond delay="0"/>
                                  </p:stCondLst>
                                  <p:childTnLst>
                                    <p:animMotion origin="layout" path="M -0.00018 7.40741E-7 L -0.93038 7.40741E-7 " pathEditMode="relative" rAng="0" ptsTypes="AA">
                                      <p:cBhvr>
                                        <p:cTn id="15" dur="2000" fill="hold"/>
                                        <p:tgtEl>
                                          <p:spTgt spid="6"/>
                                        </p:tgtEl>
                                        <p:attrNameLst>
                                          <p:attrName>ppt_x</p:attrName>
                                          <p:attrName>ppt_y</p:attrName>
                                        </p:attrNameLst>
                                      </p:cBhvr>
                                      <p:rCtr x="-46510" y="0"/>
                                    </p:animMotion>
                                  </p:childTnLst>
                                </p:cTn>
                              </p:par>
                            </p:childTnLst>
                          </p:cTn>
                        </p:par>
                      </p:childTnLst>
                    </p:cTn>
                  </p:par>
                  <p:par>
                    <p:cTn id="16" fill="hold">
                      <p:stCondLst>
                        <p:cond delay="indefinite"/>
                      </p:stCondLst>
                      <p:childTnLst>
                        <p:par>
                          <p:cTn id="17" fill="hold">
                            <p:stCondLst>
                              <p:cond delay="0"/>
                            </p:stCondLst>
                            <p:childTnLst>
                              <p:par>
                                <p:cTn id="18" presetID="63" presetClass="path" presetSubtype="0" accel="50000" decel="50000" fill="hold" nodeType="clickEffect">
                                  <p:stCondLst>
                                    <p:cond delay="0"/>
                                  </p:stCondLst>
                                  <p:childTnLst>
                                    <p:animMotion origin="layout" path="M -0.93038 7.40741E-7 L -0.00018 0.00347 " pathEditMode="relative" rAng="0" ptsTypes="AA">
                                      <p:cBhvr>
                                        <p:cTn id="19" dur="2000" fill="hold"/>
                                        <p:tgtEl>
                                          <p:spTgt spid="6"/>
                                        </p:tgtEl>
                                        <p:attrNameLst>
                                          <p:attrName>ppt_x</p:attrName>
                                          <p:attrName>ppt_y</p:attrName>
                                        </p:attrNameLst>
                                      </p:cBhvr>
                                      <p:rCtr x="46510" y="162"/>
                                    </p:animMotion>
                                  </p:childTnLst>
                                </p:cTn>
                              </p:par>
                            </p:childTnLst>
                          </p:cTn>
                        </p:par>
                      </p:childTnLst>
                    </p:cTn>
                  </p:par>
                </p:childTnLst>
              </p:cTn>
              <p:nextCondLst>
                <p:cond evt="onClick" delay="0">
                  <p:tgtEl>
                    <p:spTgt spid="6"/>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a:xfrm>
                <a:off x="457200" y="-90264"/>
                <a:ext cx="8229600" cy="1143000"/>
              </a:xfrm>
            </p:spPr>
            <p:txBody>
              <a:bodyPr>
                <a:normAutofit fontScale="90000"/>
              </a:bodyPr>
              <a:lstStyle/>
              <a:p>
                <a:r>
                  <a:rPr lang="en-IE" dirty="0"/>
                  <a:t>Section D</a:t>
                </a:r>
                <a:r>
                  <a:rPr lang="en-IE" dirty="0" smtClean="0"/>
                  <a:t>: </a:t>
                </a:r>
                <a:r>
                  <a:rPr lang="en-IE" dirty="0"/>
                  <a:t>Student Activity 1</a:t>
                </a:r>
                <a:br>
                  <a:rPr lang="en-IE" dirty="0"/>
                </a:br>
                <a:r>
                  <a:rPr lang="en-IE" sz="3200" dirty="0"/>
                  <a:t>Solving inequalities of the form </a:t>
                </a:r>
                <a14:m>
                  <m:oMath xmlns:m="http://schemas.openxmlformats.org/officeDocument/2006/math">
                    <m:r>
                      <a:rPr lang="en-IE" sz="3200" i="1" dirty="0">
                        <a:latin typeface="Cambria Math"/>
                      </a:rPr>
                      <m:t>𝑎𝑥</m:t>
                    </m:r>
                    <m:r>
                      <a:rPr lang="en-IE" sz="3200" i="1" dirty="0">
                        <a:latin typeface="Cambria Math"/>
                      </a:rPr>
                      <m:t> + </m:t>
                    </m:r>
                    <m:r>
                      <a:rPr lang="en-IE" sz="3200" i="1" dirty="0">
                        <a:latin typeface="Cambria Math"/>
                      </a:rPr>
                      <m:t>𝑏</m:t>
                    </m:r>
                    <m:r>
                      <a:rPr lang="en-IE" sz="3200" i="1" dirty="0">
                        <a:latin typeface="Cambria Math"/>
                      </a:rPr>
                      <m:t> &lt;</m:t>
                    </m:r>
                    <m:r>
                      <a:rPr lang="en-IE" sz="3200" i="1" dirty="0">
                        <a:latin typeface="Cambria Math"/>
                      </a:rPr>
                      <m:t>𝑘</m:t>
                    </m:r>
                    <m:r>
                      <a:rPr lang="en-IE" sz="3200" i="1" dirty="0">
                        <a:latin typeface="Cambria Math"/>
                      </a:rPr>
                      <m:t>.</m:t>
                    </m:r>
                  </m:oMath>
                </a14:m>
                <a:endParaRPr lang="en-IE" sz="3600"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xfrm>
                <a:off x="457200" y="-90264"/>
                <a:ext cx="8229600" cy="1143000"/>
              </a:xfrm>
              <a:blipFill rotWithShape="1">
                <a:blip r:embed="rId2"/>
                <a:stretch>
                  <a:fillRect t="-9574" b="-15426"/>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395536" y="1002789"/>
                <a:ext cx="8352928" cy="5555367"/>
              </a:xfrm>
              <a:prstGeom prst="rect">
                <a:avLst/>
              </a:prstGeom>
            </p:spPr>
            <p:txBody>
              <a:bodyPr wrap="square">
                <a:spAutoFit/>
              </a:bodyPr>
              <a:lstStyle/>
              <a:p>
                <a:pPr marL="457200" indent="-457200">
                  <a:buAutoNum type="arabicPeriod"/>
                </a:pPr>
                <a:r>
                  <a:rPr lang="en-IE" sz="2000" dirty="0" smtClean="0">
                    <a:solidFill>
                      <a:srgbClr val="990033"/>
                    </a:solidFill>
                  </a:rPr>
                  <a:t>Annika </a:t>
                </a:r>
                <a:r>
                  <a:rPr lang="en-IE" sz="2000" dirty="0">
                    <a:solidFill>
                      <a:srgbClr val="990033"/>
                    </a:solidFill>
                  </a:rPr>
                  <a:t>has seen three pairs of trainers she likes. They cost €50, €55 and €68. She already has saved €20 and gets €4 pocket money per week at the end of each week. Annika is wondering how soon she can buy one of these pairs of trainers. What different methods can you use to help her solve this problem</a:t>
                </a:r>
                <a:r>
                  <a:rPr lang="en-IE" sz="2000" dirty="0" smtClean="0">
                    <a:solidFill>
                      <a:srgbClr val="990033"/>
                    </a:solidFill>
                  </a:rPr>
                  <a:t>?</a:t>
                </a:r>
              </a:p>
              <a:p>
                <a:endParaRPr lang="en-IE" sz="2000" dirty="0" smtClean="0">
                  <a:solidFill>
                    <a:srgbClr val="990033"/>
                  </a:solidFill>
                </a:endParaRPr>
              </a:p>
              <a:p>
                <a:pPr marL="342900" indent="-342900">
                  <a:spcAft>
                    <a:spcPts val="600"/>
                  </a:spcAft>
                  <a:buFont typeface="Arial" pitchFamily="34" charset="0"/>
                  <a:buChar char="•"/>
                </a:pPr>
                <a:r>
                  <a:rPr lang="en-IE" sz="2000" dirty="0">
                    <a:solidFill>
                      <a:srgbClr val="990033"/>
                    </a:solidFill>
                  </a:rPr>
                  <a:t>Now we will try and put this problem in mathematical language. </a:t>
                </a:r>
              </a:p>
              <a:p>
                <a:pPr marL="342900" indent="-342900">
                  <a:spcAft>
                    <a:spcPts val="600"/>
                  </a:spcAft>
                  <a:buFont typeface="Arial" pitchFamily="34" charset="0"/>
                  <a:buChar char="•"/>
                </a:pPr>
                <a:r>
                  <a:rPr lang="en-IE" sz="2000" dirty="0" smtClean="0">
                    <a:solidFill>
                      <a:srgbClr val="990033"/>
                    </a:solidFill>
                  </a:rPr>
                  <a:t>In </a:t>
                </a:r>
                <a14:m>
                  <m:oMath xmlns:m="http://schemas.openxmlformats.org/officeDocument/2006/math">
                    <m:r>
                      <a:rPr lang="en-IE" sz="2000" i="1" dirty="0" smtClean="0">
                        <a:solidFill>
                          <a:srgbClr val="990033"/>
                        </a:solidFill>
                        <a:latin typeface="Cambria Math"/>
                      </a:rPr>
                      <m:t>𝑥</m:t>
                    </m:r>
                  </m:oMath>
                </a14:m>
                <a:r>
                  <a:rPr lang="en-IE" sz="2000" i="1" dirty="0">
                    <a:solidFill>
                      <a:srgbClr val="990033"/>
                    </a:solidFill>
                  </a:rPr>
                  <a:t> </a:t>
                </a:r>
                <a:r>
                  <a:rPr lang="en-IE" sz="2000" dirty="0">
                    <a:solidFill>
                      <a:srgbClr val="990033"/>
                    </a:solidFill>
                  </a:rPr>
                  <a:t>weeks how much has she saved in total? </a:t>
                </a:r>
              </a:p>
              <a:p>
                <a:pPr marL="342900" indent="-342900">
                  <a:spcAft>
                    <a:spcPts val="600"/>
                  </a:spcAft>
                  <a:buFont typeface="Arial" pitchFamily="34" charset="0"/>
                  <a:buChar char="•"/>
                </a:pPr>
                <a:r>
                  <a:rPr lang="en-IE" sz="2000" dirty="0" smtClean="0">
                    <a:solidFill>
                      <a:srgbClr val="990033"/>
                    </a:solidFill>
                  </a:rPr>
                  <a:t>How </a:t>
                </a:r>
                <a:r>
                  <a:rPr lang="en-IE" sz="2000" dirty="0">
                    <a:solidFill>
                      <a:srgbClr val="990033"/>
                    </a:solidFill>
                  </a:rPr>
                  <a:t>much will she have saved in total after </a:t>
                </a:r>
                <a14:m>
                  <m:oMath xmlns:m="http://schemas.openxmlformats.org/officeDocument/2006/math">
                    <m:r>
                      <a:rPr lang="en-IE" sz="2000" i="1" dirty="0">
                        <a:solidFill>
                          <a:srgbClr val="990033"/>
                        </a:solidFill>
                        <a:latin typeface="Cambria Math"/>
                      </a:rPr>
                      <m:t>𝑥</m:t>
                    </m:r>
                    <m:r>
                      <a:rPr lang="en-IE" sz="2000" i="1" dirty="0">
                        <a:solidFill>
                          <a:srgbClr val="990033"/>
                        </a:solidFill>
                        <a:latin typeface="Cambria Math"/>
                      </a:rPr>
                      <m:t> </m:t>
                    </m:r>
                  </m:oMath>
                </a14:m>
                <a:r>
                  <a:rPr lang="en-IE" sz="2000" dirty="0">
                    <a:solidFill>
                      <a:srgbClr val="990033"/>
                    </a:solidFill>
                  </a:rPr>
                  <a:t>weeks? 	</a:t>
                </a:r>
              </a:p>
              <a:p>
                <a:pPr marL="342900" indent="-342900">
                  <a:spcAft>
                    <a:spcPts val="600"/>
                  </a:spcAft>
                  <a:buFont typeface="Arial" pitchFamily="34" charset="0"/>
                  <a:buChar char="•"/>
                </a:pPr>
                <a:r>
                  <a:rPr lang="en-IE" sz="2000" dirty="0">
                    <a:solidFill>
                      <a:srgbClr val="990033"/>
                    </a:solidFill>
                  </a:rPr>
                  <a:t>In order to be able to buy the trainers, what is the minimum amount she will have to save? </a:t>
                </a:r>
              </a:p>
              <a:p>
                <a:pPr marL="342900" indent="-342900">
                  <a:spcAft>
                    <a:spcPts val="600"/>
                  </a:spcAft>
                  <a:buFont typeface="Arial" pitchFamily="34" charset="0"/>
                  <a:buChar char="•"/>
                </a:pPr>
                <a:r>
                  <a:rPr lang="en-IE" sz="2000" dirty="0" smtClean="0">
                    <a:solidFill>
                      <a:srgbClr val="990033"/>
                    </a:solidFill>
                  </a:rPr>
                  <a:t>Write </a:t>
                </a:r>
                <a:r>
                  <a:rPr lang="en-IE" sz="2000" dirty="0">
                    <a:solidFill>
                      <a:srgbClr val="990033"/>
                    </a:solidFill>
                  </a:rPr>
                  <a:t>this using mathematical symbols. </a:t>
                </a:r>
              </a:p>
              <a:p>
                <a:pPr marL="342900" indent="-342900">
                  <a:spcAft>
                    <a:spcPts val="600"/>
                  </a:spcAft>
                  <a:buFont typeface="Arial" pitchFamily="34" charset="0"/>
                  <a:buChar char="•"/>
                </a:pPr>
                <a:r>
                  <a:rPr lang="en-IE" sz="2000" dirty="0" smtClean="0">
                    <a:solidFill>
                      <a:srgbClr val="990033"/>
                    </a:solidFill>
                  </a:rPr>
                  <a:t>Now </a:t>
                </a:r>
                <a:r>
                  <a:rPr lang="en-IE" sz="2000" dirty="0">
                    <a:solidFill>
                      <a:srgbClr val="990033"/>
                    </a:solidFill>
                  </a:rPr>
                  <a:t>remembering how we solved an equation, can you solve this inequality? </a:t>
                </a:r>
              </a:p>
              <a:p>
                <a:pPr marL="342900" indent="-342900">
                  <a:spcAft>
                    <a:spcPts val="600"/>
                  </a:spcAft>
                  <a:buFont typeface="Arial" pitchFamily="34" charset="0"/>
                  <a:buChar char="•"/>
                </a:pPr>
                <a:r>
                  <a:rPr lang="en-IE" sz="2000" dirty="0" smtClean="0">
                    <a:solidFill>
                      <a:srgbClr val="990033"/>
                    </a:solidFill>
                  </a:rPr>
                  <a:t>When </a:t>
                </a:r>
                <a:r>
                  <a:rPr lang="en-IE" sz="2000" dirty="0">
                    <a:solidFill>
                      <a:srgbClr val="990033"/>
                    </a:solidFill>
                  </a:rPr>
                  <a:t>does she get her pocket money? </a:t>
                </a:r>
              </a:p>
              <a:p>
                <a:pPr marL="342900" indent="-342900">
                  <a:spcAft>
                    <a:spcPts val="600"/>
                  </a:spcAft>
                  <a:buFont typeface="Arial" pitchFamily="34" charset="0"/>
                  <a:buChar char="•"/>
                </a:pPr>
                <a:r>
                  <a:rPr lang="en-IE" sz="2000" dirty="0" smtClean="0">
                    <a:solidFill>
                      <a:srgbClr val="990033"/>
                    </a:solidFill>
                  </a:rPr>
                  <a:t>So </a:t>
                </a:r>
                <a:r>
                  <a:rPr lang="en-IE" sz="2000" dirty="0">
                    <a:solidFill>
                      <a:srgbClr val="990033"/>
                    </a:solidFill>
                  </a:rPr>
                  <a:t>when will she be able to afford the €50 trainers? 	</a:t>
                </a:r>
                <a:endParaRPr lang="en-IE" sz="2000" dirty="0" smtClean="0">
                  <a:solidFill>
                    <a:srgbClr val="990033"/>
                  </a:solidFill>
                </a:endParaRPr>
              </a:p>
            </p:txBody>
          </p:sp>
        </mc:Choice>
        <mc:Fallback xmlns="">
          <p:sp>
            <p:nvSpPr>
              <p:cNvPr id="9" name="Rectangle 8"/>
              <p:cNvSpPr>
                <a:spLocks noRot="1" noChangeAspect="1" noMove="1" noResize="1" noEditPoints="1" noAdjustHandles="1" noChangeArrowheads="1" noChangeShapeType="1" noTextEdit="1"/>
              </p:cNvSpPr>
              <p:nvPr/>
            </p:nvSpPr>
            <p:spPr>
              <a:xfrm>
                <a:off x="395536" y="1002789"/>
                <a:ext cx="8352928" cy="5555367"/>
              </a:xfrm>
              <a:prstGeom prst="rect">
                <a:avLst/>
              </a:prstGeom>
              <a:blipFill rotWithShape="1">
                <a:blip r:embed="rId3"/>
                <a:stretch>
                  <a:fillRect l="-803" t="-548" r="-1387" b="-987"/>
                </a:stretch>
              </a:blipFill>
            </p:spPr>
            <p:txBody>
              <a:bodyPr/>
              <a:lstStyle/>
              <a:p>
                <a:r>
                  <a:rPr lang="en-IE">
                    <a:noFill/>
                  </a:rPr>
                  <a:t> </a:t>
                </a:r>
              </a:p>
            </p:txBody>
          </p:sp>
        </mc:Fallback>
      </mc:AlternateContent>
      <p:grpSp>
        <p:nvGrpSpPr>
          <p:cNvPr id="3" name="Group 2"/>
          <p:cNvGrpSpPr/>
          <p:nvPr/>
        </p:nvGrpSpPr>
        <p:grpSpPr>
          <a:xfrm>
            <a:off x="8804850" y="476672"/>
            <a:ext cx="7812363" cy="5457825"/>
            <a:chOff x="8804850" y="476672"/>
            <a:chExt cx="7812363" cy="5457825"/>
          </a:xfrm>
        </p:grpSpPr>
        <p:sp>
          <p:nvSpPr>
            <p:cNvPr id="7" name="Rounded Rectangle 6"/>
            <p:cNvSpPr/>
            <p:nvPr/>
          </p:nvSpPr>
          <p:spPr>
            <a:xfrm rot="16200000">
              <a:off x="8174850" y="1511698"/>
              <a:ext cx="1620000" cy="360000"/>
            </a:xfrm>
            <a:prstGeom prst="roundRect">
              <a:avLst/>
            </a:prstGeom>
            <a:solidFill>
              <a:srgbClr val="FDCC33"/>
            </a:solidFill>
            <a:ln w="19050">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IE" sz="1400" dirty="0" smtClean="0">
                  <a:solidFill>
                    <a:srgbClr val="990033"/>
                  </a:solidFill>
                </a:rPr>
                <a:t>Lesson interaction</a:t>
              </a:r>
              <a:endParaRPr lang="en-IE" sz="1400" dirty="0">
                <a:solidFill>
                  <a:srgbClr val="990033"/>
                </a:solidFill>
              </a:endParaRPr>
            </a:p>
          </p:txBody>
        </p:sp>
        <p:pic>
          <p:nvPicPr>
            <p:cNvPr id="3076"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418"/>
            <a:stretch/>
          </p:blipFill>
          <p:spPr bwMode="auto">
            <a:xfrm>
              <a:off x="9174480" y="476672"/>
              <a:ext cx="7442733" cy="5457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5" name="Group 4"/>
          <p:cNvGrpSpPr/>
          <p:nvPr/>
        </p:nvGrpSpPr>
        <p:grpSpPr>
          <a:xfrm>
            <a:off x="8799240" y="512348"/>
            <a:ext cx="8077947" cy="5292915"/>
            <a:chOff x="8799240" y="512348"/>
            <a:chExt cx="8077947" cy="5292915"/>
          </a:xfrm>
        </p:grpSpPr>
        <p:sp>
          <p:nvSpPr>
            <p:cNvPr id="12" name="Rounded Rectangle 11"/>
            <p:cNvSpPr/>
            <p:nvPr/>
          </p:nvSpPr>
          <p:spPr>
            <a:xfrm rot="16200000">
              <a:off x="8169240" y="3137610"/>
              <a:ext cx="1620000" cy="360000"/>
            </a:xfrm>
            <a:prstGeom prst="roundRect">
              <a:avLst/>
            </a:prstGeom>
            <a:solidFill>
              <a:srgbClr val="FDCC33"/>
            </a:solidFill>
            <a:ln w="19050">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IE" sz="1400" dirty="0" smtClean="0">
                  <a:solidFill>
                    <a:srgbClr val="990033"/>
                  </a:solidFill>
                </a:rPr>
                <a:t>Lesson interaction</a:t>
              </a:r>
              <a:endParaRPr lang="en-IE" sz="1400" dirty="0">
                <a:solidFill>
                  <a:srgbClr val="990033"/>
                </a:solidFill>
              </a:endParaRPr>
            </a:p>
          </p:txBody>
        </p:sp>
        <p:pic>
          <p:nvPicPr>
            <p:cNvPr id="29698"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353" t="669"/>
            <a:stretch/>
          </p:blipFill>
          <p:spPr bwMode="auto">
            <a:xfrm>
              <a:off x="9199510" y="512348"/>
              <a:ext cx="7677677" cy="52929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2538755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3" end="3"/>
                                            </p:txEl>
                                          </p:spTgt>
                                        </p:tgtEl>
                                        <p:attrNameLst>
                                          <p:attrName>style.visibility</p:attrName>
                                        </p:attrNameLst>
                                      </p:cBhvr>
                                      <p:to>
                                        <p:strVal val="visible"/>
                                      </p:to>
                                    </p:set>
                                    <p:animEffect transition="in" filter="fade">
                                      <p:cBhvr>
                                        <p:cTn id="7" dur="500"/>
                                        <p:tgtEl>
                                          <p:spTgt spid="9">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4" end="4"/>
                                            </p:txEl>
                                          </p:spTgt>
                                        </p:tgtEl>
                                        <p:attrNameLst>
                                          <p:attrName>style.visibility</p:attrName>
                                        </p:attrNameLst>
                                      </p:cBhvr>
                                      <p:to>
                                        <p:strVal val="visible"/>
                                      </p:to>
                                    </p:set>
                                    <p:animEffect transition="in" filter="fade">
                                      <p:cBhvr>
                                        <p:cTn id="12" dur="500"/>
                                        <p:tgtEl>
                                          <p:spTgt spid="9">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5" end="5"/>
                                            </p:txEl>
                                          </p:spTgt>
                                        </p:tgtEl>
                                        <p:attrNameLst>
                                          <p:attrName>style.visibility</p:attrName>
                                        </p:attrNameLst>
                                      </p:cBhvr>
                                      <p:to>
                                        <p:strVal val="visible"/>
                                      </p:to>
                                    </p:set>
                                    <p:animEffect transition="in" filter="fade">
                                      <p:cBhvr>
                                        <p:cTn id="17" dur="500"/>
                                        <p:tgtEl>
                                          <p:spTgt spid="9">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xEl>
                                              <p:pRg st="6" end="6"/>
                                            </p:txEl>
                                          </p:spTgt>
                                        </p:tgtEl>
                                        <p:attrNameLst>
                                          <p:attrName>style.visibility</p:attrName>
                                        </p:attrNameLst>
                                      </p:cBhvr>
                                      <p:to>
                                        <p:strVal val="visible"/>
                                      </p:to>
                                    </p:set>
                                    <p:animEffect transition="in" filter="fade">
                                      <p:cBhvr>
                                        <p:cTn id="22" dur="500"/>
                                        <p:tgtEl>
                                          <p:spTgt spid="9">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xEl>
                                              <p:pRg st="7" end="7"/>
                                            </p:txEl>
                                          </p:spTgt>
                                        </p:tgtEl>
                                        <p:attrNameLst>
                                          <p:attrName>style.visibility</p:attrName>
                                        </p:attrNameLst>
                                      </p:cBhvr>
                                      <p:to>
                                        <p:strVal val="visible"/>
                                      </p:to>
                                    </p:set>
                                    <p:animEffect transition="in" filter="fade">
                                      <p:cBhvr>
                                        <p:cTn id="27" dur="500"/>
                                        <p:tgtEl>
                                          <p:spTgt spid="9">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xEl>
                                              <p:pRg st="8" end="8"/>
                                            </p:txEl>
                                          </p:spTgt>
                                        </p:tgtEl>
                                        <p:attrNameLst>
                                          <p:attrName>style.visibility</p:attrName>
                                        </p:attrNameLst>
                                      </p:cBhvr>
                                      <p:to>
                                        <p:strVal val="visible"/>
                                      </p:to>
                                    </p:set>
                                    <p:animEffect transition="in" filter="fade">
                                      <p:cBhvr>
                                        <p:cTn id="32" dur="500"/>
                                        <p:tgtEl>
                                          <p:spTgt spid="9">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
                                            <p:txEl>
                                              <p:pRg st="9" end="9"/>
                                            </p:txEl>
                                          </p:spTgt>
                                        </p:tgtEl>
                                        <p:attrNameLst>
                                          <p:attrName>style.visibility</p:attrName>
                                        </p:attrNameLst>
                                      </p:cBhvr>
                                      <p:to>
                                        <p:strVal val="visible"/>
                                      </p:to>
                                    </p:set>
                                    <p:animEffect transition="in" filter="fade">
                                      <p:cBhvr>
                                        <p:cTn id="37" dur="500"/>
                                        <p:tgtEl>
                                          <p:spTgt spid="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8" restart="whenNotActive" fill="hold" evtFilter="cancelBubble" nodeType="interactiveSeq">
                <p:stCondLst>
                  <p:cond evt="onClick" delay="0">
                    <p:tgtEl>
                      <p:spTgt spid="3"/>
                    </p:tgtEl>
                  </p:cond>
                </p:stCondLst>
                <p:endSync evt="end" delay="0">
                  <p:rtn val="all"/>
                </p:endSync>
                <p:childTnLst>
                  <p:par>
                    <p:cTn id="39" fill="hold">
                      <p:stCondLst>
                        <p:cond delay="0"/>
                      </p:stCondLst>
                      <p:childTnLst>
                        <p:par>
                          <p:cTn id="40" fill="hold">
                            <p:stCondLst>
                              <p:cond delay="0"/>
                            </p:stCondLst>
                            <p:childTnLst>
                              <p:par>
                                <p:cTn id="41" presetID="35" presetClass="path" presetSubtype="0" accel="50000" decel="50000" fill="hold" nodeType="clickEffect">
                                  <p:stCondLst>
                                    <p:cond delay="0"/>
                                  </p:stCondLst>
                                  <p:childTnLst>
                                    <p:animMotion origin="layout" path="M -0.00018 7.40741E-7 L -0.93038 7.40741E-7 " pathEditMode="relative" rAng="0" ptsTypes="AA">
                                      <p:cBhvr>
                                        <p:cTn id="42" dur="2000" fill="hold"/>
                                        <p:tgtEl>
                                          <p:spTgt spid="3"/>
                                        </p:tgtEl>
                                        <p:attrNameLst>
                                          <p:attrName>ppt_x</p:attrName>
                                          <p:attrName>ppt_y</p:attrName>
                                        </p:attrNameLst>
                                      </p:cBhvr>
                                      <p:rCtr x="-46510" y="0"/>
                                    </p:animMotion>
                                  </p:childTnLst>
                                </p:cTn>
                              </p:par>
                            </p:childTnLst>
                          </p:cTn>
                        </p:par>
                      </p:childTnLst>
                    </p:cTn>
                  </p:par>
                  <p:par>
                    <p:cTn id="43" fill="hold">
                      <p:stCondLst>
                        <p:cond delay="indefinite"/>
                      </p:stCondLst>
                      <p:childTnLst>
                        <p:par>
                          <p:cTn id="44" fill="hold">
                            <p:stCondLst>
                              <p:cond delay="0"/>
                            </p:stCondLst>
                            <p:childTnLst>
                              <p:par>
                                <p:cTn id="45" presetID="63" presetClass="path" presetSubtype="0" accel="50000" decel="50000" fill="hold" nodeType="clickEffect">
                                  <p:stCondLst>
                                    <p:cond delay="0"/>
                                  </p:stCondLst>
                                  <p:childTnLst>
                                    <p:animMotion origin="layout" path="M -0.93038 7.40741E-7 L -0.00018 0.00347 " pathEditMode="relative" rAng="0" ptsTypes="AA">
                                      <p:cBhvr>
                                        <p:cTn id="46" dur="2000" fill="hold"/>
                                        <p:tgtEl>
                                          <p:spTgt spid="3"/>
                                        </p:tgtEl>
                                        <p:attrNameLst>
                                          <p:attrName>ppt_x</p:attrName>
                                          <p:attrName>ppt_y</p:attrName>
                                        </p:attrNameLst>
                                      </p:cBhvr>
                                      <p:rCtr x="46510" y="162"/>
                                    </p:animMotion>
                                  </p:childTnLst>
                                </p:cTn>
                              </p:par>
                            </p:childTnLst>
                          </p:cTn>
                        </p:par>
                      </p:childTnLst>
                    </p:cTn>
                  </p:par>
                </p:childTnLst>
              </p:cTn>
              <p:nextCondLst>
                <p:cond evt="onClick" delay="0">
                  <p:tgtEl>
                    <p:spTgt spid="3"/>
                  </p:tgtEl>
                </p:cond>
              </p:nextCondLst>
            </p:seq>
            <p:seq concurrent="1" nextAc="seek">
              <p:cTn id="47" restart="whenNotActive" fill="hold" evtFilter="cancelBubble" nodeType="interactiveSeq">
                <p:stCondLst>
                  <p:cond evt="onClick" delay="0">
                    <p:tgtEl>
                      <p:spTgt spid="5"/>
                    </p:tgtEl>
                  </p:cond>
                </p:stCondLst>
                <p:endSync evt="end" delay="0">
                  <p:rtn val="all"/>
                </p:endSync>
                <p:childTnLst>
                  <p:par>
                    <p:cTn id="48" fill="hold">
                      <p:stCondLst>
                        <p:cond delay="0"/>
                      </p:stCondLst>
                      <p:childTnLst>
                        <p:par>
                          <p:cTn id="49" fill="hold">
                            <p:stCondLst>
                              <p:cond delay="0"/>
                            </p:stCondLst>
                            <p:childTnLst>
                              <p:par>
                                <p:cTn id="50" presetID="35" presetClass="path" presetSubtype="0" accel="50000" decel="50000" fill="hold" nodeType="clickEffect">
                                  <p:stCondLst>
                                    <p:cond delay="0"/>
                                  </p:stCondLst>
                                  <p:childTnLst>
                                    <p:animMotion origin="layout" path="M -0.00018 7.40741E-7 L -0.93038 7.40741E-7 " pathEditMode="relative" rAng="0" ptsTypes="AA">
                                      <p:cBhvr>
                                        <p:cTn id="51" dur="2000" fill="hold"/>
                                        <p:tgtEl>
                                          <p:spTgt spid="5"/>
                                        </p:tgtEl>
                                        <p:attrNameLst>
                                          <p:attrName>ppt_x</p:attrName>
                                          <p:attrName>ppt_y</p:attrName>
                                        </p:attrNameLst>
                                      </p:cBhvr>
                                      <p:rCtr x="-46510" y="0"/>
                                    </p:animMotion>
                                  </p:childTnLst>
                                </p:cTn>
                              </p:par>
                            </p:childTnLst>
                          </p:cTn>
                        </p:par>
                      </p:childTnLst>
                    </p:cTn>
                  </p:par>
                  <p:par>
                    <p:cTn id="52" fill="hold">
                      <p:stCondLst>
                        <p:cond delay="indefinite"/>
                      </p:stCondLst>
                      <p:childTnLst>
                        <p:par>
                          <p:cTn id="53" fill="hold">
                            <p:stCondLst>
                              <p:cond delay="0"/>
                            </p:stCondLst>
                            <p:childTnLst>
                              <p:par>
                                <p:cTn id="54" presetID="63" presetClass="path" presetSubtype="0" accel="50000" decel="50000" fill="hold" nodeType="clickEffect">
                                  <p:stCondLst>
                                    <p:cond delay="0"/>
                                  </p:stCondLst>
                                  <p:childTnLst>
                                    <p:animMotion origin="layout" path="M -0.93038 7.40741E-7 L -0.00018 0.00347 " pathEditMode="relative" rAng="0" ptsTypes="AA">
                                      <p:cBhvr>
                                        <p:cTn id="55" dur="2000" fill="hold"/>
                                        <p:tgtEl>
                                          <p:spTgt spid="5"/>
                                        </p:tgtEl>
                                        <p:attrNameLst>
                                          <p:attrName>ppt_x</p:attrName>
                                          <p:attrName>ppt_y</p:attrName>
                                        </p:attrNameLst>
                                      </p:cBhvr>
                                      <p:rCtr x="46510" y="162"/>
                                    </p:animMotion>
                                  </p:childTnLst>
                                </p:cTn>
                              </p:par>
                            </p:childTnLst>
                          </p:cTn>
                        </p:par>
                      </p:childTnLst>
                    </p:cTn>
                  </p:par>
                </p:childTnLst>
              </p:cTn>
              <p:nextCondLst>
                <p:cond evt="onClick" delay="0">
                  <p:tgtEl>
                    <p:spTgt spid="5"/>
                  </p:tgtEl>
                </p:cond>
              </p:nextCondLst>
            </p:seq>
          </p:childTnLst>
        </p:cTn>
      </p:par>
    </p:tnLst>
    <p:bldLst>
      <p:bldP spid="9"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 name="Rectangle 8"/>
              <p:cNvSpPr/>
              <p:nvPr/>
            </p:nvSpPr>
            <p:spPr>
              <a:xfrm>
                <a:off x="323528" y="1002789"/>
                <a:ext cx="8741701" cy="5632311"/>
              </a:xfrm>
              <a:prstGeom prst="rect">
                <a:avLst/>
              </a:prstGeom>
            </p:spPr>
            <p:txBody>
              <a:bodyPr wrap="square">
                <a:spAutoFit/>
              </a:bodyPr>
              <a:lstStyle/>
              <a:p>
                <a:pPr marL="457200" indent="-457200">
                  <a:lnSpc>
                    <a:spcPct val="150000"/>
                  </a:lnSpc>
                  <a:buFont typeface="Arial" pitchFamily="34" charset="0"/>
                  <a:buChar char="•"/>
                </a:pPr>
                <a:r>
                  <a:rPr lang="en-IE" sz="2000" dirty="0">
                    <a:solidFill>
                      <a:srgbClr val="990033"/>
                    </a:solidFill>
                  </a:rPr>
                  <a:t>What does it mean to </a:t>
                </a:r>
                <a:r>
                  <a:rPr lang="en-IE" sz="2000" dirty="0" smtClean="0">
                    <a:solidFill>
                      <a:srgbClr val="990033"/>
                    </a:solidFill>
                  </a:rPr>
                  <a:t>solve an </a:t>
                </a:r>
                <a:r>
                  <a:rPr lang="en-IE" sz="2000" dirty="0">
                    <a:solidFill>
                      <a:srgbClr val="990033"/>
                    </a:solidFill>
                  </a:rPr>
                  <a:t>equation?</a:t>
                </a:r>
              </a:p>
              <a:p>
                <a:pPr marL="457200" indent="-457200">
                  <a:lnSpc>
                    <a:spcPct val="150000"/>
                  </a:lnSpc>
                  <a:buFont typeface="Arial" pitchFamily="34" charset="0"/>
                  <a:buChar char="•"/>
                </a:pPr>
                <a:r>
                  <a:rPr lang="en-IE" sz="2000" dirty="0" smtClean="0">
                    <a:solidFill>
                      <a:srgbClr val="990033"/>
                    </a:solidFill>
                  </a:rPr>
                  <a:t>What </a:t>
                </a:r>
                <a:r>
                  <a:rPr lang="en-IE" sz="2000" dirty="0">
                    <a:solidFill>
                      <a:srgbClr val="990033"/>
                    </a:solidFill>
                  </a:rPr>
                  <a:t>does it mean to </a:t>
                </a:r>
                <a:r>
                  <a:rPr lang="en-IE" sz="2000" dirty="0" smtClean="0">
                    <a:solidFill>
                      <a:srgbClr val="990033"/>
                    </a:solidFill>
                  </a:rPr>
                  <a:t>solve an </a:t>
                </a:r>
                <a:r>
                  <a:rPr lang="en-IE" sz="2000" dirty="0">
                    <a:solidFill>
                      <a:srgbClr val="990033"/>
                    </a:solidFill>
                  </a:rPr>
                  <a:t>inequality?</a:t>
                </a:r>
              </a:p>
              <a:p>
                <a:pPr marL="457200" indent="-457200">
                  <a:lnSpc>
                    <a:spcPct val="150000"/>
                  </a:lnSpc>
                  <a:buFont typeface="Arial" pitchFamily="34" charset="0"/>
                  <a:buChar char="•"/>
                </a:pPr>
                <a:r>
                  <a:rPr lang="en-IE" sz="2000" dirty="0" smtClean="0">
                    <a:solidFill>
                      <a:srgbClr val="990033"/>
                    </a:solidFill>
                  </a:rPr>
                  <a:t>How </a:t>
                </a:r>
                <a:r>
                  <a:rPr lang="en-IE" sz="2000" dirty="0">
                    <a:solidFill>
                      <a:srgbClr val="990033"/>
                    </a:solidFill>
                  </a:rPr>
                  <a:t>does an equation </a:t>
                </a:r>
                <a:r>
                  <a:rPr lang="en-IE" sz="2000" dirty="0" smtClean="0">
                    <a:solidFill>
                      <a:srgbClr val="990033"/>
                    </a:solidFill>
                  </a:rPr>
                  <a:t>and an </a:t>
                </a:r>
                <a:r>
                  <a:rPr lang="en-IE" sz="2000" dirty="0">
                    <a:solidFill>
                      <a:srgbClr val="990033"/>
                    </a:solidFill>
                  </a:rPr>
                  <a:t>inequality differ?</a:t>
                </a:r>
              </a:p>
              <a:p>
                <a:pPr marL="457200" indent="-457200">
                  <a:lnSpc>
                    <a:spcPct val="150000"/>
                  </a:lnSpc>
                  <a:buFont typeface="Arial" pitchFamily="34" charset="0"/>
                  <a:buChar char="•"/>
                </a:pPr>
                <a:r>
                  <a:rPr lang="en-IE" sz="2000" dirty="0" smtClean="0">
                    <a:solidFill>
                      <a:srgbClr val="990033"/>
                    </a:solidFill>
                  </a:rPr>
                  <a:t>Solve </a:t>
                </a:r>
                <a:r>
                  <a:rPr lang="en-IE" sz="2000" dirty="0">
                    <a:solidFill>
                      <a:srgbClr val="990033"/>
                    </a:solidFill>
                  </a:rPr>
                  <a:t>the following </a:t>
                </a:r>
                <a:r>
                  <a:rPr lang="en-IE" sz="2000" dirty="0" smtClean="0">
                    <a:solidFill>
                      <a:srgbClr val="990033"/>
                    </a:solidFill>
                  </a:rPr>
                  <a:t>inequality </a:t>
                </a:r>
                <a14:m>
                  <m:oMath xmlns:m="http://schemas.openxmlformats.org/officeDocument/2006/math">
                    <m:r>
                      <a:rPr lang="en-IE" sz="2000" i="1" dirty="0" smtClean="0">
                        <a:solidFill>
                          <a:srgbClr val="990033"/>
                        </a:solidFill>
                        <a:latin typeface="Cambria Math"/>
                      </a:rPr>
                      <m:t>2</m:t>
                    </m:r>
                    <m:r>
                      <a:rPr lang="en-IE" sz="2000" i="1" dirty="0" smtClean="0">
                        <a:solidFill>
                          <a:srgbClr val="990033"/>
                        </a:solidFill>
                        <a:latin typeface="Cambria Math"/>
                      </a:rPr>
                      <m:t>𝑥</m:t>
                    </m:r>
                    <m:r>
                      <a:rPr lang="en-IE" sz="2000" i="1" dirty="0" smtClean="0">
                        <a:solidFill>
                          <a:srgbClr val="990033"/>
                        </a:solidFill>
                        <a:latin typeface="Cambria Math"/>
                      </a:rPr>
                      <m:t> − 3 &lt; 7, </m:t>
                    </m:r>
                    <m:r>
                      <a:rPr lang="en-IE" sz="2000" i="1" dirty="0">
                        <a:solidFill>
                          <a:srgbClr val="990033"/>
                        </a:solidFill>
                        <a:latin typeface="Cambria Math"/>
                      </a:rPr>
                      <m:t>𝑥</m:t>
                    </m:r>
                    <m:r>
                      <a:rPr lang="en-IE" sz="2000" i="1" dirty="0">
                        <a:solidFill>
                          <a:srgbClr val="990033"/>
                        </a:solidFill>
                        <a:latin typeface="Cambria Math"/>
                      </a:rPr>
                      <m:t> ∈ </m:t>
                    </m:r>
                    <m:r>
                      <a:rPr lang="en-IE" sz="2000" i="1" dirty="0">
                        <a:solidFill>
                          <a:srgbClr val="990033"/>
                        </a:solidFill>
                        <a:latin typeface="Cambria Math"/>
                      </a:rPr>
                      <m:t>𝑁</m:t>
                    </m:r>
                  </m:oMath>
                </a14:m>
                <a:r>
                  <a:rPr lang="en-IE" sz="2000" dirty="0">
                    <a:solidFill>
                      <a:srgbClr val="990033"/>
                    </a:solidFill>
                  </a:rPr>
                  <a:t>. Show </a:t>
                </a:r>
                <a:r>
                  <a:rPr lang="en-IE" sz="2000" dirty="0" smtClean="0">
                    <a:solidFill>
                      <a:srgbClr val="990033"/>
                    </a:solidFill>
                  </a:rPr>
                  <a:t>your calculations.</a:t>
                </a:r>
              </a:p>
              <a:p>
                <a:pPr marL="457200" indent="-457200">
                  <a:lnSpc>
                    <a:spcPct val="150000"/>
                  </a:lnSpc>
                  <a:buFont typeface="Arial" pitchFamily="34" charset="0"/>
                  <a:buChar char="•"/>
                </a:pPr>
                <a:endParaRPr lang="en-IE" sz="2000" dirty="0">
                  <a:solidFill>
                    <a:srgbClr val="990033"/>
                  </a:solidFill>
                </a:endParaRPr>
              </a:p>
              <a:p>
                <a:pPr marL="457200" indent="-457200">
                  <a:lnSpc>
                    <a:spcPct val="150000"/>
                  </a:lnSpc>
                  <a:buFont typeface="Arial" pitchFamily="34" charset="0"/>
                  <a:buChar char="•"/>
                </a:pPr>
                <a:endParaRPr lang="en-IE" sz="2000" dirty="0" smtClean="0">
                  <a:solidFill>
                    <a:srgbClr val="990033"/>
                  </a:solidFill>
                </a:endParaRPr>
              </a:p>
              <a:p>
                <a:pPr>
                  <a:lnSpc>
                    <a:spcPct val="150000"/>
                  </a:lnSpc>
                </a:pPr>
                <a:endParaRPr lang="en-IE" sz="2000" dirty="0">
                  <a:solidFill>
                    <a:srgbClr val="990033"/>
                  </a:solidFill>
                </a:endParaRPr>
              </a:p>
              <a:p>
                <a:pPr marL="457200" indent="-457200">
                  <a:lnSpc>
                    <a:spcPct val="150000"/>
                  </a:lnSpc>
                  <a:buFont typeface="Arial" pitchFamily="34" charset="0"/>
                  <a:buChar char="•"/>
                </a:pPr>
                <a:r>
                  <a:rPr lang="en-IE" sz="2000" dirty="0" smtClean="0">
                    <a:solidFill>
                      <a:srgbClr val="990033"/>
                    </a:solidFill>
                  </a:rPr>
                  <a:t>List </a:t>
                </a:r>
                <a:r>
                  <a:rPr lang="en-IE" sz="2000" dirty="0">
                    <a:solidFill>
                      <a:srgbClr val="990033"/>
                    </a:solidFill>
                  </a:rPr>
                  <a:t>the possible outcomes </a:t>
                </a:r>
                <a:r>
                  <a:rPr lang="en-IE" sz="2000" dirty="0" smtClean="0">
                    <a:solidFill>
                      <a:srgbClr val="990033"/>
                    </a:solidFill>
                  </a:rPr>
                  <a:t>of the </a:t>
                </a:r>
                <a:r>
                  <a:rPr lang="en-IE" sz="2000" dirty="0">
                    <a:solidFill>
                      <a:srgbClr val="990033"/>
                    </a:solidFill>
                  </a:rPr>
                  <a:t>inequality and show </a:t>
                </a:r>
                <a:r>
                  <a:rPr lang="en-IE" sz="2000" dirty="0" smtClean="0">
                    <a:solidFill>
                      <a:srgbClr val="990033"/>
                    </a:solidFill>
                  </a:rPr>
                  <a:t>on the </a:t>
                </a:r>
                <a:r>
                  <a:rPr lang="en-IE" sz="2000" dirty="0">
                    <a:solidFill>
                      <a:srgbClr val="990033"/>
                    </a:solidFill>
                  </a:rPr>
                  <a:t>number line</a:t>
                </a:r>
                <a:r>
                  <a:rPr lang="en-IE" sz="2000" dirty="0" smtClean="0">
                    <a:solidFill>
                      <a:srgbClr val="990033"/>
                    </a:solidFill>
                  </a:rPr>
                  <a:t>.</a:t>
                </a:r>
              </a:p>
              <a:p>
                <a:pPr marL="457200" indent="-457200">
                  <a:lnSpc>
                    <a:spcPct val="150000"/>
                  </a:lnSpc>
                  <a:buFont typeface="Arial" pitchFamily="34" charset="0"/>
                  <a:buChar char="•"/>
                </a:pPr>
                <a:endParaRPr lang="en-IE" sz="2000" dirty="0">
                  <a:solidFill>
                    <a:srgbClr val="990033"/>
                  </a:solidFill>
                </a:endParaRPr>
              </a:p>
              <a:p>
                <a:pPr marL="457200" indent="-457200">
                  <a:buFont typeface="Arial" pitchFamily="34" charset="0"/>
                  <a:buChar char="•"/>
                </a:pPr>
                <a:r>
                  <a:rPr lang="en-IE" sz="2000" dirty="0" smtClean="0">
                    <a:solidFill>
                      <a:srgbClr val="990033"/>
                    </a:solidFill>
                  </a:rPr>
                  <a:t>If </a:t>
                </a:r>
                <a14:m>
                  <m:oMath xmlns:m="http://schemas.openxmlformats.org/officeDocument/2006/math">
                    <m:r>
                      <a:rPr lang="en-IE" sz="2000" i="1" dirty="0">
                        <a:solidFill>
                          <a:srgbClr val="990033"/>
                        </a:solidFill>
                        <a:latin typeface="Cambria Math"/>
                      </a:rPr>
                      <m:t>𝑥</m:t>
                    </m:r>
                  </m:oMath>
                </a14:m>
                <a:r>
                  <a:rPr lang="en-IE" sz="2000" dirty="0">
                    <a:solidFill>
                      <a:srgbClr val="990033"/>
                    </a:solidFill>
                  </a:rPr>
                  <a:t> had been an </a:t>
                </a:r>
                <a:r>
                  <a:rPr lang="en-IE" sz="2000" dirty="0" smtClean="0">
                    <a:solidFill>
                      <a:srgbClr val="990033"/>
                    </a:solidFill>
                  </a:rPr>
                  <a:t>element of </a:t>
                </a:r>
                <a14:m>
                  <m:oMath xmlns:m="http://schemas.openxmlformats.org/officeDocument/2006/math">
                    <m:r>
                      <a:rPr lang="en-IE" sz="2000" i="1" dirty="0" smtClean="0">
                        <a:solidFill>
                          <a:srgbClr val="990033"/>
                        </a:solidFill>
                        <a:latin typeface="Cambria Math"/>
                      </a:rPr>
                      <m:t>𝑅</m:t>
                    </m:r>
                    <m:r>
                      <a:rPr lang="en-IE" sz="2000" i="1" dirty="0" smtClean="0">
                        <a:solidFill>
                          <a:srgbClr val="990033"/>
                        </a:solidFill>
                        <a:latin typeface="Cambria Math"/>
                      </a:rPr>
                      <m:t> (</m:t>
                    </m:r>
                    <m:r>
                      <a:rPr lang="en-IE" sz="2000" i="1" dirty="0" smtClean="0">
                        <a:solidFill>
                          <a:srgbClr val="990033"/>
                        </a:solidFill>
                        <a:latin typeface="Cambria Math"/>
                      </a:rPr>
                      <m:t>𝑥</m:t>
                    </m:r>
                    <m:r>
                      <a:rPr lang="en-IE" sz="2000" i="1" dirty="0" smtClean="0">
                        <a:solidFill>
                          <a:srgbClr val="990033"/>
                        </a:solidFill>
                        <a:latin typeface="Cambria Math"/>
                      </a:rPr>
                      <m:t> ∈ </m:t>
                    </m:r>
                    <m:r>
                      <a:rPr lang="en-IE" sz="2000" i="1" dirty="0" smtClean="0">
                        <a:solidFill>
                          <a:srgbClr val="990033"/>
                        </a:solidFill>
                        <a:latin typeface="Cambria Math"/>
                      </a:rPr>
                      <m:t>𝑅</m:t>
                    </m:r>
                    <m:r>
                      <a:rPr lang="en-IE" sz="2000" i="1" dirty="0" smtClean="0">
                        <a:solidFill>
                          <a:srgbClr val="990033"/>
                        </a:solidFill>
                        <a:latin typeface="Cambria Math"/>
                      </a:rPr>
                      <m:t>) </m:t>
                    </m:r>
                  </m:oMath>
                </a14:m>
                <a:r>
                  <a:rPr lang="en-IE" sz="2000" dirty="0">
                    <a:solidFill>
                      <a:srgbClr val="990033"/>
                    </a:solidFill>
                  </a:rPr>
                  <a:t>how would </a:t>
                </a:r>
                <a:r>
                  <a:rPr lang="en-IE" sz="2000" dirty="0" smtClean="0">
                    <a:solidFill>
                      <a:srgbClr val="990033"/>
                    </a:solidFill>
                  </a:rPr>
                  <a:t>the solution </a:t>
                </a:r>
                <a:r>
                  <a:rPr lang="en-IE" sz="2000" dirty="0">
                    <a:solidFill>
                      <a:srgbClr val="990033"/>
                    </a:solidFill>
                  </a:rPr>
                  <a:t>appear on </a:t>
                </a:r>
                <a:r>
                  <a:rPr lang="en-IE" sz="2000" dirty="0" smtClean="0">
                    <a:solidFill>
                      <a:srgbClr val="990033"/>
                    </a:solidFill>
                  </a:rPr>
                  <a:t>number line?</a:t>
                </a:r>
              </a:p>
              <a:p>
                <a:pPr marL="457200" indent="-457200">
                  <a:buFont typeface="Arial" pitchFamily="34" charset="0"/>
                  <a:buChar char="•"/>
                </a:pPr>
                <a:endParaRPr lang="en-IE" sz="2000" dirty="0" smtClean="0">
                  <a:solidFill>
                    <a:srgbClr val="990033"/>
                  </a:solidFill>
                </a:endParaRPr>
              </a:p>
              <a:p>
                <a:pPr marL="457200" indent="-457200">
                  <a:lnSpc>
                    <a:spcPct val="150000"/>
                  </a:lnSpc>
                  <a:buFont typeface="Arial" pitchFamily="34" charset="0"/>
                  <a:buChar char="•"/>
                </a:pPr>
                <a:r>
                  <a:rPr lang="en-IE" sz="2000" dirty="0" smtClean="0">
                    <a:solidFill>
                      <a:srgbClr val="990033"/>
                    </a:solidFill>
                  </a:rPr>
                  <a:t>Complete </a:t>
                </a:r>
                <a:r>
                  <a:rPr lang="en-IE" sz="2000" dirty="0">
                    <a:solidFill>
                      <a:srgbClr val="990033"/>
                    </a:solidFill>
                  </a:rPr>
                  <a:t>questions 2-4 </a:t>
                </a:r>
                <a:r>
                  <a:rPr lang="en-IE" sz="2000" dirty="0" smtClean="0">
                    <a:solidFill>
                      <a:srgbClr val="990033"/>
                    </a:solidFill>
                  </a:rPr>
                  <a:t>in Section </a:t>
                </a:r>
                <a:r>
                  <a:rPr lang="en-IE" sz="2000" dirty="0">
                    <a:solidFill>
                      <a:srgbClr val="990033"/>
                    </a:solidFill>
                  </a:rPr>
                  <a:t>D: Student Activity 1.	</a:t>
                </a:r>
                <a:endParaRPr lang="en-IE" sz="2000" dirty="0" smtClean="0">
                  <a:solidFill>
                    <a:srgbClr val="990033"/>
                  </a:solidFill>
                </a:endParaRPr>
              </a:p>
            </p:txBody>
          </p:sp>
        </mc:Choice>
        <mc:Fallback xmlns="">
          <p:sp>
            <p:nvSpPr>
              <p:cNvPr id="9" name="Rectangle 8"/>
              <p:cNvSpPr>
                <a:spLocks noRot="1" noChangeAspect="1" noMove="1" noResize="1" noEditPoints="1" noAdjustHandles="1" noChangeArrowheads="1" noChangeShapeType="1" noTextEdit="1"/>
              </p:cNvSpPr>
              <p:nvPr/>
            </p:nvSpPr>
            <p:spPr>
              <a:xfrm>
                <a:off x="323528" y="1002789"/>
                <a:ext cx="8741701" cy="5632311"/>
              </a:xfrm>
              <a:prstGeom prst="rect">
                <a:avLst/>
              </a:prstGeom>
              <a:blipFill rotWithShape="1">
                <a:blip r:embed="rId2"/>
                <a:stretch>
                  <a:fillRect l="-558" b="-108"/>
                </a:stretch>
              </a:blipFill>
            </p:spPr>
            <p:txBody>
              <a:bodyPr/>
              <a:lstStyle/>
              <a:p>
                <a:r>
                  <a:rPr lang="en-IE">
                    <a:noFill/>
                  </a:rPr>
                  <a:t> </a:t>
                </a:r>
              </a:p>
            </p:txBody>
          </p:sp>
        </mc:Fallback>
      </mc:AlternateContent>
      <p:pic>
        <p:nvPicPr>
          <p:cNvPr id="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113" y="4669178"/>
            <a:ext cx="8105775" cy="419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113" y="5793502"/>
            <a:ext cx="8105775" cy="419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2" name="Title 1"/>
              <p:cNvSpPr>
                <a:spLocks noGrp="1"/>
              </p:cNvSpPr>
              <p:nvPr>
                <p:ph type="title"/>
              </p:nvPr>
            </p:nvSpPr>
            <p:spPr>
              <a:xfrm>
                <a:off x="457200" y="-90264"/>
                <a:ext cx="8229600" cy="1143000"/>
              </a:xfrm>
            </p:spPr>
            <p:txBody>
              <a:bodyPr>
                <a:normAutofit fontScale="90000"/>
              </a:bodyPr>
              <a:lstStyle/>
              <a:p>
                <a:r>
                  <a:rPr lang="en-IE" dirty="0"/>
                  <a:t>Section D</a:t>
                </a:r>
                <a:r>
                  <a:rPr lang="en-IE" dirty="0" smtClean="0"/>
                  <a:t>: </a:t>
                </a:r>
                <a:r>
                  <a:rPr lang="en-IE" dirty="0"/>
                  <a:t>Student Activity 1</a:t>
                </a:r>
                <a:br>
                  <a:rPr lang="en-IE" dirty="0"/>
                </a:br>
                <a:r>
                  <a:rPr lang="en-IE" sz="3200" dirty="0"/>
                  <a:t>Solving inequalities of the form </a:t>
                </a:r>
                <a14:m>
                  <m:oMath xmlns:m="http://schemas.openxmlformats.org/officeDocument/2006/math">
                    <m:r>
                      <a:rPr lang="en-IE" sz="3200" i="1" dirty="0">
                        <a:latin typeface="Cambria Math"/>
                      </a:rPr>
                      <m:t>𝑎𝑥</m:t>
                    </m:r>
                    <m:r>
                      <a:rPr lang="en-IE" sz="3200" i="1" dirty="0">
                        <a:latin typeface="Cambria Math"/>
                      </a:rPr>
                      <m:t> + </m:t>
                    </m:r>
                    <m:r>
                      <a:rPr lang="en-IE" sz="3200" i="1" dirty="0">
                        <a:latin typeface="Cambria Math"/>
                      </a:rPr>
                      <m:t>𝑏</m:t>
                    </m:r>
                    <m:r>
                      <a:rPr lang="en-IE" sz="3200" i="1" dirty="0">
                        <a:latin typeface="Cambria Math"/>
                      </a:rPr>
                      <m:t> &lt;</m:t>
                    </m:r>
                    <m:r>
                      <a:rPr lang="en-IE" sz="3200" i="1" dirty="0">
                        <a:latin typeface="Cambria Math"/>
                      </a:rPr>
                      <m:t>𝑘</m:t>
                    </m:r>
                    <m:r>
                      <a:rPr lang="en-IE" sz="3200" i="1" dirty="0">
                        <a:latin typeface="Cambria Math"/>
                      </a:rPr>
                      <m:t>.</m:t>
                    </m:r>
                  </m:oMath>
                </a14:m>
                <a:endParaRPr lang="en-IE" sz="3600"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xfrm>
                <a:off x="457200" y="-90264"/>
                <a:ext cx="8229600" cy="1143000"/>
              </a:xfrm>
              <a:blipFill rotWithShape="1">
                <a:blip r:embed="rId4"/>
                <a:stretch>
                  <a:fillRect t="-9574" b="-15426"/>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2804563" y="2842340"/>
                <a:ext cx="4032448" cy="553998"/>
              </a:xfrm>
              <a:prstGeom prst="rect">
                <a:avLst/>
              </a:prstGeom>
            </p:spPr>
            <p:txBody>
              <a:bodyPr wrap="square">
                <a:spAutoFit/>
              </a:bodyPr>
              <a:lstStyle/>
              <a:p>
                <a:pPr lvl="0">
                  <a:lnSpc>
                    <a:spcPct val="150000"/>
                  </a:lnSpc>
                </a:pPr>
                <a14:m>
                  <m:oMathPara xmlns:m="http://schemas.openxmlformats.org/officeDocument/2006/math">
                    <m:oMathParaPr>
                      <m:jc m:val="centerGroup"/>
                    </m:oMathParaPr>
                    <m:oMath xmlns:m="http://schemas.openxmlformats.org/officeDocument/2006/math">
                      <m:r>
                        <a:rPr lang="en-IE" sz="2000" b="0" i="1" dirty="0" smtClean="0">
                          <a:solidFill>
                            <a:srgbClr val="990033"/>
                          </a:solidFill>
                          <a:latin typeface="Cambria Math"/>
                        </a:rPr>
                        <m:t>2</m:t>
                      </m:r>
                      <m:r>
                        <a:rPr lang="en-IE" sz="2000" i="1" dirty="0">
                          <a:solidFill>
                            <a:srgbClr val="990033"/>
                          </a:solidFill>
                          <a:latin typeface="Cambria Math"/>
                        </a:rPr>
                        <m:t>𝑥</m:t>
                      </m:r>
                      <m:r>
                        <a:rPr lang="en-IE" sz="2000" i="1" dirty="0">
                          <a:solidFill>
                            <a:srgbClr val="990033"/>
                          </a:solidFill>
                          <a:latin typeface="Cambria Math"/>
                        </a:rPr>
                        <m:t> −3&lt;7 </m:t>
                      </m:r>
                    </m:oMath>
                  </m:oMathPara>
                </a14:m>
                <a:endParaRPr lang="en-IE" sz="2000" dirty="0">
                  <a:solidFill>
                    <a:srgbClr val="990033"/>
                  </a:solidFill>
                </a:endParaRPr>
              </a:p>
            </p:txBody>
          </p:sp>
        </mc:Choice>
        <mc:Fallback xmlns="">
          <p:sp>
            <p:nvSpPr>
              <p:cNvPr id="13" name="Rectangle 12"/>
              <p:cNvSpPr>
                <a:spLocks noRot="1" noChangeAspect="1" noMove="1" noResize="1" noEditPoints="1" noAdjustHandles="1" noChangeArrowheads="1" noChangeShapeType="1" noTextEdit="1"/>
              </p:cNvSpPr>
              <p:nvPr/>
            </p:nvSpPr>
            <p:spPr>
              <a:xfrm>
                <a:off x="2804563" y="2842340"/>
                <a:ext cx="4032448" cy="553998"/>
              </a:xfrm>
              <a:prstGeom prst="rect">
                <a:avLst/>
              </a:prstGeom>
              <a:blipFill rotWithShape="1">
                <a:blip r:embed="rId5"/>
                <a:stretch>
                  <a:fillRect/>
                </a:stretch>
              </a:blipFill>
            </p:spPr>
            <p:txBody>
              <a:bodyPr/>
              <a:lstStyle/>
              <a:p>
                <a:r>
                  <a:rPr lang="en-IE">
                    <a:noFill/>
                  </a:rPr>
                  <a:t> </a:t>
                </a:r>
              </a:p>
            </p:txBody>
          </p:sp>
        </mc:Fallback>
      </mc:AlternateContent>
      <p:cxnSp>
        <p:nvCxnSpPr>
          <p:cNvPr id="14" name="Straight Connector 13"/>
          <p:cNvCxnSpPr/>
          <p:nvPr/>
        </p:nvCxnSpPr>
        <p:spPr>
          <a:xfrm>
            <a:off x="3869825" y="2899490"/>
            <a:ext cx="0" cy="1260000"/>
          </a:xfrm>
          <a:prstGeom prst="line">
            <a:avLst/>
          </a:prstGeom>
          <a:ln w="38100">
            <a:solidFill>
              <a:srgbClr val="990033"/>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756891" y="2899490"/>
            <a:ext cx="0" cy="1260000"/>
          </a:xfrm>
          <a:prstGeom prst="line">
            <a:avLst/>
          </a:prstGeom>
          <a:ln w="38100">
            <a:solidFill>
              <a:srgbClr val="990033"/>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 name="Rectangle 15"/>
              <p:cNvSpPr/>
              <p:nvPr/>
            </p:nvSpPr>
            <p:spPr>
              <a:xfrm>
                <a:off x="3190286" y="3211672"/>
                <a:ext cx="59022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IE" i="1" dirty="0" smtClean="0">
                          <a:solidFill>
                            <a:srgbClr val="990033"/>
                          </a:solidFill>
                          <a:latin typeface="Cambria Math"/>
                        </a:rPr>
                        <m:t>+</m:t>
                      </m:r>
                      <m:r>
                        <a:rPr lang="en-IE" b="0" i="1" dirty="0" smtClean="0">
                          <a:solidFill>
                            <a:srgbClr val="990033"/>
                          </a:solidFill>
                          <a:latin typeface="Cambria Math"/>
                        </a:rPr>
                        <m:t>3</m:t>
                      </m:r>
                      <m:r>
                        <a:rPr lang="en-IE" i="1" dirty="0">
                          <a:solidFill>
                            <a:srgbClr val="990033"/>
                          </a:solidFill>
                          <a:latin typeface="Cambria Math"/>
                        </a:rPr>
                        <m:t> </m:t>
                      </m:r>
                    </m:oMath>
                  </m:oMathPara>
                </a14:m>
                <a:endParaRPr lang="en-IE" dirty="0"/>
              </a:p>
            </p:txBody>
          </p:sp>
        </mc:Choice>
        <mc:Fallback xmlns="">
          <p:sp>
            <p:nvSpPr>
              <p:cNvPr id="16" name="Rectangle 15"/>
              <p:cNvSpPr>
                <a:spLocks noRot="1" noChangeAspect="1" noMove="1" noResize="1" noEditPoints="1" noAdjustHandles="1" noChangeArrowheads="1" noChangeShapeType="1" noTextEdit="1"/>
              </p:cNvSpPr>
              <p:nvPr/>
            </p:nvSpPr>
            <p:spPr>
              <a:xfrm>
                <a:off x="3190286" y="3211672"/>
                <a:ext cx="590226" cy="369332"/>
              </a:xfrm>
              <a:prstGeom prst="rect">
                <a:avLst/>
              </a:prstGeom>
              <a:blipFill rotWithShape="1">
                <a:blip r:embed="rId6"/>
                <a:stretch>
                  <a:fillRect/>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17" name="Rectangle 16"/>
              <p:cNvSpPr/>
              <p:nvPr/>
            </p:nvSpPr>
            <p:spPr>
              <a:xfrm>
                <a:off x="5900907" y="3211672"/>
                <a:ext cx="59022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IE" i="1" dirty="0" smtClean="0">
                          <a:solidFill>
                            <a:srgbClr val="990033"/>
                          </a:solidFill>
                          <a:latin typeface="Cambria Math"/>
                        </a:rPr>
                        <m:t>+</m:t>
                      </m:r>
                      <m:r>
                        <a:rPr lang="en-IE" b="0" i="1" dirty="0" smtClean="0">
                          <a:solidFill>
                            <a:srgbClr val="990033"/>
                          </a:solidFill>
                          <a:latin typeface="Cambria Math"/>
                        </a:rPr>
                        <m:t>3</m:t>
                      </m:r>
                      <m:r>
                        <a:rPr lang="en-IE" i="1" dirty="0">
                          <a:solidFill>
                            <a:srgbClr val="990033"/>
                          </a:solidFill>
                          <a:latin typeface="Cambria Math"/>
                        </a:rPr>
                        <m:t> </m:t>
                      </m:r>
                    </m:oMath>
                  </m:oMathPara>
                </a14:m>
                <a:endParaRPr lang="en-IE" dirty="0"/>
              </a:p>
            </p:txBody>
          </p:sp>
        </mc:Choice>
        <mc:Fallback xmlns="">
          <p:sp>
            <p:nvSpPr>
              <p:cNvPr id="17" name="Rectangle 16"/>
              <p:cNvSpPr>
                <a:spLocks noRot="1" noChangeAspect="1" noMove="1" noResize="1" noEditPoints="1" noAdjustHandles="1" noChangeArrowheads="1" noChangeShapeType="1" noTextEdit="1"/>
              </p:cNvSpPr>
              <p:nvPr/>
            </p:nvSpPr>
            <p:spPr>
              <a:xfrm>
                <a:off x="5900907" y="3211672"/>
                <a:ext cx="590226" cy="369332"/>
              </a:xfrm>
              <a:prstGeom prst="rect">
                <a:avLst/>
              </a:prstGeom>
              <a:blipFill rotWithShape="1">
                <a:blip r:embed="rId7"/>
                <a:stretch>
                  <a:fillRect/>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18" name="Rectangle 17"/>
              <p:cNvSpPr/>
              <p:nvPr/>
            </p:nvSpPr>
            <p:spPr>
              <a:xfrm>
                <a:off x="3043737" y="3274388"/>
                <a:ext cx="4032448" cy="553998"/>
              </a:xfrm>
              <a:prstGeom prst="rect">
                <a:avLst/>
              </a:prstGeom>
            </p:spPr>
            <p:txBody>
              <a:bodyPr wrap="square">
                <a:spAutoFit/>
              </a:bodyPr>
              <a:lstStyle/>
              <a:p>
                <a:pPr lvl="0">
                  <a:lnSpc>
                    <a:spcPct val="150000"/>
                  </a:lnSpc>
                </a:pPr>
                <a14:m>
                  <m:oMathPara xmlns:m="http://schemas.openxmlformats.org/officeDocument/2006/math">
                    <m:oMathParaPr>
                      <m:jc m:val="centerGroup"/>
                    </m:oMathParaPr>
                    <m:oMath xmlns:m="http://schemas.openxmlformats.org/officeDocument/2006/math">
                      <m:r>
                        <a:rPr lang="en-IE" sz="2000" b="0" i="1" dirty="0" smtClean="0">
                          <a:solidFill>
                            <a:srgbClr val="990033"/>
                          </a:solidFill>
                          <a:latin typeface="Cambria Math"/>
                        </a:rPr>
                        <m:t>2</m:t>
                      </m:r>
                      <m:r>
                        <a:rPr lang="en-IE" sz="2000" i="1" dirty="0" smtClean="0">
                          <a:solidFill>
                            <a:srgbClr val="990033"/>
                          </a:solidFill>
                          <a:latin typeface="Cambria Math"/>
                        </a:rPr>
                        <m:t>𝑥</m:t>
                      </m:r>
                      <m:r>
                        <a:rPr lang="en-IE" sz="2000" b="0" i="1" dirty="0" smtClean="0">
                          <a:solidFill>
                            <a:srgbClr val="990033"/>
                          </a:solidFill>
                          <a:latin typeface="Cambria Math"/>
                        </a:rPr>
                        <m:t>&lt;10</m:t>
                      </m:r>
                      <m:r>
                        <a:rPr lang="en-IE" sz="2000" i="1" dirty="0">
                          <a:solidFill>
                            <a:srgbClr val="990033"/>
                          </a:solidFill>
                          <a:latin typeface="Cambria Math"/>
                        </a:rPr>
                        <m:t> </m:t>
                      </m:r>
                    </m:oMath>
                  </m:oMathPara>
                </a14:m>
                <a:endParaRPr lang="en-IE" sz="2000" dirty="0">
                  <a:solidFill>
                    <a:srgbClr val="990033"/>
                  </a:solidFill>
                </a:endParaRPr>
              </a:p>
            </p:txBody>
          </p:sp>
        </mc:Choice>
        <mc:Fallback xmlns="">
          <p:sp>
            <p:nvSpPr>
              <p:cNvPr id="18" name="Rectangle 17"/>
              <p:cNvSpPr>
                <a:spLocks noRot="1" noChangeAspect="1" noMove="1" noResize="1" noEditPoints="1" noAdjustHandles="1" noChangeArrowheads="1" noChangeShapeType="1" noTextEdit="1"/>
              </p:cNvSpPr>
              <p:nvPr/>
            </p:nvSpPr>
            <p:spPr>
              <a:xfrm>
                <a:off x="3043737" y="3274388"/>
                <a:ext cx="4032448" cy="553998"/>
              </a:xfrm>
              <a:prstGeom prst="rect">
                <a:avLst/>
              </a:prstGeom>
              <a:blipFill rotWithShape="1">
                <a:blip r:embed="rId8"/>
                <a:stretch>
                  <a:fillRect/>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19" name="Rectangle 18"/>
              <p:cNvSpPr/>
              <p:nvPr/>
            </p:nvSpPr>
            <p:spPr>
              <a:xfrm>
                <a:off x="3210398" y="3645024"/>
                <a:ext cx="641522"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IE" i="1" dirty="0" smtClean="0">
                          <a:solidFill>
                            <a:srgbClr val="990033"/>
                          </a:solidFill>
                          <a:latin typeface="Cambria Math"/>
                          <a:ea typeface="Cambria Math"/>
                        </a:rPr>
                        <m:t>÷</m:t>
                      </m:r>
                      <m:r>
                        <a:rPr lang="en-IE" b="0" i="1" dirty="0" smtClean="0">
                          <a:solidFill>
                            <a:srgbClr val="990033"/>
                          </a:solidFill>
                          <a:latin typeface="Cambria Math"/>
                          <a:ea typeface="Cambria Math"/>
                        </a:rPr>
                        <m:t>2</m:t>
                      </m:r>
                      <m:r>
                        <a:rPr lang="en-IE" i="1" dirty="0">
                          <a:solidFill>
                            <a:srgbClr val="990033"/>
                          </a:solidFill>
                          <a:latin typeface="Cambria Math"/>
                        </a:rPr>
                        <m:t> </m:t>
                      </m:r>
                    </m:oMath>
                  </m:oMathPara>
                </a14:m>
                <a:endParaRPr lang="en-IE" dirty="0"/>
              </a:p>
            </p:txBody>
          </p:sp>
        </mc:Choice>
        <mc:Fallback xmlns="">
          <p:sp>
            <p:nvSpPr>
              <p:cNvPr id="19" name="Rectangle 18"/>
              <p:cNvSpPr>
                <a:spLocks noRot="1" noChangeAspect="1" noMove="1" noResize="1" noEditPoints="1" noAdjustHandles="1" noChangeArrowheads="1" noChangeShapeType="1" noTextEdit="1"/>
              </p:cNvSpPr>
              <p:nvPr/>
            </p:nvSpPr>
            <p:spPr>
              <a:xfrm>
                <a:off x="3210398" y="3645024"/>
                <a:ext cx="641522" cy="369332"/>
              </a:xfrm>
              <a:prstGeom prst="rect">
                <a:avLst/>
              </a:prstGeom>
              <a:blipFill rotWithShape="1">
                <a:blip r:embed="rId9"/>
                <a:stretch>
                  <a:fillRect/>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20" name="Rectangle 19"/>
              <p:cNvSpPr/>
              <p:nvPr/>
            </p:nvSpPr>
            <p:spPr>
              <a:xfrm>
                <a:off x="5830004" y="3645024"/>
                <a:ext cx="59022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IE" i="1" dirty="0" smtClean="0">
                          <a:solidFill>
                            <a:srgbClr val="990033"/>
                          </a:solidFill>
                          <a:latin typeface="Cambria Math"/>
                          <a:ea typeface="Cambria Math"/>
                        </a:rPr>
                        <m:t>÷</m:t>
                      </m:r>
                      <m:r>
                        <a:rPr lang="en-IE" b="0" i="1" dirty="0" smtClean="0">
                          <a:solidFill>
                            <a:srgbClr val="990033"/>
                          </a:solidFill>
                          <a:latin typeface="Cambria Math"/>
                          <a:ea typeface="Cambria Math"/>
                        </a:rPr>
                        <m:t>2</m:t>
                      </m:r>
                    </m:oMath>
                  </m:oMathPara>
                </a14:m>
                <a:endParaRPr lang="en-IE" dirty="0"/>
              </a:p>
            </p:txBody>
          </p:sp>
        </mc:Choice>
        <mc:Fallback xmlns="">
          <p:sp>
            <p:nvSpPr>
              <p:cNvPr id="20" name="Rectangle 19"/>
              <p:cNvSpPr>
                <a:spLocks noRot="1" noChangeAspect="1" noMove="1" noResize="1" noEditPoints="1" noAdjustHandles="1" noChangeArrowheads="1" noChangeShapeType="1" noTextEdit="1"/>
              </p:cNvSpPr>
              <p:nvPr/>
            </p:nvSpPr>
            <p:spPr>
              <a:xfrm>
                <a:off x="5830004" y="3645024"/>
                <a:ext cx="590226" cy="369332"/>
              </a:xfrm>
              <a:prstGeom prst="rect">
                <a:avLst/>
              </a:prstGeom>
              <a:blipFill rotWithShape="1">
                <a:blip r:embed="rId10"/>
                <a:stretch>
                  <a:fillRect/>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21" name="Rectangle 20"/>
              <p:cNvSpPr/>
              <p:nvPr/>
            </p:nvSpPr>
            <p:spPr>
              <a:xfrm>
                <a:off x="4657721" y="3645024"/>
                <a:ext cx="1047357" cy="553998"/>
              </a:xfrm>
              <a:prstGeom prst="rect">
                <a:avLst/>
              </a:prstGeom>
            </p:spPr>
            <p:txBody>
              <a:bodyPr wrap="square">
                <a:spAutoFit/>
              </a:bodyPr>
              <a:lstStyle/>
              <a:p>
                <a:pPr lvl="0">
                  <a:lnSpc>
                    <a:spcPct val="150000"/>
                  </a:lnSpc>
                </a:pPr>
                <a14:m>
                  <m:oMathPara xmlns:m="http://schemas.openxmlformats.org/officeDocument/2006/math">
                    <m:oMathParaPr>
                      <m:jc m:val="centerGroup"/>
                    </m:oMathParaPr>
                    <m:oMath xmlns:m="http://schemas.openxmlformats.org/officeDocument/2006/math">
                      <m:r>
                        <a:rPr lang="en-IE" sz="2000" i="1" dirty="0" smtClean="0">
                          <a:solidFill>
                            <a:srgbClr val="990033"/>
                          </a:solidFill>
                          <a:latin typeface="Cambria Math"/>
                        </a:rPr>
                        <m:t>𝑥</m:t>
                      </m:r>
                      <m:r>
                        <a:rPr lang="en-IE" sz="2000" b="0" i="1" dirty="0" smtClean="0">
                          <a:solidFill>
                            <a:srgbClr val="990033"/>
                          </a:solidFill>
                          <a:latin typeface="Cambria Math"/>
                        </a:rPr>
                        <m:t>&lt;5</m:t>
                      </m:r>
                      <m:r>
                        <a:rPr lang="en-IE" sz="2000" i="1" dirty="0">
                          <a:solidFill>
                            <a:srgbClr val="990033"/>
                          </a:solidFill>
                          <a:latin typeface="Cambria Math"/>
                        </a:rPr>
                        <m:t> </m:t>
                      </m:r>
                    </m:oMath>
                  </m:oMathPara>
                </a14:m>
                <a:endParaRPr lang="en-IE" sz="2000" dirty="0">
                  <a:solidFill>
                    <a:srgbClr val="990033"/>
                  </a:solidFill>
                </a:endParaRPr>
              </a:p>
            </p:txBody>
          </p:sp>
        </mc:Choice>
        <mc:Fallback xmlns="">
          <p:sp>
            <p:nvSpPr>
              <p:cNvPr id="21" name="Rectangle 20"/>
              <p:cNvSpPr>
                <a:spLocks noRot="1" noChangeAspect="1" noMove="1" noResize="1" noEditPoints="1" noAdjustHandles="1" noChangeArrowheads="1" noChangeShapeType="1" noTextEdit="1"/>
              </p:cNvSpPr>
              <p:nvPr/>
            </p:nvSpPr>
            <p:spPr>
              <a:xfrm>
                <a:off x="4657721" y="3645024"/>
                <a:ext cx="1047357" cy="553998"/>
              </a:xfrm>
              <a:prstGeom prst="rect">
                <a:avLst/>
              </a:prstGeom>
              <a:blipFill rotWithShape="1">
                <a:blip r:embed="rId11"/>
                <a:stretch>
                  <a:fillRect/>
                </a:stretch>
              </a:blipFill>
            </p:spPr>
            <p:txBody>
              <a:bodyPr/>
              <a:lstStyle/>
              <a:p>
                <a:r>
                  <a:rPr lang="en-IE">
                    <a:noFill/>
                  </a:rPr>
                  <a:t> </a:t>
                </a:r>
              </a:p>
            </p:txBody>
          </p:sp>
        </mc:Fallback>
      </mc:AlternateContent>
      <p:grpSp>
        <p:nvGrpSpPr>
          <p:cNvPr id="32" name="Group 31"/>
          <p:cNvGrpSpPr/>
          <p:nvPr/>
        </p:nvGrpSpPr>
        <p:grpSpPr>
          <a:xfrm rot="10800000">
            <a:off x="4607793" y="5820666"/>
            <a:ext cx="2596971" cy="180000"/>
            <a:chOff x="8806200" y="4799674"/>
            <a:chExt cx="2596971" cy="180000"/>
          </a:xfrm>
        </p:grpSpPr>
        <p:cxnSp>
          <p:nvCxnSpPr>
            <p:cNvPr id="34" name="Straight Arrow Connector 33"/>
            <p:cNvCxnSpPr/>
            <p:nvPr/>
          </p:nvCxnSpPr>
          <p:spPr>
            <a:xfrm>
              <a:off x="8991171" y="4884968"/>
              <a:ext cx="2412000" cy="0"/>
            </a:xfrm>
            <a:prstGeom prst="straightConnector1">
              <a:avLst/>
            </a:prstGeom>
            <a:ln w="57150">
              <a:solidFill>
                <a:srgbClr val="990033"/>
              </a:solidFill>
              <a:tailEnd type="arrow"/>
            </a:ln>
          </p:spPr>
          <p:style>
            <a:lnRef idx="1">
              <a:schemeClr val="accent1"/>
            </a:lnRef>
            <a:fillRef idx="0">
              <a:schemeClr val="accent1"/>
            </a:fillRef>
            <a:effectRef idx="0">
              <a:schemeClr val="accent1"/>
            </a:effectRef>
            <a:fontRef idx="minor">
              <a:schemeClr val="tx1"/>
            </a:fontRef>
          </p:style>
        </p:cxnSp>
        <p:sp>
          <p:nvSpPr>
            <p:cNvPr id="36" name="Oval 35"/>
            <p:cNvSpPr/>
            <p:nvPr/>
          </p:nvSpPr>
          <p:spPr>
            <a:xfrm>
              <a:off x="8806200" y="4799674"/>
              <a:ext cx="180000" cy="180000"/>
            </a:xfrm>
            <a:prstGeom prst="ellipse">
              <a:avLst/>
            </a:prstGeom>
            <a:noFill/>
            <a:ln w="28575">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3" name="Group 2"/>
          <p:cNvGrpSpPr/>
          <p:nvPr/>
        </p:nvGrpSpPr>
        <p:grpSpPr>
          <a:xfrm>
            <a:off x="3425036" y="4732254"/>
            <a:ext cx="2899866" cy="180000"/>
            <a:chOff x="1572374" y="4748020"/>
            <a:chExt cx="2899866" cy="180000"/>
          </a:xfrm>
        </p:grpSpPr>
        <p:sp>
          <p:nvSpPr>
            <p:cNvPr id="27" name="Oval 26"/>
            <p:cNvSpPr/>
            <p:nvPr/>
          </p:nvSpPr>
          <p:spPr>
            <a:xfrm rot="10800000">
              <a:off x="4292240" y="4748020"/>
              <a:ext cx="180000" cy="180000"/>
            </a:xfrm>
            <a:prstGeom prst="ellipse">
              <a:avLst/>
            </a:prstGeom>
            <a:solidFill>
              <a:srgbClr val="99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9" name="Oval 28"/>
            <p:cNvSpPr/>
            <p:nvPr/>
          </p:nvSpPr>
          <p:spPr>
            <a:xfrm rot="10800000">
              <a:off x="3374697" y="4748020"/>
              <a:ext cx="180000" cy="180000"/>
            </a:xfrm>
            <a:prstGeom prst="ellipse">
              <a:avLst/>
            </a:prstGeom>
            <a:solidFill>
              <a:srgbClr val="99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0" name="Oval 29"/>
            <p:cNvSpPr/>
            <p:nvPr/>
          </p:nvSpPr>
          <p:spPr>
            <a:xfrm rot="10800000">
              <a:off x="2488260" y="4748020"/>
              <a:ext cx="180000" cy="180000"/>
            </a:xfrm>
            <a:prstGeom prst="ellipse">
              <a:avLst/>
            </a:prstGeom>
            <a:solidFill>
              <a:srgbClr val="99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3" name="Oval 32"/>
            <p:cNvSpPr/>
            <p:nvPr/>
          </p:nvSpPr>
          <p:spPr>
            <a:xfrm rot="10800000">
              <a:off x="1572374" y="4748020"/>
              <a:ext cx="180000" cy="180000"/>
            </a:xfrm>
            <a:prstGeom prst="ellipse">
              <a:avLst/>
            </a:prstGeom>
            <a:solidFill>
              <a:srgbClr val="99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4" name="Group 3"/>
          <p:cNvGrpSpPr/>
          <p:nvPr/>
        </p:nvGrpSpPr>
        <p:grpSpPr>
          <a:xfrm>
            <a:off x="8777237" y="361284"/>
            <a:ext cx="7820099" cy="5819722"/>
            <a:chOff x="8777237" y="361284"/>
            <a:chExt cx="7820099" cy="5819722"/>
          </a:xfrm>
        </p:grpSpPr>
        <p:sp>
          <p:nvSpPr>
            <p:cNvPr id="7" name="Rounded Rectangle 6"/>
            <p:cNvSpPr/>
            <p:nvPr/>
          </p:nvSpPr>
          <p:spPr>
            <a:xfrm rot="16200000">
              <a:off x="8147237" y="1511698"/>
              <a:ext cx="1620000" cy="360000"/>
            </a:xfrm>
            <a:prstGeom prst="roundRect">
              <a:avLst/>
            </a:prstGeom>
            <a:solidFill>
              <a:srgbClr val="FDCC33"/>
            </a:solidFill>
            <a:ln w="19050">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IE" sz="1400" dirty="0" smtClean="0">
                  <a:solidFill>
                    <a:srgbClr val="990033"/>
                  </a:solidFill>
                </a:rPr>
                <a:t>Lesson interaction</a:t>
              </a:r>
              <a:endParaRPr lang="en-IE" sz="1400" dirty="0">
                <a:solidFill>
                  <a:srgbClr val="990033"/>
                </a:solidFill>
              </a:endParaRPr>
            </a:p>
          </p:txBody>
        </p:sp>
        <p:pic>
          <p:nvPicPr>
            <p:cNvPr id="30722" name="Picture 2"/>
            <p:cNvPicPr>
              <a:picLocks noChangeAspect="1" noChangeArrowheads="1"/>
            </p:cNvPicPr>
            <p:nvPr/>
          </p:nvPicPr>
          <p:blipFill rotWithShape="1">
            <a:blip r:embed="rId12">
              <a:extLst>
                <a:ext uri="{28A0092B-C50C-407E-A947-70E740481C1C}">
                  <a14:useLocalDpi xmlns:a14="http://schemas.microsoft.com/office/drawing/2010/main" val="0"/>
                </a:ext>
              </a:extLst>
            </a:blip>
            <a:srcRect l="363" t="490"/>
            <a:stretch/>
          </p:blipFill>
          <p:spPr bwMode="auto">
            <a:xfrm>
              <a:off x="9156844" y="361284"/>
              <a:ext cx="7440492" cy="58197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3345256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fade">
                                      <p:cBhvr>
                                        <p:cTn id="7" dur="500"/>
                                        <p:tgtEl>
                                          <p:spTgt spid="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fade">
                                      <p:cBhvr>
                                        <p:cTn id="12" dur="500"/>
                                        <p:tgtEl>
                                          <p:spTgt spid="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3" end="3"/>
                                            </p:txEl>
                                          </p:spTgt>
                                        </p:tgtEl>
                                        <p:attrNameLst>
                                          <p:attrName>style.visibility</p:attrName>
                                        </p:attrNameLst>
                                      </p:cBhvr>
                                      <p:to>
                                        <p:strVal val="visible"/>
                                      </p:to>
                                    </p:set>
                                    <p:animEffect transition="in" filter="fade">
                                      <p:cBhvr>
                                        <p:cTn id="17" dur="500"/>
                                        <p:tgtEl>
                                          <p:spTgt spid="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up)">
                                      <p:cBhvr>
                                        <p:cTn id="27" dur="500"/>
                                        <p:tgtEl>
                                          <p:spTgt spid="14"/>
                                        </p:tgtEl>
                                      </p:cBhvr>
                                    </p:animEffect>
                                  </p:childTnLst>
                                </p:cTn>
                              </p:par>
                              <p:par>
                                <p:cTn id="28" presetID="22" presetClass="entr" presetSubtype="1" fill="hold"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up)">
                                      <p:cBhvr>
                                        <p:cTn id="30" dur="5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500"/>
                                        <p:tgtEl>
                                          <p:spTgt spid="16"/>
                                        </p:tgtEl>
                                      </p:cBhvr>
                                    </p:animEffect>
                                  </p:childTnLst>
                                </p:cTn>
                              </p:par>
                            </p:childTnLst>
                          </p:cTn>
                        </p:par>
                        <p:par>
                          <p:cTn id="36" fill="hold">
                            <p:stCondLst>
                              <p:cond delay="500"/>
                            </p:stCondLst>
                            <p:childTnLst>
                              <p:par>
                                <p:cTn id="37" presetID="10" presetClass="entr" presetSubtype="0"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500"/>
                                        <p:tgtEl>
                                          <p:spTgt spid="17"/>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500"/>
                                        <p:tgtEl>
                                          <p:spTgt spid="18"/>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fade">
                                      <p:cBhvr>
                                        <p:cTn id="49" dur="500"/>
                                        <p:tgtEl>
                                          <p:spTgt spid="19"/>
                                        </p:tgtEl>
                                      </p:cBhvr>
                                    </p:animEffect>
                                  </p:childTnLst>
                                </p:cTn>
                              </p:par>
                            </p:childTnLst>
                          </p:cTn>
                        </p:par>
                        <p:par>
                          <p:cTn id="50" fill="hold">
                            <p:stCondLst>
                              <p:cond delay="500"/>
                            </p:stCondLst>
                            <p:childTnLst>
                              <p:par>
                                <p:cTn id="51" presetID="10"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500"/>
                                        <p:tgtEl>
                                          <p:spTgt spid="20"/>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500"/>
                                        <p:tgtEl>
                                          <p:spTgt spid="21"/>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9">
                                            <p:txEl>
                                              <p:pRg st="7" end="7"/>
                                            </p:txEl>
                                          </p:spTgt>
                                        </p:tgtEl>
                                        <p:attrNameLst>
                                          <p:attrName>style.visibility</p:attrName>
                                        </p:attrNameLst>
                                      </p:cBhvr>
                                      <p:to>
                                        <p:strVal val="visible"/>
                                      </p:to>
                                    </p:set>
                                    <p:animEffect transition="in" filter="fade">
                                      <p:cBhvr>
                                        <p:cTn id="63" dur="500"/>
                                        <p:tgtEl>
                                          <p:spTgt spid="9">
                                            <p:txEl>
                                              <p:pRg st="7" end="7"/>
                                            </p:txEl>
                                          </p:spTgt>
                                        </p:tgtEl>
                                      </p:cBhvr>
                                    </p:animEffect>
                                  </p:childTnLst>
                                </p:cTn>
                              </p:par>
                              <p:par>
                                <p:cTn id="64" presetID="10" presetClass="entr" presetSubtype="0" fill="hold" nodeType="withEffect">
                                  <p:stCondLst>
                                    <p:cond delay="0"/>
                                  </p:stCondLst>
                                  <p:childTnLst>
                                    <p:set>
                                      <p:cBhvr>
                                        <p:cTn id="65" dur="1" fill="hold">
                                          <p:stCondLst>
                                            <p:cond delay="0"/>
                                          </p:stCondLst>
                                        </p:cTn>
                                        <p:tgtEl>
                                          <p:spTgt spid="26"/>
                                        </p:tgtEl>
                                        <p:attrNameLst>
                                          <p:attrName>style.visibility</p:attrName>
                                        </p:attrNameLst>
                                      </p:cBhvr>
                                      <p:to>
                                        <p:strVal val="visible"/>
                                      </p:to>
                                    </p:set>
                                    <p:animEffect transition="in" filter="fade">
                                      <p:cBhvr>
                                        <p:cTn id="66" dur="500"/>
                                        <p:tgtEl>
                                          <p:spTgt spid="26"/>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3"/>
                                        </p:tgtEl>
                                        <p:attrNameLst>
                                          <p:attrName>style.visibility</p:attrName>
                                        </p:attrNameLst>
                                      </p:cBhvr>
                                      <p:to>
                                        <p:strVal val="visible"/>
                                      </p:to>
                                    </p:set>
                                    <p:animEffect transition="in" filter="fade">
                                      <p:cBhvr>
                                        <p:cTn id="71" dur="500"/>
                                        <p:tgtEl>
                                          <p:spTgt spid="3"/>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9">
                                            <p:txEl>
                                              <p:pRg st="9" end="9"/>
                                            </p:txEl>
                                          </p:spTgt>
                                        </p:tgtEl>
                                        <p:attrNameLst>
                                          <p:attrName>style.visibility</p:attrName>
                                        </p:attrNameLst>
                                      </p:cBhvr>
                                      <p:to>
                                        <p:strVal val="visible"/>
                                      </p:to>
                                    </p:set>
                                    <p:animEffect transition="in" filter="fade">
                                      <p:cBhvr>
                                        <p:cTn id="76" dur="500"/>
                                        <p:tgtEl>
                                          <p:spTgt spid="9">
                                            <p:txEl>
                                              <p:pRg st="9" end="9"/>
                                            </p:txEl>
                                          </p:spTgt>
                                        </p:tgtEl>
                                      </p:cBhvr>
                                    </p:animEffect>
                                  </p:childTnLst>
                                </p:cTn>
                              </p:par>
                              <p:par>
                                <p:cTn id="77" presetID="10" presetClass="entr" presetSubtype="0" fill="hold" nodeType="with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500"/>
                                        <p:tgtEl>
                                          <p:spTgt spid="35"/>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nodeType="click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500"/>
                                        <p:tgtEl>
                                          <p:spTgt spid="32"/>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grpId="0" nodeType="clickEffect">
                                  <p:stCondLst>
                                    <p:cond delay="0"/>
                                  </p:stCondLst>
                                  <p:childTnLst>
                                    <p:set>
                                      <p:cBhvr>
                                        <p:cTn id="88" dur="1" fill="hold">
                                          <p:stCondLst>
                                            <p:cond delay="0"/>
                                          </p:stCondLst>
                                        </p:cTn>
                                        <p:tgtEl>
                                          <p:spTgt spid="9">
                                            <p:txEl>
                                              <p:pRg st="11" end="11"/>
                                            </p:txEl>
                                          </p:spTgt>
                                        </p:tgtEl>
                                        <p:attrNameLst>
                                          <p:attrName>style.visibility</p:attrName>
                                        </p:attrNameLst>
                                      </p:cBhvr>
                                      <p:to>
                                        <p:strVal val="visible"/>
                                      </p:to>
                                    </p:set>
                                    <p:animEffect transition="in" filter="fade">
                                      <p:cBhvr>
                                        <p:cTn id="89" dur="500"/>
                                        <p:tgtEl>
                                          <p:spTgt spid="9">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90" restart="whenNotActive" fill="hold" evtFilter="cancelBubble" nodeType="interactiveSeq">
                <p:stCondLst>
                  <p:cond evt="onClick" delay="0">
                    <p:tgtEl>
                      <p:spTgt spid="4"/>
                    </p:tgtEl>
                  </p:cond>
                </p:stCondLst>
                <p:endSync evt="end" delay="0">
                  <p:rtn val="all"/>
                </p:endSync>
                <p:childTnLst>
                  <p:par>
                    <p:cTn id="91" fill="hold">
                      <p:stCondLst>
                        <p:cond delay="0"/>
                      </p:stCondLst>
                      <p:childTnLst>
                        <p:par>
                          <p:cTn id="92" fill="hold">
                            <p:stCondLst>
                              <p:cond delay="0"/>
                            </p:stCondLst>
                            <p:childTnLst>
                              <p:par>
                                <p:cTn id="93" presetID="35" presetClass="path" presetSubtype="0" accel="50000" decel="50000" fill="hold" nodeType="clickEffect">
                                  <p:stCondLst>
                                    <p:cond delay="0"/>
                                  </p:stCondLst>
                                  <p:childTnLst>
                                    <p:animMotion origin="layout" path="M -0.00018 7.40741E-7 L -0.93038 7.40741E-7 " pathEditMode="relative" rAng="0" ptsTypes="AA">
                                      <p:cBhvr>
                                        <p:cTn id="94" dur="2000" fill="hold"/>
                                        <p:tgtEl>
                                          <p:spTgt spid="4"/>
                                        </p:tgtEl>
                                        <p:attrNameLst>
                                          <p:attrName>ppt_x</p:attrName>
                                          <p:attrName>ppt_y</p:attrName>
                                        </p:attrNameLst>
                                      </p:cBhvr>
                                      <p:rCtr x="-46510" y="0"/>
                                    </p:animMotion>
                                  </p:childTnLst>
                                </p:cTn>
                              </p:par>
                            </p:childTnLst>
                          </p:cTn>
                        </p:par>
                      </p:childTnLst>
                    </p:cTn>
                  </p:par>
                  <p:par>
                    <p:cTn id="95" fill="hold">
                      <p:stCondLst>
                        <p:cond delay="indefinite"/>
                      </p:stCondLst>
                      <p:childTnLst>
                        <p:par>
                          <p:cTn id="96" fill="hold">
                            <p:stCondLst>
                              <p:cond delay="0"/>
                            </p:stCondLst>
                            <p:childTnLst>
                              <p:par>
                                <p:cTn id="97" presetID="63" presetClass="path" presetSubtype="0" accel="50000" decel="50000" fill="hold" nodeType="clickEffect">
                                  <p:stCondLst>
                                    <p:cond delay="0"/>
                                  </p:stCondLst>
                                  <p:childTnLst>
                                    <p:animMotion origin="layout" path="M -0.93038 7.40741E-7 L -0.00018 0.00347 " pathEditMode="relative" rAng="0" ptsTypes="AA">
                                      <p:cBhvr>
                                        <p:cTn id="98" dur="2000" fill="hold"/>
                                        <p:tgtEl>
                                          <p:spTgt spid="4"/>
                                        </p:tgtEl>
                                        <p:attrNameLst>
                                          <p:attrName>ppt_x</p:attrName>
                                          <p:attrName>ppt_y</p:attrName>
                                        </p:attrNameLst>
                                      </p:cBhvr>
                                      <p:rCtr x="46510" y="162"/>
                                    </p:animMotion>
                                  </p:childTnLst>
                                </p:cTn>
                              </p:par>
                            </p:childTnLst>
                          </p:cTn>
                        </p:par>
                      </p:childTnLst>
                    </p:cTn>
                  </p:par>
                </p:childTnLst>
              </p:cTn>
              <p:nextCondLst>
                <p:cond evt="onClick" delay="0">
                  <p:tgtEl>
                    <p:spTgt spid="4"/>
                  </p:tgtEl>
                </p:cond>
              </p:nextCondLst>
            </p:seq>
          </p:childTnLst>
        </p:cTn>
      </p:par>
    </p:tnLst>
    <p:bldLst>
      <p:bldP spid="9" grpId="0" uiExpand="1" build="p"/>
      <p:bldP spid="13" grpId="0"/>
      <p:bldP spid="16" grpId="0"/>
      <p:bldP spid="17" grpId="0"/>
      <p:bldP spid="18" grpId="0"/>
      <p:bldP spid="19" grpId="0"/>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a:xfrm>
                <a:off x="457200" y="-90264"/>
                <a:ext cx="8229600" cy="1143000"/>
              </a:xfrm>
            </p:spPr>
            <p:txBody>
              <a:bodyPr>
                <a:normAutofit fontScale="90000"/>
              </a:bodyPr>
              <a:lstStyle/>
              <a:p>
                <a:r>
                  <a:rPr lang="en-IE" dirty="0"/>
                  <a:t>Section D</a:t>
                </a:r>
                <a:r>
                  <a:rPr lang="en-IE" dirty="0" smtClean="0"/>
                  <a:t>: </a:t>
                </a:r>
                <a:r>
                  <a:rPr lang="en-IE" dirty="0"/>
                  <a:t>Student Activity 1</a:t>
                </a:r>
                <a:br>
                  <a:rPr lang="en-IE" dirty="0"/>
                </a:br>
                <a:r>
                  <a:rPr lang="en-IE" sz="3200" dirty="0"/>
                  <a:t>Solving inequalities of the form </a:t>
                </a:r>
                <a14:m>
                  <m:oMath xmlns:m="http://schemas.openxmlformats.org/officeDocument/2006/math">
                    <m:r>
                      <a:rPr lang="en-IE" sz="3200" i="1" dirty="0">
                        <a:latin typeface="Cambria Math"/>
                      </a:rPr>
                      <m:t>𝑎𝑥</m:t>
                    </m:r>
                    <m:r>
                      <a:rPr lang="en-IE" sz="3200" i="1" dirty="0">
                        <a:latin typeface="Cambria Math"/>
                      </a:rPr>
                      <m:t> + </m:t>
                    </m:r>
                    <m:r>
                      <a:rPr lang="en-IE" sz="3200" i="1" dirty="0">
                        <a:latin typeface="Cambria Math"/>
                      </a:rPr>
                      <m:t>𝑏</m:t>
                    </m:r>
                    <m:r>
                      <a:rPr lang="en-IE" sz="3200" i="1" dirty="0">
                        <a:latin typeface="Cambria Math"/>
                      </a:rPr>
                      <m:t> &lt;</m:t>
                    </m:r>
                    <m:r>
                      <a:rPr lang="en-IE" sz="3200" i="1" dirty="0">
                        <a:latin typeface="Cambria Math"/>
                      </a:rPr>
                      <m:t>𝑘</m:t>
                    </m:r>
                    <m:r>
                      <a:rPr lang="en-IE" sz="3200" i="1" dirty="0">
                        <a:latin typeface="Cambria Math"/>
                      </a:rPr>
                      <m:t>.</m:t>
                    </m:r>
                  </m:oMath>
                </a14:m>
                <a:endParaRPr lang="en-IE" sz="3600"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xfrm>
                <a:off x="457200" y="-90264"/>
                <a:ext cx="8229600" cy="1143000"/>
              </a:xfrm>
              <a:blipFill rotWithShape="1">
                <a:blip r:embed="rId2"/>
                <a:stretch>
                  <a:fillRect t="-9574" b="-15426"/>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395536" y="1002789"/>
                <a:ext cx="8352928" cy="5632311"/>
              </a:xfrm>
              <a:prstGeom prst="rect">
                <a:avLst/>
              </a:prstGeom>
            </p:spPr>
            <p:txBody>
              <a:bodyPr wrap="square">
                <a:spAutoFit/>
              </a:bodyPr>
              <a:lstStyle/>
              <a:p>
                <a:pPr marL="457200" indent="-457200">
                  <a:buAutoNum type="arabicPeriod"/>
                </a:pPr>
                <a:r>
                  <a:rPr lang="en-IE" sz="2000" dirty="0" smtClean="0">
                    <a:solidFill>
                      <a:srgbClr val="990033"/>
                    </a:solidFill>
                  </a:rPr>
                  <a:t>Annika </a:t>
                </a:r>
                <a:r>
                  <a:rPr lang="en-IE" sz="2000" dirty="0">
                    <a:solidFill>
                      <a:srgbClr val="990033"/>
                    </a:solidFill>
                  </a:rPr>
                  <a:t>has seen three pairs of trainers she likes. They cost €50, €55 and €68. She already has saved €20 and gets €4 pocket money per week at the end of each week. Annika is wondering how soon she can buy one of these pairs of trainers. What different methods can you use to help her solve this problem</a:t>
                </a:r>
                <a:r>
                  <a:rPr lang="en-IE" sz="2000" dirty="0" smtClean="0">
                    <a:solidFill>
                      <a:srgbClr val="990033"/>
                    </a:solidFill>
                  </a:rPr>
                  <a:t>?</a:t>
                </a:r>
              </a:p>
              <a:p>
                <a:r>
                  <a:rPr lang="en-IE" sz="2000" dirty="0" smtClean="0">
                    <a:solidFill>
                      <a:srgbClr val="990033"/>
                    </a:solidFill>
                  </a:rPr>
                  <a:t> </a:t>
                </a:r>
                <a:endParaRPr lang="en-IE" sz="2000" dirty="0">
                  <a:solidFill>
                    <a:srgbClr val="990033"/>
                  </a:solidFill>
                </a:endParaRPr>
              </a:p>
              <a:p>
                <a:pPr marL="457200" indent="-457200">
                  <a:buAutoNum type="arabicPeriod" startAt="2"/>
                </a:pPr>
                <a:r>
                  <a:rPr lang="en-IE" sz="2000" dirty="0" smtClean="0">
                    <a:solidFill>
                      <a:srgbClr val="990033"/>
                    </a:solidFill>
                  </a:rPr>
                  <a:t>Which </a:t>
                </a:r>
                <a:r>
                  <a:rPr lang="en-IE" sz="2000" dirty="0">
                    <a:solidFill>
                      <a:srgbClr val="990033"/>
                    </a:solidFill>
                  </a:rPr>
                  <a:t>of the following is an element of the solution set of the inequality </a:t>
                </a:r>
                <a:r>
                  <a:rPr lang="en-IE" sz="2000" dirty="0" smtClean="0">
                    <a:solidFill>
                      <a:srgbClr val="990033"/>
                    </a:solidFill>
                  </a:rPr>
                  <a:t>				</a:t>
                </a:r>
                <a14:m>
                  <m:oMath xmlns:m="http://schemas.openxmlformats.org/officeDocument/2006/math">
                    <m:r>
                      <a:rPr lang="en-IE" sz="2000" b="0" i="1" dirty="0" smtClean="0">
                        <a:solidFill>
                          <a:srgbClr val="990033"/>
                        </a:solidFill>
                        <a:latin typeface="Cambria Math"/>
                      </a:rPr>
                      <m:t>4</m:t>
                    </m:r>
                    <m:r>
                      <a:rPr lang="en-IE" sz="2000" b="0" i="1" dirty="0" smtClean="0">
                        <a:solidFill>
                          <a:srgbClr val="990033"/>
                        </a:solidFill>
                        <a:latin typeface="Cambria Math"/>
                      </a:rPr>
                      <m:t>𝑥</m:t>
                    </m:r>
                    <m:r>
                      <a:rPr lang="en-IE" sz="2000" b="0" i="1" dirty="0" smtClean="0">
                        <a:solidFill>
                          <a:srgbClr val="990033"/>
                        </a:solidFill>
                        <a:latin typeface="Cambria Math"/>
                      </a:rPr>
                      <m:t> + 5 &gt; 29? </m:t>
                    </m:r>
                  </m:oMath>
                </a14:m>
                <a:endParaRPr lang="en-IE" sz="2000" dirty="0" smtClean="0">
                  <a:solidFill>
                    <a:srgbClr val="990033"/>
                  </a:solidFill>
                </a:endParaRPr>
              </a:p>
              <a:p>
                <a:pPr marL="457200" indent="-457200">
                  <a:buAutoNum type="arabicPeriod" startAt="2"/>
                </a:pPr>
                <a:endParaRPr lang="en-IE" sz="2000" dirty="0">
                  <a:solidFill>
                    <a:srgbClr val="990033"/>
                  </a:solidFill>
                </a:endParaRPr>
              </a:p>
              <a:p>
                <a:r>
                  <a:rPr lang="fi-FI" sz="2000" dirty="0" smtClean="0">
                    <a:solidFill>
                      <a:srgbClr val="990033"/>
                    </a:solidFill>
                  </a:rPr>
                  <a:t>         i.4 		ii</a:t>
                </a:r>
                <a:r>
                  <a:rPr lang="fi-FI" sz="2000" dirty="0">
                    <a:solidFill>
                      <a:srgbClr val="990033"/>
                    </a:solidFill>
                  </a:rPr>
                  <a:t>. -5 </a:t>
                </a:r>
                <a:r>
                  <a:rPr lang="fi-FI" sz="2000" dirty="0" smtClean="0">
                    <a:solidFill>
                      <a:srgbClr val="990033"/>
                    </a:solidFill>
                  </a:rPr>
                  <a:t>	iii</a:t>
                </a:r>
                <a:r>
                  <a:rPr lang="fi-FI" sz="2000" dirty="0">
                    <a:solidFill>
                      <a:srgbClr val="990033"/>
                    </a:solidFill>
                  </a:rPr>
                  <a:t>. 6 </a:t>
                </a:r>
                <a:r>
                  <a:rPr lang="fi-FI" sz="2000" dirty="0" smtClean="0">
                    <a:solidFill>
                      <a:srgbClr val="990033"/>
                    </a:solidFill>
                  </a:rPr>
                  <a:t>	iv</a:t>
                </a:r>
                <a:r>
                  <a:rPr lang="fi-FI" sz="2000" dirty="0">
                    <a:solidFill>
                      <a:srgbClr val="990033"/>
                    </a:solidFill>
                  </a:rPr>
                  <a:t>. 7. </a:t>
                </a:r>
                <a:endParaRPr lang="fi-FI" sz="2000" dirty="0" smtClean="0">
                  <a:solidFill>
                    <a:srgbClr val="990033"/>
                  </a:solidFill>
                </a:endParaRPr>
              </a:p>
              <a:p>
                <a:endParaRPr lang="fi-FI" sz="2000" dirty="0">
                  <a:solidFill>
                    <a:srgbClr val="990033"/>
                  </a:solidFill>
                </a:endParaRPr>
              </a:p>
              <a:p>
                <a:r>
                  <a:rPr lang="en-IE" sz="2000" dirty="0">
                    <a:solidFill>
                      <a:srgbClr val="990033"/>
                    </a:solidFill>
                  </a:rPr>
                  <a:t>3. Solve the following inequalities for </a:t>
                </a:r>
                <a:r>
                  <a:rPr lang="en-IE" sz="2000" i="1" dirty="0">
                    <a:solidFill>
                      <a:srgbClr val="990033"/>
                    </a:solidFill>
                  </a:rPr>
                  <a:t>x </a:t>
                </a:r>
                <a:r>
                  <a:rPr lang="en-IE" sz="2000" dirty="0">
                    <a:solidFill>
                      <a:srgbClr val="990033"/>
                    </a:solidFill>
                  </a:rPr>
                  <a:t>∈ </a:t>
                </a:r>
                <a:r>
                  <a:rPr lang="en-IE" sz="2000" i="1" dirty="0">
                    <a:solidFill>
                      <a:srgbClr val="990033"/>
                    </a:solidFill>
                  </a:rPr>
                  <a:t>R </a:t>
                </a:r>
                <a:r>
                  <a:rPr lang="en-IE" sz="2000" dirty="0">
                    <a:solidFill>
                      <a:srgbClr val="990033"/>
                    </a:solidFill>
                  </a:rPr>
                  <a:t>and represent their solutions on the number line: </a:t>
                </a:r>
                <a:endParaRPr lang="en-IE" sz="2000" dirty="0" smtClean="0">
                  <a:solidFill>
                    <a:srgbClr val="990033"/>
                  </a:solidFill>
                </a:endParaRPr>
              </a:p>
              <a:p>
                <a:r>
                  <a:rPr lang="en-IE" sz="2000" dirty="0" err="1" smtClean="0">
                    <a:solidFill>
                      <a:srgbClr val="990033"/>
                    </a:solidFill>
                  </a:rPr>
                  <a:t>i</a:t>
                </a:r>
                <a:r>
                  <a:rPr lang="en-IE" sz="2000" dirty="0" smtClean="0">
                    <a:solidFill>
                      <a:srgbClr val="990033"/>
                    </a:solidFill>
                  </a:rPr>
                  <a:t>.	 </a:t>
                </a:r>
                <a14:m>
                  <m:oMath xmlns:m="http://schemas.openxmlformats.org/officeDocument/2006/math">
                    <m:r>
                      <a:rPr lang="en-IE" sz="2000" b="0" i="1" dirty="0" smtClean="0">
                        <a:solidFill>
                          <a:srgbClr val="990033"/>
                        </a:solidFill>
                        <a:latin typeface="Cambria Math"/>
                      </a:rPr>
                      <m:t>𝑥</m:t>
                    </m:r>
                    <m:r>
                      <a:rPr lang="en-IE" sz="2000" b="0" i="1" dirty="0" smtClean="0">
                        <a:solidFill>
                          <a:srgbClr val="990033"/>
                        </a:solidFill>
                        <a:latin typeface="Cambria Math"/>
                      </a:rPr>
                      <m:t> + 3 &lt;5 </m:t>
                    </m:r>
                  </m:oMath>
                </a14:m>
                <a:endParaRPr lang="en-IE" sz="2000" dirty="0">
                  <a:solidFill>
                    <a:srgbClr val="990033"/>
                  </a:solidFill>
                </a:endParaRPr>
              </a:p>
              <a:p>
                <a:r>
                  <a:rPr lang="en-IE" sz="2000" dirty="0" smtClean="0">
                    <a:solidFill>
                      <a:srgbClr val="990033"/>
                    </a:solidFill>
                  </a:rPr>
                  <a:t>ii. 	</a:t>
                </a:r>
                <a14:m>
                  <m:oMath xmlns:m="http://schemas.openxmlformats.org/officeDocument/2006/math">
                    <m:r>
                      <a:rPr lang="en-IE" sz="2000" b="0" i="1" dirty="0" smtClean="0">
                        <a:solidFill>
                          <a:srgbClr val="990033"/>
                        </a:solidFill>
                        <a:latin typeface="Cambria Math"/>
                      </a:rPr>
                      <m:t>𝑥</m:t>
                    </m:r>
                    <m:r>
                      <a:rPr lang="en-IE" sz="2000" b="0" i="1" dirty="0" smtClean="0">
                        <a:solidFill>
                          <a:srgbClr val="990033"/>
                        </a:solidFill>
                        <a:latin typeface="Cambria Math"/>
                      </a:rPr>
                      <m:t> −6 &lt;5 </m:t>
                    </m:r>
                  </m:oMath>
                </a14:m>
                <a:endParaRPr lang="en-IE" sz="2000" dirty="0">
                  <a:solidFill>
                    <a:srgbClr val="990033"/>
                  </a:solidFill>
                </a:endParaRPr>
              </a:p>
              <a:p>
                <a:r>
                  <a:rPr lang="en-IE" sz="2000" dirty="0" smtClean="0">
                    <a:solidFill>
                      <a:srgbClr val="990033"/>
                    </a:solidFill>
                  </a:rPr>
                  <a:t>iii. 	</a:t>
                </a:r>
                <a14:m>
                  <m:oMath xmlns:m="http://schemas.openxmlformats.org/officeDocument/2006/math">
                    <m:r>
                      <a:rPr lang="en-IE" sz="2000" b="0" i="1" dirty="0" smtClean="0">
                        <a:solidFill>
                          <a:srgbClr val="990033"/>
                        </a:solidFill>
                        <a:latin typeface="Cambria Math"/>
                      </a:rPr>
                      <m:t>2</m:t>
                    </m:r>
                    <m:r>
                      <a:rPr lang="en-IE" sz="2000" b="0" i="1" dirty="0" smtClean="0">
                        <a:solidFill>
                          <a:srgbClr val="990033"/>
                        </a:solidFill>
                        <a:latin typeface="Cambria Math"/>
                      </a:rPr>
                      <m:t>𝑥</m:t>
                    </m:r>
                    <m:r>
                      <a:rPr lang="en-IE" sz="2000" b="0" i="1" dirty="0" smtClean="0">
                        <a:solidFill>
                          <a:srgbClr val="990033"/>
                        </a:solidFill>
                        <a:latin typeface="Cambria Math"/>
                      </a:rPr>
                      <m:t> + 3 &lt;5 </m:t>
                    </m:r>
                  </m:oMath>
                </a14:m>
                <a:endParaRPr lang="en-IE" sz="2000" dirty="0">
                  <a:solidFill>
                    <a:srgbClr val="990033"/>
                  </a:solidFill>
                </a:endParaRPr>
              </a:p>
              <a:p>
                <a:r>
                  <a:rPr lang="en-IE" sz="2000" dirty="0" smtClean="0">
                    <a:solidFill>
                      <a:srgbClr val="990033"/>
                    </a:solidFill>
                  </a:rPr>
                  <a:t>iv. 	</a:t>
                </a:r>
                <a14:m>
                  <m:oMath xmlns:m="http://schemas.openxmlformats.org/officeDocument/2006/math">
                    <m:r>
                      <a:rPr lang="en-IE" sz="2000" b="0" i="1" dirty="0" smtClean="0">
                        <a:solidFill>
                          <a:srgbClr val="990033"/>
                        </a:solidFill>
                        <a:latin typeface="Cambria Math"/>
                      </a:rPr>
                      <m:t>2</m:t>
                    </m:r>
                    <m:r>
                      <a:rPr lang="en-IE" sz="2000" b="0" i="1" dirty="0" smtClean="0">
                        <a:solidFill>
                          <a:srgbClr val="990033"/>
                        </a:solidFill>
                        <a:latin typeface="Cambria Math"/>
                      </a:rPr>
                      <m:t>𝑥</m:t>
                    </m:r>
                    <m:r>
                      <a:rPr lang="en-IE" sz="2000" b="0" i="1" dirty="0" smtClean="0">
                        <a:solidFill>
                          <a:srgbClr val="990033"/>
                        </a:solidFill>
                        <a:latin typeface="Cambria Math"/>
                      </a:rPr>
                      <m:t> + 3 &lt;15 </m:t>
                    </m:r>
                  </m:oMath>
                </a14:m>
                <a:endParaRPr lang="en-IE" sz="2000" dirty="0" smtClean="0">
                  <a:solidFill>
                    <a:srgbClr val="990033"/>
                  </a:solidFill>
                </a:endParaRPr>
              </a:p>
              <a:p>
                <a:r>
                  <a:rPr lang="en-IE" sz="2000" dirty="0" smtClean="0">
                    <a:solidFill>
                      <a:srgbClr val="990033"/>
                    </a:solidFill>
                  </a:rPr>
                  <a:t>v. 	</a:t>
                </a:r>
                <a14:m>
                  <m:oMath xmlns:m="http://schemas.openxmlformats.org/officeDocument/2006/math">
                    <m:r>
                      <a:rPr lang="en-IE" sz="2000" b="0" i="1" dirty="0" smtClean="0">
                        <a:solidFill>
                          <a:srgbClr val="990033"/>
                        </a:solidFill>
                        <a:latin typeface="Cambria Math"/>
                      </a:rPr>
                      <m:t>12</m:t>
                    </m:r>
                    <m:r>
                      <a:rPr lang="en-IE" sz="2000" b="0" i="1" dirty="0" smtClean="0">
                        <a:solidFill>
                          <a:srgbClr val="990033"/>
                        </a:solidFill>
                        <a:latin typeface="Cambria Math"/>
                      </a:rPr>
                      <m:t>𝑥</m:t>
                    </m:r>
                    <m:r>
                      <a:rPr lang="en-IE" sz="2000" b="0" i="1" dirty="0" smtClean="0">
                        <a:solidFill>
                          <a:srgbClr val="990033"/>
                        </a:solidFill>
                        <a:latin typeface="Cambria Math"/>
                      </a:rPr>
                      <m:t> + 3≥ 111 </m:t>
                    </m:r>
                  </m:oMath>
                </a14:m>
                <a:endParaRPr lang="en-IE" sz="2000" dirty="0">
                  <a:solidFill>
                    <a:srgbClr val="990033"/>
                  </a:solidFill>
                </a:endParaRPr>
              </a:p>
            </p:txBody>
          </p:sp>
        </mc:Choice>
        <mc:Fallback xmlns="">
          <p:sp>
            <p:nvSpPr>
              <p:cNvPr id="3" name="Rectangle 2"/>
              <p:cNvSpPr>
                <a:spLocks noRot="1" noChangeAspect="1" noMove="1" noResize="1" noEditPoints="1" noAdjustHandles="1" noChangeArrowheads="1" noChangeShapeType="1" noTextEdit="1"/>
              </p:cNvSpPr>
              <p:nvPr/>
            </p:nvSpPr>
            <p:spPr>
              <a:xfrm>
                <a:off x="395536" y="1002789"/>
                <a:ext cx="8352928" cy="5632311"/>
              </a:xfrm>
              <a:prstGeom prst="rect">
                <a:avLst/>
              </a:prstGeom>
              <a:blipFill rotWithShape="1">
                <a:blip r:embed="rId3"/>
                <a:stretch>
                  <a:fillRect l="-803" t="-541" r="-1387" b="-974"/>
                </a:stretch>
              </a:blipFill>
            </p:spPr>
            <p:txBody>
              <a:bodyPr/>
              <a:lstStyle/>
              <a:p>
                <a:r>
                  <a:rPr lang="en-IE">
                    <a:noFill/>
                  </a:rPr>
                  <a:t> </a:t>
                </a:r>
              </a:p>
            </p:txBody>
          </p:sp>
        </mc:Fallback>
      </mc:AlternateContent>
    </p:spTree>
    <p:extLst>
      <p:ext uri="{BB962C8B-B14F-4D97-AF65-F5344CB8AC3E}">
        <p14:creationId xmlns:p14="http://schemas.microsoft.com/office/powerpoint/2010/main" val="16757166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a:xfrm>
                <a:off x="457200" y="-90264"/>
                <a:ext cx="8229600" cy="1143000"/>
              </a:xfrm>
            </p:spPr>
            <p:txBody>
              <a:bodyPr>
                <a:normAutofit fontScale="90000"/>
              </a:bodyPr>
              <a:lstStyle/>
              <a:p>
                <a:r>
                  <a:rPr lang="en-IE" dirty="0"/>
                  <a:t>Section D</a:t>
                </a:r>
                <a:r>
                  <a:rPr lang="en-IE" dirty="0" smtClean="0"/>
                  <a:t>: </a:t>
                </a:r>
                <a:r>
                  <a:rPr lang="en-IE" dirty="0"/>
                  <a:t>Student Activity 1</a:t>
                </a:r>
                <a:br>
                  <a:rPr lang="en-IE" dirty="0"/>
                </a:br>
                <a:r>
                  <a:rPr lang="en-IE" sz="3600" dirty="0"/>
                  <a:t>Solving inequalities of the form </a:t>
                </a:r>
                <a14:m>
                  <m:oMath xmlns:m="http://schemas.openxmlformats.org/officeDocument/2006/math">
                    <m:r>
                      <a:rPr lang="en-IE" sz="3600" i="1" dirty="0" smtClean="0">
                        <a:latin typeface="Cambria Math"/>
                      </a:rPr>
                      <m:t>𝑎𝑥</m:t>
                    </m:r>
                    <m:r>
                      <a:rPr lang="en-IE" sz="3600" i="1" dirty="0">
                        <a:latin typeface="Cambria Math"/>
                      </a:rPr>
                      <m:t> + </m:t>
                    </m:r>
                    <m:r>
                      <a:rPr lang="en-IE" sz="3600" i="1" dirty="0">
                        <a:latin typeface="Cambria Math"/>
                      </a:rPr>
                      <m:t>𝑏</m:t>
                    </m:r>
                    <m:r>
                      <a:rPr lang="en-IE" sz="3600" i="1" dirty="0">
                        <a:latin typeface="Cambria Math"/>
                      </a:rPr>
                      <m:t> &lt;</m:t>
                    </m:r>
                    <m:r>
                      <a:rPr lang="en-IE" sz="3600" i="1" dirty="0">
                        <a:latin typeface="Cambria Math"/>
                      </a:rPr>
                      <m:t>𝑘</m:t>
                    </m:r>
                    <m:r>
                      <a:rPr lang="en-IE" sz="3600" i="1" dirty="0">
                        <a:latin typeface="Cambria Math"/>
                      </a:rPr>
                      <m:t>. </m:t>
                    </m:r>
                  </m:oMath>
                </a14:m>
                <a:endParaRPr lang="en-IE" sz="4000"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xfrm>
                <a:off x="457200" y="-90264"/>
                <a:ext cx="8229600" cy="1143000"/>
              </a:xfrm>
              <a:blipFill rotWithShape="1">
                <a:blip r:embed="rId2"/>
                <a:stretch>
                  <a:fillRect t="-11702" b="-19681"/>
                </a:stretch>
              </a:blipFill>
            </p:spPr>
            <p:txBody>
              <a:bodyPr/>
              <a:lstStyle/>
              <a:p>
                <a:r>
                  <a:rPr lang="en-IE">
                    <a:noFill/>
                  </a:rPr>
                  <a:t> </a:t>
                </a:r>
              </a:p>
            </p:txBody>
          </p:sp>
        </mc:Fallback>
      </mc:AlternateContent>
      <p:sp>
        <p:nvSpPr>
          <p:cNvPr id="3" name="Rectangle 2"/>
          <p:cNvSpPr/>
          <p:nvPr/>
        </p:nvSpPr>
        <p:spPr>
          <a:xfrm>
            <a:off x="395536" y="980728"/>
            <a:ext cx="8352928" cy="5632311"/>
          </a:xfrm>
          <a:prstGeom prst="rect">
            <a:avLst/>
          </a:prstGeom>
        </p:spPr>
        <p:txBody>
          <a:bodyPr wrap="square">
            <a:spAutoFit/>
          </a:bodyPr>
          <a:lstStyle/>
          <a:p>
            <a:r>
              <a:rPr lang="en-IE" sz="2000" dirty="0">
                <a:solidFill>
                  <a:srgbClr val="990033"/>
                </a:solidFill>
              </a:rPr>
              <a:t>4. Complete the following two tasks for each of the problems </a:t>
            </a:r>
            <a:r>
              <a:rPr lang="en-IE" sz="2000" dirty="0" smtClean="0">
                <a:solidFill>
                  <a:srgbClr val="990033"/>
                </a:solidFill>
              </a:rPr>
              <a:t>below:</a:t>
            </a:r>
          </a:p>
          <a:p>
            <a:r>
              <a:rPr lang="en-IE" sz="2000" dirty="0" smtClean="0">
                <a:solidFill>
                  <a:srgbClr val="990033"/>
                </a:solidFill>
              </a:rPr>
              <a:t> </a:t>
            </a:r>
            <a:endParaRPr lang="en-IE" sz="2000" dirty="0">
              <a:solidFill>
                <a:srgbClr val="990033"/>
              </a:solidFill>
            </a:endParaRPr>
          </a:p>
          <a:p>
            <a:r>
              <a:rPr lang="en-IE" sz="2000" dirty="0" err="1">
                <a:solidFill>
                  <a:srgbClr val="990033"/>
                </a:solidFill>
              </a:rPr>
              <a:t>i</a:t>
            </a:r>
            <a:r>
              <a:rPr lang="en-IE" sz="2000" dirty="0">
                <a:solidFill>
                  <a:srgbClr val="990033"/>
                </a:solidFill>
              </a:rPr>
              <a:t>. Solve the problem using a table, graph or trial and error. Show your calculations and explain your reasoning in all cases. </a:t>
            </a:r>
          </a:p>
          <a:p>
            <a:r>
              <a:rPr lang="en-IE" sz="2000" dirty="0">
                <a:solidFill>
                  <a:srgbClr val="990033"/>
                </a:solidFill>
              </a:rPr>
              <a:t>ii. Form an inequality to represent the problem and solve it algebraically. </a:t>
            </a:r>
          </a:p>
          <a:p>
            <a:endParaRPr lang="en-IE" sz="2000" dirty="0" smtClean="0">
              <a:solidFill>
                <a:srgbClr val="990033"/>
              </a:solidFill>
            </a:endParaRPr>
          </a:p>
          <a:p>
            <a:r>
              <a:rPr lang="en-IE" sz="2000" dirty="0" smtClean="0">
                <a:solidFill>
                  <a:srgbClr val="990033"/>
                </a:solidFill>
              </a:rPr>
              <a:t>a</a:t>
            </a:r>
            <a:r>
              <a:rPr lang="en-IE" sz="2000" dirty="0">
                <a:solidFill>
                  <a:srgbClr val="990033"/>
                </a:solidFill>
              </a:rPr>
              <a:t>. Darren worked a six hour shift in his local restaurant and got €5 in tips. His total take home pay that evening was at least €69, find the minimum amount he was paid per hour. </a:t>
            </a:r>
          </a:p>
          <a:p>
            <a:endParaRPr lang="en-IE" sz="2000" dirty="0" smtClean="0">
              <a:solidFill>
                <a:srgbClr val="990033"/>
              </a:solidFill>
            </a:endParaRPr>
          </a:p>
          <a:p>
            <a:r>
              <a:rPr lang="en-IE" sz="2000" dirty="0" smtClean="0">
                <a:solidFill>
                  <a:srgbClr val="990033"/>
                </a:solidFill>
              </a:rPr>
              <a:t>b</a:t>
            </a:r>
            <a:r>
              <a:rPr lang="en-IE" sz="2000" dirty="0">
                <a:solidFill>
                  <a:srgbClr val="990033"/>
                </a:solidFill>
              </a:rPr>
              <a:t>. A farmer wants to buy some cows and a tractor. The tractor costs €20,000 and the maximum he can spend is €60,000. Given that the average price of a cow is €900, find the maximum number of cows he can buy. </a:t>
            </a:r>
          </a:p>
          <a:p>
            <a:endParaRPr lang="en-IE" sz="2000" dirty="0" smtClean="0">
              <a:solidFill>
                <a:srgbClr val="990033"/>
              </a:solidFill>
            </a:endParaRPr>
          </a:p>
          <a:p>
            <a:r>
              <a:rPr lang="en-IE" sz="2000" dirty="0" smtClean="0">
                <a:solidFill>
                  <a:srgbClr val="990033"/>
                </a:solidFill>
              </a:rPr>
              <a:t>c</a:t>
            </a:r>
            <a:r>
              <a:rPr lang="en-IE" sz="2000" dirty="0">
                <a:solidFill>
                  <a:srgbClr val="990033"/>
                </a:solidFill>
              </a:rPr>
              <a:t>. Ronan buys a tomato plant which is 5 centimetres in height. The tomato plant grows 3 centimetres every day. After how many days will the tomato plant reach the top of the glass house in which it is growing, given the glass house is 2 metres high. </a:t>
            </a:r>
          </a:p>
        </p:txBody>
      </p:sp>
    </p:spTree>
    <p:extLst>
      <p:ext uri="{BB962C8B-B14F-4D97-AF65-F5344CB8AC3E}">
        <p14:creationId xmlns:p14="http://schemas.microsoft.com/office/powerpoint/2010/main" val="79341589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a:xfrm>
                <a:off x="457200" y="-90264"/>
                <a:ext cx="8229600" cy="1143000"/>
              </a:xfrm>
            </p:spPr>
            <p:txBody>
              <a:bodyPr>
                <a:normAutofit fontScale="90000"/>
              </a:bodyPr>
              <a:lstStyle/>
              <a:p>
                <a:r>
                  <a:rPr lang="en-IE" dirty="0"/>
                  <a:t>Section D</a:t>
                </a:r>
                <a:r>
                  <a:rPr lang="en-IE" dirty="0" smtClean="0"/>
                  <a:t>: </a:t>
                </a:r>
                <a:r>
                  <a:rPr lang="en-IE" dirty="0"/>
                  <a:t>Student Activity 1</a:t>
                </a:r>
                <a:br>
                  <a:rPr lang="en-IE" dirty="0"/>
                </a:br>
                <a:r>
                  <a:rPr lang="en-IE" sz="3600" dirty="0"/>
                  <a:t>Solving inequalities of the form </a:t>
                </a:r>
                <a14:m>
                  <m:oMath xmlns:m="http://schemas.openxmlformats.org/officeDocument/2006/math">
                    <m:r>
                      <a:rPr lang="en-IE" sz="3600" i="1" dirty="0" smtClean="0">
                        <a:latin typeface="Cambria Math"/>
                      </a:rPr>
                      <m:t>𝑎𝑥</m:t>
                    </m:r>
                    <m:r>
                      <a:rPr lang="en-IE" sz="3600" i="1" dirty="0">
                        <a:latin typeface="Cambria Math"/>
                      </a:rPr>
                      <m:t> + </m:t>
                    </m:r>
                    <m:r>
                      <a:rPr lang="en-IE" sz="3600" i="1" dirty="0">
                        <a:latin typeface="Cambria Math"/>
                      </a:rPr>
                      <m:t>𝑏</m:t>
                    </m:r>
                    <m:r>
                      <a:rPr lang="en-IE" sz="3600" i="1" dirty="0">
                        <a:latin typeface="Cambria Math"/>
                      </a:rPr>
                      <m:t> &lt;</m:t>
                    </m:r>
                    <m:r>
                      <a:rPr lang="en-IE" sz="3600" i="1" dirty="0">
                        <a:latin typeface="Cambria Math"/>
                      </a:rPr>
                      <m:t>𝑘</m:t>
                    </m:r>
                    <m:r>
                      <a:rPr lang="en-IE" sz="3600" i="1" dirty="0">
                        <a:latin typeface="Cambria Math"/>
                      </a:rPr>
                      <m:t>. </m:t>
                    </m:r>
                  </m:oMath>
                </a14:m>
                <a:endParaRPr lang="en-IE" sz="4000"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xfrm>
                <a:off x="457200" y="-90264"/>
                <a:ext cx="8229600" cy="1143000"/>
              </a:xfrm>
              <a:blipFill rotWithShape="1">
                <a:blip r:embed="rId2"/>
                <a:stretch>
                  <a:fillRect t="-11702" b="-19681"/>
                </a:stretch>
              </a:blipFill>
            </p:spPr>
            <p:txBody>
              <a:bodyPr/>
              <a:lstStyle/>
              <a:p>
                <a:r>
                  <a:rPr lang="en-IE">
                    <a:noFill/>
                  </a:rPr>
                  <a:t> </a:t>
                </a:r>
              </a:p>
            </p:txBody>
          </p:sp>
        </mc:Fallback>
      </mc:AlternateContent>
      <p:sp>
        <p:nvSpPr>
          <p:cNvPr id="3" name="Rectangle 2"/>
          <p:cNvSpPr/>
          <p:nvPr/>
        </p:nvSpPr>
        <p:spPr>
          <a:xfrm>
            <a:off x="395536" y="980728"/>
            <a:ext cx="8352928" cy="4708981"/>
          </a:xfrm>
          <a:prstGeom prst="rect">
            <a:avLst/>
          </a:prstGeom>
        </p:spPr>
        <p:txBody>
          <a:bodyPr wrap="square">
            <a:spAutoFit/>
          </a:bodyPr>
          <a:lstStyle/>
          <a:p>
            <a:r>
              <a:rPr lang="en-IE" sz="2000" dirty="0">
                <a:solidFill>
                  <a:srgbClr val="990033"/>
                </a:solidFill>
              </a:rPr>
              <a:t>4. Complete the following two tasks for each of the problems </a:t>
            </a:r>
            <a:r>
              <a:rPr lang="en-IE" sz="2000" dirty="0" smtClean="0">
                <a:solidFill>
                  <a:srgbClr val="990033"/>
                </a:solidFill>
              </a:rPr>
              <a:t>below:</a:t>
            </a:r>
          </a:p>
          <a:p>
            <a:r>
              <a:rPr lang="en-IE" sz="2000" dirty="0" smtClean="0">
                <a:solidFill>
                  <a:srgbClr val="990033"/>
                </a:solidFill>
              </a:rPr>
              <a:t> </a:t>
            </a:r>
            <a:endParaRPr lang="en-IE" sz="2000" dirty="0">
              <a:solidFill>
                <a:srgbClr val="990033"/>
              </a:solidFill>
            </a:endParaRPr>
          </a:p>
          <a:p>
            <a:r>
              <a:rPr lang="en-IE" sz="2000" dirty="0" err="1">
                <a:solidFill>
                  <a:srgbClr val="990033"/>
                </a:solidFill>
              </a:rPr>
              <a:t>i</a:t>
            </a:r>
            <a:r>
              <a:rPr lang="en-IE" sz="2000" dirty="0">
                <a:solidFill>
                  <a:srgbClr val="990033"/>
                </a:solidFill>
              </a:rPr>
              <a:t>. Solve the problem using a table, graph or trial and error. Show your calculations and explain your reasoning in all cases. </a:t>
            </a:r>
          </a:p>
          <a:p>
            <a:r>
              <a:rPr lang="en-IE" sz="2000" dirty="0">
                <a:solidFill>
                  <a:srgbClr val="990033"/>
                </a:solidFill>
              </a:rPr>
              <a:t>ii. Form an inequality to represent the problem and solve it algebraically. </a:t>
            </a:r>
          </a:p>
          <a:p>
            <a:endParaRPr lang="en-IE" sz="2000" dirty="0" smtClean="0">
              <a:solidFill>
                <a:srgbClr val="990033"/>
              </a:solidFill>
            </a:endParaRPr>
          </a:p>
          <a:p>
            <a:r>
              <a:rPr lang="en-IE" sz="2000" dirty="0" smtClean="0">
                <a:solidFill>
                  <a:srgbClr val="990033"/>
                </a:solidFill>
              </a:rPr>
              <a:t>d</a:t>
            </a:r>
            <a:r>
              <a:rPr lang="en-IE" sz="2000" dirty="0">
                <a:solidFill>
                  <a:srgbClr val="990033"/>
                </a:solidFill>
              </a:rPr>
              <a:t>. Declan is saving for a birthday present for his girlfriend and he already has €6. Given that he plans to spend at least €40 on the present and the birthday is five weeks hence, what is the least amount he should save per week? </a:t>
            </a:r>
            <a:endParaRPr lang="en-IE" sz="2000" dirty="0" smtClean="0">
              <a:solidFill>
                <a:srgbClr val="990033"/>
              </a:solidFill>
            </a:endParaRPr>
          </a:p>
          <a:p>
            <a:endParaRPr lang="en-IE" sz="2000" dirty="0">
              <a:solidFill>
                <a:srgbClr val="990033"/>
              </a:solidFill>
            </a:endParaRPr>
          </a:p>
          <a:p>
            <a:r>
              <a:rPr lang="en-IE" sz="2000" dirty="0" smtClean="0">
                <a:solidFill>
                  <a:srgbClr val="990033"/>
                </a:solidFill>
              </a:rPr>
              <a:t>e. </a:t>
            </a:r>
            <a:r>
              <a:rPr lang="en-IE" sz="2000" dirty="0">
                <a:solidFill>
                  <a:srgbClr val="990033"/>
                </a:solidFill>
              </a:rPr>
              <a:t>A bridge across the river Geo can support a maximum weight of 20 tonnes. The company’s lorry weighs 8 tonnes and draws a trailer of 3 tonnes in weight. The company wants to find the maximum cargo they can take across this bridge using their lorry. Represent the problem, as an inequality and hence find the maximum weight of the cargo the lorry could carry cross the bridge </a:t>
            </a:r>
          </a:p>
        </p:txBody>
      </p:sp>
    </p:spTree>
    <p:extLst>
      <p:ext uri="{BB962C8B-B14F-4D97-AF65-F5344CB8AC3E}">
        <p14:creationId xmlns:p14="http://schemas.microsoft.com/office/powerpoint/2010/main" val="35114022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53752"/>
            <a:ext cx="8229600" cy="1143000"/>
          </a:xfrm>
        </p:spPr>
        <p:txBody>
          <a:bodyPr>
            <a:normAutofit fontScale="90000"/>
          </a:bodyPr>
          <a:lstStyle/>
          <a:p>
            <a:r>
              <a:rPr lang="en-IE" b="1" dirty="0" smtClean="0"/>
              <a:t>Section A: Student Activity 1</a:t>
            </a:r>
            <a:br>
              <a:rPr lang="en-IE" b="1" dirty="0" smtClean="0"/>
            </a:br>
            <a:r>
              <a:rPr lang="en-IE" sz="4000" dirty="0"/>
              <a:t>Revision of &lt;, &gt;, ≤ and ≥ symbols. </a:t>
            </a:r>
            <a:r>
              <a:rPr lang="en-IE" sz="3600" b="0" dirty="0"/>
              <a:t>	</a:t>
            </a:r>
            <a:endParaRPr lang="en-IE" dirty="0"/>
          </a:p>
        </p:txBody>
      </p:sp>
      <p:sp>
        <p:nvSpPr>
          <p:cNvPr id="5" name="Rectangle 4"/>
          <p:cNvSpPr/>
          <p:nvPr/>
        </p:nvSpPr>
        <p:spPr>
          <a:xfrm>
            <a:off x="611560" y="1196752"/>
            <a:ext cx="8136904" cy="5632311"/>
          </a:xfrm>
          <a:prstGeom prst="rect">
            <a:avLst/>
          </a:prstGeom>
        </p:spPr>
        <p:txBody>
          <a:bodyPr wrap="square">
            <a:spAutoFit/>
          </a:bodyPr>
          <a:lstStyle/>
          <a:p>
            <a:pPr marL="342900" indent="-342900">
              <a:lnSpc>
                <a:spcPct val="150000"/>
              </a:lnSpc>
              <a:buFont typeface="Arial" pitchFamily="34" charset="0"/>
              <a:buChar char="•"/>
            </a:pPr>
            <a:r>
              <a:rPr lang="en-IE" sz="2000" dirty="0">
                <a:solidFill>
                  <a:srgbClr val="990033"/>
                </a:solidFill>
              </a:rPr>
              <a:t>Which would you prefer to have, 4 euro or 6 euro? </a:t>
            </a:r>
          </a:p>
          <a:p>
            <a:pPr marL="342900" indent="-342900">
              <a:lnSpc>
                <a:spcPct val="150000"/>
              </a:lnSpc>
              <a:buFont typeface="Arial" pitchFamily="34" charset="0"/>
              <a:buChar char="•"/>
            </a:pPr>
            <a:r>
              <a:rPr lang="en-IE" sz="2000" dirty="0" smtClean="0">
                <a:solidFill>
                  <a:srgbClr val="990033"/>
                </a:solidFill>
              </a:rPr>
              <a:t>  Is </a:t>
            </a:r>
            <a:r>
              <a:rPr lang="en-IE" sz="2000" dirty="0">
                <a:solidFill>
                  <a:srgbClr val="990033"/>
                </a:solidFill>
              </a:rPr>
              <a:t>4 less than or greater than 6? </a:t>
            </a:r>
          </a:p>
          <a:p>
            <a:pPr marL="342900" indent="-342900">
              <a:lnSpc>
                <a:spcPct val="150000"/>
              </a:lnSpc>
              <a:buFont typeface="Arial" pitchFamily="34" charset="0"/>
              <a:buChar char="•"/>
            </a:pPr>
            <a:r>
              <a:rPr lang="en-IE" sz="2000" dirty="0" smtClean="0">
                <a:solidFill>
                  <a:srgbClr val="990033"/>
                </a:solidFill>
              </a:rPr>
              <a:t>  Is </a:t>
            </a:r>
            <a:r>
              <a:rPr lang="en-IE" sz="2000" dirty="0">
                <a:solidFill>
                  <a:srgbClr val="990033"/>
                </a:solidFill>
              </a:rPr>
              <a:t>3 less than or greater than 1? </a:t>
            </a:r>
          </a:p>
          <a:p>
            <a:pPr marL="342900" indent="-342900">
              <a:lnSpc>
                <a:spcPct val="150000"/>
              </a:lnSpc>
              <a:buFont typeface="Arial" pitchFamily="34" charset="0"/>
              <a:buChar char="•"/>
            </a:pPr>
            <a:r>
              <a:rPr lang="en-IE" sz="2000" dirty="0" smtClean="0">
                <a:solidFill>
                  <a:srgbClr val="990033"/>
                </a:solidFill>
              </a:rPr>
              <a:t>  Can </a:t>
            </a:r>
            <a:r>
              <a:rPr lang="en-IE" sz="2000" dirty="0">
                <a:solidFill>
                  <a:srgbClr val="990033"/>
                </a:solidFill>
              </a:rPr>
              <a:t>you think of words or phrases that mean less than? </a:t>
            </a:r>
          </a:p>
          <a:p>
            <a:pPr marL="342900" indent="-342900">
              <a:lnSpc>
                <a:spcPct val="150000"/>
              </a:lnSpc>
              <a:buFont typeface="Arial" pitchFamily="34" charset="0"/>
              <a:buChar char="•"/>
            </a:pPr>
            <a:r>
              <a:rPr lang="en-IE" sz="2000" dirty="0" smtClean="0">
                <a:solidFill>
                  <a:srgbClr val="990033"/>
                </a:solidFill>
              </a:rPr>
              <a:t>  Can </a:t>
            </a:r>
            <a:r>
              <a:rPr lang="en-IE" sz="2000" dirty="0">
                <a:solidFill>
                  <a:srgbClr val="990033"/>
                </a:solidFill>
              </a:rPr>
              <a:t>you think of words or phrases that mean greater than? 	</a:t>
            </a:r>
            <a:endParaRPr lang="en-IE" sz="2000" dirty="0" smtClean="0">
              <a:solidFill>
                <a:srgbClr val="990033"/>
              </a:solidFill>
            </a:endParaRPr>
          </a:p>
          <a:p>
            <a:pPr marL="342900" indent="-342900">
              <a:lnSpc>
                <a:spcPct val="150000"/>
              </a:lnSpc>
              <a:buFont typeface="Arial" pitchFamily="34" charset="0"/>
              <a:buChar char="•"/>
            </a:pPr>
            <a:r>
              <a:rPr lang="en-IE" sz="2000" dirty="0" smtClean="0">
                <a:solidFill>
                  <a:srgbClr val="990033"/>
                </a:solidFill>
              </a:rPr>
              <a:t> In </a:t>
            </a:r>
            <a:r>
              <a:rPr lang="en-IE" sz="2000" dirty="0">
                <a:solidFill>
                  <a:srgbClr val="990033"/>
                </a:solidFill>
              </a:rPr>
              <a:t>mathematics we use the “&lt;” </a:t>
            </a:r>
            <a:r>
              <a:rPr lang="en-IE" sz="2000" dirty="0" smtClean="0">
                <a:solidFill>
                  <a:srgbClr val="990033"/>
                </a:solidFill>
              </a:rPr>
              <a:t>symbol to </a:t>
            </a:r>
            <a:r>
              <a:rPr lang="en-IE" sz="2000" dirty="0">
                <a:solidFill>
                  <a:srgbClr val="990033"/>
                </a:solidFill>
              </a:rPr>
              <a:t>represent less than</a:t>
            </a:r>
            <a:r>
              <a:rPr lang="en-IE" sz="2000" dirty="0" smtClean="0">
                <a:solidFill>
                  <a:srgbClr val="990033"/>
                </a:solidFill>
              </a:rPr>
              <a:t>.</a:t>
            </a:r>
            <a:endParaRPr lang="en-IE" sz="2000" dirty="0">
              <a:solidFill>
                <a:srgbClr val="990033"/>
              </a:solidFill>
            </a:endParaRPr>
          </a:p>
          <a:p>
            <a:pPr marL="342900" indent="-342900">
              <a:lnSpc>
                <a:spcPct val="150000"/>
              </a:lnSpc>
              <a:buFont typeface="Arial" pitchFamily="34" charset="0"/>
              <a:buChar char="•"/>
            </a:pPr>
            <a:r>
              <a:rPr lang="en-IE" sz="2000" dirty="0" smtClean="0">
                <a:solidFill>
                  <a:srgbClr val="990033"/>
                </a:solidFill>
              </a:rPr>
              <a:t> Look </a:t>
            </a:r>
            <a:r>
              <a:rPr lang="en-IE" sz="2000" dirty="0">
                <a:solidFill>
                  <a:srgbClr val="990033"/>
                </a:solidFill>
              </a:rPr>
              <a:t>at the shape of the symbol. </a:t>
            </a:r>
            <a:r>
              <a:rPr lang="en-IE" sz="2000" dirty="0" smtClean="0">
                <a:solidFill>
                  <a:srgbClr val="990033"/>
                </a:solidFill>
              </a:rPr>
              <a:t>The shape </a:t>
            </a:r>
            <a:r>
              <a:rPr lang="en-IE" sz="2000" dirty="0">
                <a:solidFill>
                  <a:srgbClr val="990033"/>
                </a:solidFill>
              </a:rPr>
              <a:t>of this symbol goes from </a:t>
            </a:r>
            <a:r>
              <a:rPr lang="en-IE" sz="2000" dirty="0" smtClean="0">
                <a:solidFill>
                  <a:srgbClr val="990033"/>
                </a:solidFill>
              </a:rPr>
              <a:t>small to </a:t>
            </a:r>
            <a:r>
              <a:rPr lang="en-IE" sz="2000" dirty="0">
                <a:solidFill>
                  <a:srgbClr val="990033"/>
                </a:solidFill>
              </a:rPr>
              <a:t>big</a:t>
            </a:r>
            <a:r>
              <a:rPr lang="en-IE" sz="2000" dirty="0" smtClean="0">
                <a:solidFill>
                  <a:srgbClr val="990033"/>
                </a:solidFill>
              </a:rPr>
              <a:t>.</a:t>
            </a:r>
            <a:endParaRPr lang="en-IE" sz="2000" dirty="0">
              <a:solidFill>
                <a:srgbClr val="990033"/>
              </a:solidFill>
            </a:endParaRPr>
          </a:p>
          <a:p>
            <a:pPr marL="342900" indent="-342900">
              <a:lnSpc>
                <a:spcPct val="150000"/>
              </a:lnSpc>
              <a:buFont typeface="Arial" pitchFamily="34" charset="0"/>
              <a:buChar char="•"/>
            </a:pPr>
            <a:r>
              <a:rPr lang="en-IE" sz="2000" dirty="0" smtClean="0">
                <a:solidFill>
                  <a:srgbClr val="990033"/>
                </a:solidFill>
              </a:rPr>
              <a:t>We </a:t>
            </a:r>
            <a:r>
              <a:rPr lang="en-IE" sz="2000" dirty="0">
                <a:solidFill>
                  <a:srgbClr val="990033"/>
                </a:solidFill>
              </a:rPr>
              <a:t>use the “&gt;” symbol to </a:t>
            </a:r>
            <a:r>
              <a:rPr lang="en-IE" sz="2000" dirty="0" smtClean="0">
                <a:solidFill>
                  <a:srgbClr val="990033"/>
                </a:solidFill>
              </a:rPr>
              <a:t>represent greater </a:t>
            </a:r>
            <a:r>
              <a:rPr lang="en-IE" sz="2000" dirty="0">
                <a:solidFill>
                  <a:srgbClr val="990033"/>
                </a:solidFill>
              </a:rPr>
              <a:t>than. The shape of this </a:t>
            </a:r>
            <a:r>
              <a:rPr lang="en-IE" sz="2000" dirty="0" smtClean="0">
                <a:solidFill>
                  <a:srgbClr val="990033"/>
                </a:solidFill>
              </a:rPr>
              <a:t>symbol goes </a:t>
            </a:r>
            <a:r>
              <a:rPr lang="en-IE" sz="2000" dirty="0">
                <a:solidFill>
                  <a:srgbClr val="990033"/>
                </a:solidFill>
              </a:rPr>
              <a:t>from big to small</a:t>
            </a:r>
            <a:r>
              <a:rPr lang="en-IE" sz="2000" dirty="0" smtClean="0">
                <a:solidFill>
                  <a:srgbClr val="990033"/>
                </a:solidFill>
              </a:rPr>
              <a:t>.</a:t>
            </a:r>
          </a:p>
          <a:p>
            <a:pPr marL="342900" indent="-342900">
              <a:lnSpc>
                <a:spcPct val="150000"/>
              </a:lnSpc>
              <a:buFont typeface="Arial" pitchFamily="34" charset="0"/>
              <a:buChar char="•"/>
            </a:pPr>
            <a:r>
              <a:rPr lang="en-IE" sz="2000" dirty="0" smtClean="0">
                <a:solidFill>
                  <a:srgbClr val="990033"/>
                </a:solidFill>
              </a:rPr>
              <a:t> Write </a:t>
            </a:r>
            <a:r>
              <a:rPr lang="en-IE" sz="2000" dirty="0">
                <a:solidFill>
                  <a:srgbClr val="990033"/>
                </a:solidFill>
              </a:rPr>
              <a:t>8 is greater than 5 in </a:t>
            </a:r>
            <a:r>
              <a:rPr lang="en-IE" sz="2000" dirty="0" smtClean="0">
                <a:solidFill>
                  <a:srgbClr val="990033"/>
                </a:solidFill>
              </a:rPr>
              <a:t>symbol format</a:t>
            </a:r>
            <a:r>
              <a:rPr lang="en-IE" sz="2000" dirty="0">
                <a:solidFill>
                  <a:srgbClr val="990033"/>
                </a:solidFill>
              </a:rPr>
              <a:t>.</a:t>
            </a:r>
          </a:p>
          <a:p>
            <a:pPr marL="342900" indent="-342900">
              <a:lnSpc>
                <a:spcPct val="150000"/>
              </a:lnSpc>
              <a:buFont typeface="Arial" pitchFamily="34" charset="0"/>
              <a:buChar char="•"/>
            </a:pPr>
            <a:r>
              <a:rPr lang="en-IE" sz="2000" dirty="0" smtClean="0">
                <a:solidFill>
                  <a:srgbClr val="990033"/>
                </a:solidFill>
              </a:rPr>
              <a:t> Write </a:t>
            </a:r>
            <a:r>
              <a:rPr lang="en-IE" sz="2000" dirty="0">
                <a:solidFill>
                  <a:srgbClr val="990033"/>
                </a:solidFill>
              </a:rPr>
              <a:t>4 is less than 5 in symbol format.</a:t>
            </a:r>
          </a:p>
        </p:txBody>
      </p:sp>
      <p:grpSp>
        <p:nvGrpSpPr>
          <p:cNvPr id="2" name="Group 1"/>
          <p:cNvGrpSpPr/>
          <p:nvPr/>
        </p:nvGrpSpPr>
        <p:grpSpPr>
          <a:xfrm>
            <a:off x="8789610" y="366486"/>
            <a:ext cx="8044281" cy="6086850"/>
            <a:chOff x="8789610" y="366486"/>
            <a:chExt cx="8044281" cy="6086850"/>
          </a:xfrm>
        </p:grpSpPr>
        <p:pic>
          <p:nvPicPr>
            <p:cNvPr id="2355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73" t="553"/>
            <a:stretch/>
          </p:blipFill>
          <p:spPr bwMode="auto">
            <a:xfrm>
              <a:off x="9157794" y="366486"/>
              <a:ext cx="7676097" cy="6086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ounded Rectangle 5"/>
            <p:cNvSpPr/>
            <p:nvPr/>
          </p:nvSpPr>
          <p:spPr>
            <a:xfrm rot="16200000">
              <a:off x="8159610" y="1511698"/>
              <a:ext cx="1620000" cy="360000"/>
            </a:xfrm>
            <a:prstGeom prst="roundRect">
              <a:avLst/>
            </a:prstGeom>
            <a:solidFill>
              <a:srgbClr val="FDCC33"/>
            </a:solidFill>
            <a:ln w="19050">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IE" sz="1400" dirty="0" smtClean="0">
                  <a:solidFill>
                    <a:srgbClr val="990033"/>
                  </a:solidFill>
                </a:rPr>
                <a:t>Lesson interaction</a:t>
              </a:r>
              <a:endParaRPr lang="en-IE" sz="1400" dirty="0">
                <a:solidFill>
                  <a:srgbClr val="990033"/>
                </a:solidFill>
              </a:endParaRPr>
            </a:p>
          </p:txBody>
        </p:sp>
      </p:grpSp>
    </p:spTree>
    <p:extLst>
      <p:ext uri="{BB962C8B-B14F-4D97-AF65-F5344CB8AC3E}">
        <p14:creationId xmlns:p14="http://schemas.microsoft.com/office/powerpoint/2010/main" val="732354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fade">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fade">
                                      <p:cBhvr>
                                        <p:cTn id="22" dur="5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fade">
                                      <p:cBhvr>
                                        <p:cTn id="27" dur="500"/>
                                        <p:tgtEl>
                                          <p:spTgt spid="5">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6" end="6"/>
                                            </p:txEl>
                                          </p:spTgt>
                                        </p:tgtEl>
                                        <p:attrNameLst>
                                          <p:attrName>style.visibility</p:attrName>
                                        </p:attrNameLst>
                                      </p:cBhvr>
                                      <p:to>
                                        <p:strVal val="visible"/>
                                      </p:to>
                                    </p:set>
                                    <p:animEffect transition="in" filter="fade">
                                      <p:cBhvr>
                                        <p:cTn id="32" dur="500"/>
                                        <p:tgtEl>
                                          <p:spTgt spid="5">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xEl>
                                              <p:pRg st="7" end="7"/>
                                            </p:txEl>
                                          </p:spTgt>
                                        </p:tgtEl>
                                        <p:attrNameLst>
                                          <p:attrName>style.visibility</p:attrName>
                                        </p:attrNameLst>
                                      </p:cBhvr>
                                      <p:to>
                                        <p:strVal val="visible"/>
                                      </p:to>
                                    </p:set>
                                    <p:animEffect transition="in" filter="fade">
                                      <p:cBhvr>
                                        <p:cTn id="37" dur="500"/>
                                        <p:tgtEl>
                                          <p:spTgt spid="5">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
                                            <p:txEl>
                                              <p:pRg st="8" end="8"/>
                                            </p:txEl>
                                          </p:spTgt>
                                        </p:tgtEl>
                                        <p:attrNameLst>
                                          <p:attrName>style.visibility</p:attrName>
                                        </p:attrNameLst>
                                      </p:cBhvr>
                                      <p:to>
                                        <p:strVal val="visible"/>
                                      </p:to>
                                    </p:set>
                                    <p:animEffect transition="in" filter="fade">
                                      <p:cBhvr>
                                        <p:cTn id="42" dur="500"/>
                                        <p:tgtEl>
                                          <p:spTgt spid="5">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5">
                                            <p:txEl>
                                              <p:pRg st="9" end="9"/>
                                            </p:txEl>
                                          </p:spTgt>
                                        </p:tgtEl>
                                        <p:attrNameLst>
                                          <p:attrName>style.visibility</p:attrName>
                                        </p:attrNameLst>
                                      </p:cBhvr>
                                      <p:to>
                                        <p:strVal val="visible"/>
                                      </p:to>
                                    </p:set>
                                    <p:animEffect transition="in" filter="fade">
                                      <p:cBhvr>
                                        <p:cTn id="47" dur="50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8" restart="whenNotActive" fill="hold" evtFilter="cancelBubble" nodeType="interactiveSeq">
                <p:stCondLst>
                  <p:cond evt="onClick" delay="0">
                    <p:tgtEl>
                      <p:spTgt spid="2"/>
                    </p:tgtEl>
                  </p:cond>
                </p:stCondLst>
                <p:endSync evt="end" delay="0">
                  <p:rtn val="all"/>
                </p:endSync>
                <p:childTnLst>
                  <p:par>
                    <p:cTn id="49" fill="hold">
                      <p:stCondLst>
                        <p:cond delay="0"/>
                      </p:stCondLst>
                      <p:childTnLst>
                        <p:par>
                          <p:cTn id="50" fill="hold">
                            <p:stCondLst>
                              <p:cond delay="0"/>
                            </p:stCondLst>
                            <p:childTnLst>
                              <p:par>
                                <p:cTn id="51" presetID="35" presetClass="path" presetSubtype="0" accel="50000" decel="50000" fill="hold" nodeType="clickEffect">
                                  <p:stCondLst>
                                    <p:cond delay="0"/>
                                  </p:stCondLst>
                                  <p:childTnLst>
                                    <p:animMotion origin="layout" path="M -0.00018 7.40741E-7 L -0.93038 7.40741E-7 " pathEditMode="relative" rAng="0" ptsTypes="AA">
                                      <p:cBhvr>
                                        <p:cTn id="52" dur="2000" fill="hold"/>
                                        <p:tgtEl>
                                          <p:spTgt spid="2"/>
                                        </p:tgtEl>
                                        <p:attrNameLst>
                                          <p:attrName>ppt_x</p:attrName>
                                          <p:attrName>ppt_y</p:attrName>
                                        </p:attrNameLst>
                                      </p:cBhvr>
                                      <p:rCtr x="-46510" y="0"/>
                                    </p:animMotion>
                                  </p:childTnLst>
                                </p:cTn>
                              </p:par>
                            </p:childTnLst>
                          </p:cTn>
                        </p:par>
                      </p:childTnLst>
                    </p:cTn>
                  </p:par>
                  <p:par>
                    <p:cTn id="53" fill="hold">
                      <p:stCondLst>
                        <p:cond delay="indefinite"/>
                      </p:stCondLst>
                      <p:childTnLst>
                        <p:par>
                          <p:cTn id="54" fill="hold">
                            <p:stCondLst>
                              <p:cond delay="0"/>
                            </p:stCondLst>
                            <p:childTnLst>
                              <p:par>
                                <p:cTn id="55" presetID="63" presetClass="path" presetSubtype="0" accel="50000" decel="50000" fill="hold" nodeType="clickEffect">
                                  <p:stCondLst>
                                    <p:cond delay="0"/>
                                  </p:stCondLst>
                                  <p:childTnLst>
                                    <p:animMotion origin="layout" path="M -0.93038 7.40741E-7 L -0.00018 0.00347 " pathEditMode="relative" rAng="0" ptsTypes="AA">
                                      <p:cBhvr>
                                        <p:cTn id="56" dur="2000" fill="hold"/>
                                        <p:tgtEl>
                                          <p:spTgt spid="2"/>
                                        </p:tgtEl>
                                        <p:attrNameLst>
                                          <p:attrName>ppt_x</p:attrName>
                                          <p:attrName>ppt_y</p:attrName>
                                        </p:attrNameLst>
                                      </p:cBhvr>
                                      <p:rCtr x="46510" y="162"/>
                                    </p:animMotion>
                                  </p:childTnLst>
                                </p:cTn>
                              </p:par>
                            </p:childTnLst>
                          </p:cTn>
                        </p:par>
                      </p:childTnLst>
                    </p:cTn>
                  </p:par>
                </p:childTnLst>
              </p:cTn>
              <p:nextCondLst>
                <p:cond evt="onClick" delay="0">
                  <p:tgtEl>
                    <p:spTgt spid="2"/>
                  </p:tgtEl>
                </p:cond>
              </p:nextCondLst>
            </p:seq>
          </p:childTnLst>
        </p:cTn>
      </p:par>
    </p:tnLst>
    <p:bldLst>
      <p:bldP spid="5"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826652455"/>
              </p:ext>
            </p:extLst>
          </p:nvPr>
        </p:nvGraphicFramePr>
        <p:xfrm>
          <a:off x="1331640" y="2852936"/>
          <a:ext cx="6744074" cy="3205480"/>
        </p:xfrm>
        <a:graphic>
          <a:graphicData uri="http://schemas.openxmlformats.org/drawingml/2006/table">
            <a:tbl>
              <a:tblPr firstRow="1" bandRow="1">
                <a:tableStyleId>{5940675A-B579-460E-94D1-54222C63F5DA}</a:tableStyleId>
              </a:tblPr>
              <a:tblGrid>
                <a:gridCol w="3372037"/>
                <a:gridCol w="3372037"/>
              </a:tblGrid>
              <a:tr h="370840">
                <a:tc>
                  <a:txBody>
                    <a:bodyPr/>
                    <a:lstStyle/>
                    <a:p>
                      <a:r>
                        <a:rPr lang="en-IE" b="1" dirty="0" smtClean="0">
                          <a:solidFill>
                            <a:srgbClr val="990033"/>
                          </a:solidFill>
                        </a:rPr>
                        <a:t>John</a:t>
                      </a:r>
                      <a:endParaRPr lang="en-IE" b="1" dirty="0">
                        <a:solidFill>
                          <a:srgbClr val="990033"/>
                        </a:solidFill>
                      </a:endParaRPr>
                    </a:p>
                  </a:txBody>
                  <a:tcP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r>
                        <a:rPr lang="en-IE" b="1" dirty="0" smtClean="0">
                          <a:solidFill>
                            <a:srgbClr val="990033"/>
                          </a:solidFill>
                        </a:rPr>
                        <a:t>Owen</a:t>
                      </a:r>
                      <a:endParaRPr lang="en-IE" b="1" dirty="0">
                        <a:solidFill>
                          <a:srgbClr val="990033"/>
                        </a:solidFill>
                      </a:endParaRPr>
                    </a:p>
                  </a:txBody>
                  <a:tcP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r>
              <a:tr h="370840">
                <a:tc>
                  <a:txBody>
                    <a:bodyPr/>
                    <a:lstStyle/>
                    <a:p>
                      <a:endParaRPr lang="en-IE" dirty="0" smtClean="0"/>
                    </a:p>
                    <a:p>
                      <a:endParaRPr lang="en-IE" dirty="0" smtClean="0"/>
                    </a:p>
                    <a:p>
                      <a:endParaRPr lang="en-IE" dirty="0" smtClean="0"/>
                    </a:p>
                    <a:p>
                      <a:endParaRPr lang="en-IE" dirty="0" smtClean="0"/>
                    </a:p>
                    <a:p>
                      <a:endParaRPr lang="en-IE" dirty="0" smtClean="0"/>
                    </a:p>
                    <a:p>
                      <a:endParaRPr lang="en-IE" dirty="0" smtClean="0"/>
                    </a:p>
                    <a:p>
                      <a:endParaRPr lang="en-IE" dirty="0" smtClean="0"/>
                    </a:p>
                    <a:p>
                      <a:endParaRPr lang="en-IE" dirty="0" smtClean="0"/>
                    </a:p>
                    <a:p>
                      <a:endParaRPr lang="en-IE" dirty="0" smtClean="0"/>
                    </a:p>
                    <a:p>
                      <a:endParaRPr lang="en-IE" dirty="0"/>
                    </a:p>
                  </a:txBody>
                  <a:tcP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endParaRPr lang="en-IE" dirty="0"/>
                    </a:p>
                  </a:txBody>
                  <a:tcP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r>
            </a:tbl>
          </a:graphicData>
        </a:graphic>
      </p:graphicFrame>
      <mc:AlternateContent xmlns:mc="http://schemas.openxmlformats.org/markup-compatibility/2006" xmlns:a14="http://schemas.microsoft.com/office/drawing/2010/main">
        <mc:Choice Requires="a14">
          <p:sp>
            <p:nvSpPr>
              <p:cNvPr id="2" name="Title 1"/>
              <p:cNvSpPr>
                <a:spLocks noGrp="1"/>
              </p:cNvSpPr>
              <p:nvPr>
                <p:ph type="title"/>
              </p:nvPr>
            </p:nvSpPr>
            <p:spPr>
              <a:xfrm>
                <a:off x="457200" y="-90264"/>
                <a:ext cx="8229600" cy="1143000"/>
              </a:xfrm>
            </p:spPr>
            <p:txBody>
              <a:bodyPr>
                <a:normAutofit fontScale="90000"/>
              </a:bodyPr>
              <a:lstStyle/>
              <a:p>
                <a:r>
                  <a:rPr lang="en-IE" dirty="0"/>
                  <a:t>Section D</a:t>
                </a:r>
                <a:r>
                  <a:rPr lang="en-IE" dirty="0" smtClean="0"/>
                  <a:t>: </a:t>
                </a:r>
                <a:r>
                  <a:rPr lang="en-IE" dirty="0"/>
                  <a:t>Student Activity </a:t>
                </a:r>
                <a:r>
                  <a:rPr lang="en-IE" dirty="0" smtClean="0"/>
                  <a:t>2</a:t>
                </a:r>
                <a:r>
                  <a:rPr lang="en-IE" dirty="0"/>
                  <a:t/>
                </a:r>
                <a:br>
                  <a:rPr lang="en-IE" dirty="0"/>
                </a:br>
                <a:r>
                  <a:rPr lang="en-IE" sz="3100" dirty="0"/>
                  <a:t>Solving inequalities of the form </a:t>
                </a:r>
                <a14:m>
                  <m:oMath xmlns:m="http://schemas.openxmlformats.org/officeDocument/2006/math">
                    <m:r>
                      <a:rPr lang="en-IE" sz="3100" i="1" dirty="0">
                        <a:latin typeface="Cambria Math"/>
                      </a:rPr>
                      <m:t>𝒂𝒙</m:t>
                    </m:r>
                    <m:r>
                      <a:rPr lang="en-IE" sz="3100" i="1" dirty="0">
                        <a:latin typeface="Cambria Math"/>
                      </a:rPr>
                      <m:t> + </m:t>
                    </m:r>
                    <m:r>
                      <a:rPr lang="en-IE" sz="3100" i="1" dirty="0">
                        <a:latin typeface="Cambria Math"/>
                      </a:rPr>
                      <m:t>𝒃</m:t>
                    </m:r>
                    <m:r>
                      <a:rPr lang="en-IE" sz="3100" i="1" dirty="0">
                        <a:latin typeface="Cambria Math"/>
                      </a:rPr>
                      <m:t> &lt; </m:t>
                    </m:r>
                    <m:r>
                      <a:rPr lang="en-IE" sz="3100" i="1" dirty="0">
                        <a:latin typeface="Cambria Math"/>
                      </a:rPr>
                      <m:t>𝒄𝒙</m:t>
                    </m:r>
                    <m:r>
                      <a:rPr lang="en-IE" sz="3100" i="1" dirty="0">
                        <a:latin typeface="Cambria Math"/>
                      </a:rPr>
                      <m:t> + </m:t>
                    </m:r>
                    <m:r>
                      <a:rPr lang="en-IE" sz="3100" i="1" dirty="0">
                        <a:latin typeface="Cambria Math"/>
                      </a:rPr>
                      <m:t>𝒅</m:t>
                    </m:r>
                    <m:r>
                      <a:rPr lang="en-IE" sz="3100" i="1" dirty="0">
                        <a:latin typeface="Cambria Math"/>
                      </a:rPr>
                      <m:t>.</m:t>
                    </m:r>
                  </m:oMath>
                </a14:m>
                <a:endParaRPr lang="en-IE" sz="3100"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xfrm>
                <a:off x="457200" y="-90264"/>
                <a:ext cx="8229600" cy="1143000"/>
              </a:xfrm>
              <a:blipFill rotWithShape="1">
                <a:blip r:embed="rId2"/>
                <a:stretch>
                  <a:fillRect t="-9043" b="-14362"/>
                </a:stretch>
              </a:blipFill>
            </p:spPr>
            <p:txBody>
              <a:bodyPr/>
              <a:lstStyle/>
              <a:p>
                <a:r>
                  <a:rPr lang="en-IE">
                    <a:noFill/>
                  </a:rPr>
                  <a:t> </a:t>
                </a:r>
              </a:p>
            </p:txBody>
          </p:sp>
        </mc:Fallback>
      </mc:AlternateContent>
      <p:sp>
        <p:nvSpPr>
          <p:cNvPr id="3" name="Rectangle 2"/>
          <p:cNvSpPr/>
          <p:nvPr/>
        </p:nvSpPr>
        <p:spPr>
          <a:xfrm>
            <a:off x="395536" y="980728"/>
            <a:ext cx="8352928" cy="1631216"/>
          </a:xfrm>
          <a:prstGeom prst="rect">
            <a:avLst/>
          </a:prstGeom>
        </p:spPr>
        <p:txBody>
          <a:bodyPr wrap="square">
            <a:spAutoFit/>
          </a:bodyPr>
          <a:lstStyle/>
          <a:p>
            <a:pPr lvl="0"/>
            <a:r>
              <a:rPr lang="en-IE" sz="2000" b="1" dirty="0">
                <a:solidFill>
                  <a:srgbClr val="990033"/>
                </a:solidFill>
              </a:rPr>
              <a:t>John has 18 ten-cent coins in his wallet and Owen has 22 five-cent coins in his wallet.  Each day, they decide to take one coin from their wallets and put it into a money box, until one of them has no more coins left in their wallet.</a:t>
            </a:r>
          </a:p>
          <a:p>
            <a:pPr lvl="0"/>
            <a:r>
              <a:rPr lang="en-IE" sz="2000" b="1" dirty="0">
                <a:solidFill>
                  <a:srgbClr val="990033"/>
                </a:solidFill>
              </a:rPr>
              <a:t> </a:t>
            </a:r>
          </a:p>
          <a:p>
            <a:pPr lvl="0"/>
            <a:r>
              <a:rPr lang="en-IE" sz="2000" b="1" dirty="0">
                <a:solidFill>
                  <a:srgbClr val="990033"/>
                </a:solidFill>
              </a:rPr>
              <a:t>When does Owen have more money than John in his wallet?</a:t>
            </a:r>
          </a:p>
        </p:txBody>
      </p:sp>
      <p:pic>
        <p:nvPicPr>
          <p:cNvPr id="5" name="Picture 87"/>
          <p:cNvPicPr>
            <a:picLocks noChangeAspect="1" noChangeArrowheads="1"/>
          </p:cNvPicPr>
          <p:nvPr/>
        </p:nvPicPr>
        <p:blipFill rotWithShape="1">
          <a:blip r:embed="rId3">
            <a:extLst>
              <a:ext uri="{28A0092B-C50C-407E-A947-70E740481C1C}">
                <a14:useLocalDpi xmlns:a14="http://schemas.microsoft.com/office/drawing/2010/main" val="0"/>
              </a:ext>
            </a:extLst>
          </a:blip>
          <a:srcRect l="517" t="13583" r="54143" b="5275"/>
          <a:stretch/>
        </p:blipFill>
        <p:spPr bwMode="auto">
          <a:xfrm>
            <a:off x="1531569" y="3284984"/>
            <a:ext cx="2968423" cy="2623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87"/>
          <p:cNvPicPr>
            <a:picLocks noChangeAspect="1" noChangeArrowheads="1"/>
          </p:cNvPicPr>
          <p:nvPr/>
        </p:nvPicPr>
        <p:blipFill rotWithShape="1">
          <a:blip r:embed="rId3">
            <a:extLst>
              <a:ext uri="{28A0092B-C50C-407E-A947-70E740481C1C}">
                <a14:useLocalDpi xmlns:a14="http://schemas.microsoft.com/office/drawing/2010/main" val="0"/>
              </a:ext>
            </a:extLst>
          </a:blip>
          <a:srcRect l="47380" t="13834"/>
          <a:stretch/>
        </p:blipFill>
        <p:spPr bwMode="auto">
          <a:xfrm>
            <a:off x="4728373" y="3325878"/>
            <a:ext cx="3300011" cy="2475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 name="Group 6"/>
          <p:cNvGrpSpPr/>
          <p:nvPr/>
        </p:nvGrpSpPr>
        <p:grpSpPr>
          <a:xfrm>
            <a:off x="8780421" y="639543"/>
            <a:ext cx="8032939" cy="5027741"/>
            <a:chOff x="8780421" y="639543"/>
            <a:chExt cx="8032939" cy="5027741"/>
          </a:xfrm>
        </p:grpSpPr>
        <p:pic>
          <p:nvPicPr>
            <p:cNvPr id="4099"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517" t="735"/>
            <a:stretch/>
          </p:blipFill>
          <p:spPr bwMode="auto">
            <a:xfrm>
              <a:off x="9148816" y="639543"/>
              <a:ext cx="7664544" cy="50277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ounded Rectangle 8"/>
            <p:cNvSpPr/>
            <p:nvPr/>
          </p:nvSpPr>
          <p:spPr>
            <a:xfrm rot="16200000">
              <a:off x="8150421" y="1511698"/>
              <a:ext cx="1620000" cy="360000"/>
            </a:xfrm>
            <a:prstGeom prst="roundRect">
              <a:avLst/>
            </a:prstGeom>
            <a:solidFill>
              <a:srgbClr val="FDCC33"/>
            </a:solidFill>
            <a:ln w="19050">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IE" sz="1400" dirty="0" smtClean="0">
                  <a:solidFill>
                    <a:srgbClr val="990033"/>
                  </a:solidFill>
                </a:rPr>
                <a:t>Lesson interaction</a:t>
              </a:r>
              <a:endParaRPr lang="en-IE" sz="1400" dirty="0">
                <a:solidFill>
                  <a:srgbClr val="990033"/>
                </a:solidFill>
              </a:endParaRPr>
            </a:p>
          </p:txBody>
        </p:sp>
      </p:grpSp>
    </p:spTree>
    <p:extLst>
      <p:ext uri="{BB962C8B-B14F-4D97-AF65-F5344CB8AC3E}">
        <p14:creationId xmlns:p14="http://schemas.microsoft.com/office/powerpoint/2010/main" val="292510946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35" presetClass="path" presetSubtype="0" accel="50000" decel="50000" fill="hold" nodeType="clickEffect">
                                  <p:stCondLst>
                                    <p:cond delay="0"/>
                                  </p:stCondLst>
                                  <p:childTnLst>
                                    <p:animMotion origin="layout" path="M -0.00018 7.40741E-7 L -0.93038 7.40741E-7 " pathEditMode="relative" rAng="0" ptsTypes="AA">
                                      <p:cBhvr>
                                        <p:cTn id="6" dur="2000" fill="hold"/>
                                        <p:tgtEl>
                                          <p:spTgt spid="7"/>
                                        </p:tgtEl>
                                        <p:attrNameLst>
                                          <p:attrName>ppt_x</p:attrName>
                                          <p:attrName>ppt_y</p:attrName>
                                        </p:attrNameLst>
                                      </p:cBhvr>
                                      <p:rCtr x="-46510" y="0"/>
                                    </p:animMotion>
                                  </p:childTnLst>
                                </p:cTn>
                              </p:par>
                            </p:childTnLst>
                          </p:cTn>
                        </p:par>
                      </p:childTnLst>
                    </p:cTn>
                  </p:par>
                  <p:par>
                    <p:cTn id="7" fill="hold">
                      <p:stCondLst>
                        <p:cond delay="indefinite"/>
                      </p:stCondLst>
                      <p:childTnLst>
                        <p:par>
                          <p:cTn id="8" fill="hold">
                            <p:stCondLst>
                              <p:cond delay="0"/>
                            </p:stCondLst>
                            <p:childTnLst>
                              <p:par>
                                <p:cTn id="9" presetID="63" presetClass="path" presetSubtype="0" accel="50000" decel="50000" fill="hold" nodeType="clickEffect">
                                  <p:stCondLst>
                                    <p:cond delay="0"/>
                                  </p:stCondLst>
                                  <p:childTnLst>
                                    <p:animMotion origin="layout" path="M -0.93038 7.40741E-7 L -0.00018 0.00347 " pathEditMode="relative" rAng="0" ptsTypes="AA">
                                      <p:cBhvr>
                                        <p:cTn id="10" dur="2000" fill="hold"/>
                                        <p:tgtEl>
                                          <p:spTgt spid="7"/>
                                        </p:tgtEl>
                                        <p:attrNameLst>
                                          <p:attrName>ppt_x</p:attrName>
                                          <p:attrName>ppt_y</p:attrName>
                                        </p:attrNameLst>
                                      </p:cBhvr>
                                      <p:rCtr x="46510" y="162"/>
                                    </p:animMotion>
                                  </p:childTnLst>
                                </p:cTn>
                              </p:par>
                            </p:childTnLst>
                          </p:cTn>
                        </p:par>
                      </p:childTnLst>
                    </p:cTn>
                  </p:par>
                </p:childTnLst>
              </p:cTn>
              <p:nextCondLst>
                <p:cond evt="onClick" delay="0">
                  <p:tgtEl>
                    <p:spTgt spid="7"/>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ts3.mm.bing.net/th?id=H.4747086475296902&amp;pid=15.1&amp;H=160&amp;W=160"/>
          <p:cNvPicPr>
            <a:picLocks noChangeAspect="1" noChangeArrowheads="1"/>
          </p:cNvPicPr>
          <p:nvPr/>
        </p:nvPicPr>
        <p:blipFill rotWithShape="1">
          <a:blip r:embed="rId2">
            <a:extLst>
              <a:ext uri="{28A0092B-C50C-407E-A947-70E740481C1C}">
                <a14:useLocalDpi xmlns:a14="http://schemas.microsoft.com/office/drawing/2010/main" val="0"/>
              </a:ext>
            </a:extLst>
          </a:blip>
          <a:srcRect t="11745" b="5070"/>
          <a:stretch/>
        </p:blipFill>
        <p:spPr bwMode="auto">
          <a:xfrm>
            <a:off x="3421881" y="3202798"/>
            <a:ext cx="2030695" cy="1689240"/>
          </a:xfrm>
          <a:prstGeom prst="roundRect">
            <a:avLst/>
          </a:prstGeom>
          <a:noFill/>
          <a:extLst>
            <a:ext uri="{909E8E84-426E-40DD-AFC4-6F175D3DCCD1}">
              <a14:hiddenFill xmlns:a14="http://schemas.microsoft.com/office/drawing/2010/main">
                <a:solidFill>
                  <a:srgbClr val="FFFFFF"/>
                </a:solidFill>
              </a14:hiddenFill>
            </a:ext>
          </a:extLst>
        </p:spPr>
      </p:pic>
      <p:pic>
        <p:nvPicPr>
          <p:cNvPr id="26" name="Picture 87"/>
          <p:cNvPicPr>
            <a:picLocks noChangeAspect="1" noChangeArrowheads="1"/>
          </p:cNvPicPr>
          <p:nvPr/>
        </p:nvPicPr>
        <p:blipFill rotWithShape="1">
          <a:blip r:embed="rId3">
            <a:extLst>
              <a:ext uri="{28A0092B-C50C-407E-A947-70E740481C1C}">
                <a14:useLocalDpi xmlns:a14="http://schemas.microsoft.com/office/drawing/2010/main" val="0"/>
              </a:ext>
            </a:extLst>
          </a:blip>
          <a:srcRect l="517" t="4631" r="54143" b="5276"/>
          <a:stretch/>
        </p:blipFill>
        <p:spPr bwMode="auto">
          <a:xfrm>
            <a:off x="368017" y="2575441"/>
            <a:ext cx="2637390" cy="2587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67544" y="188640"/>
            <a:ext cx="8280920" cy="1631216"/>
          </a:xfrm>
          <a:prstGeom prst="rect">
            <a:avLst/>
          </a:prstGeom>
          <a:noFill/>
        </p:spPr>
        <p:txBody>
          <a:bodyPr wrap="square" rtlCol="0">
            <a:spAutoFit/>
          </a:bodyPr>
          <a:lstStyle/>
          <a:p>
            <a:pPr lvl="0"/>
            <a:r>
              <a:rPr lang="en-IE" sz="2000" b="1" dirty="0">
                <a:solidFill>
                  <a:srgbClr val="990033"/>
                </a:solidFill>
              </a:rPr>
              <a:t>John has 18 ten-cent coins in his wallet and Owen has 22 five-cent coins in his wallet. </a:t>
            </a:r>
            <a:r>
              <a:rPr lang="en-IE" sz="2000" b="1" dirty="0" smtClean="0">
                <a:solidFill>
                  <a:srgbClr val="990033"/>
                </a:solidFill>
              </a:rPr>
              <a:t> Each </a:t>
            </a:r>
            <a:r>
              <a:rPr lang="en-IE" sz="2000" b="1" dirty="0">
                <a:solidFill>
                  <a:srgbClr val="990033"/>
                </a:solidFill>
              </a:rPr>
              <a:t>day, they decide to take one coin from their wallets and put it into a money box, until one of them has no more coins left in their wallet.</a:t>
            </a:r>
          </a:p>
          <a:p>
            <a:pPr lvl="0"/>
            <a:r>
              <a:rPr lang="en-IE" sz="2000" b="1" dirty="0">
                <a:solidFill>
                  <a:srgbClr val="990033"/>
                </a:solidFill>
              </a:rPr>
              <a:t> </a:t>
            </a:r>
          </a:p>
          <a:p>
            <a:pPr lvl="0"/>
            <a:r>
              <a:rPr lang="en-IE" sz="2000" b="1" dirty="0">
                <a:solidFill>
                  <a:srgbClr val="990033"/>
                </a:solidFill>
              </a:rPr>
              <a:t>When does Owen have more money than John in his wallet?</a:t>
            </a:r>
          </a:p>
        </p:txBody>
      </p:sp>
      <p:sp>
        <p:nvSpPr>
          <p:cNvPr id="27" name="Oval 26"/>
          <p:cNvSpPr/>
          <p:nvPr/>
        </p:nvSpPr>
        <p:spPr>
          <a:xfrm>
            <a:off x="2310371" y="4282907"/>
            <a:ext cx="489814" cy="45569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 name="Slide Number Placeholder 5"/>
          <p:cNvSpPr>
            <a:spLocks noGrp="1"/>
          </p:cNvSpPr>
          <p:nvPr>
            <p:ph type="sldNum" sz="quarter" idx="12"/>
          </p:nvPr>
        </p:nvSpPr>
        <p:spPr>
          <a:xfrm>
            <a:off x="6641688" y="4921652"/>
            <a:ext cx="2133600" cy="365125"/>
          </a:xfrm>
        </p:spPr>
        <p:txBody>
          <a:bodyPr/>
          <a:lstStyle/>
          <a:p>
            <a:fld id="{F79F11AE-FEA8-4E86-BAC6-BA1A6295265B}" type="slidenum">
              <a:rPr lang="en-IE" smtClean="0">
                <a:solidFill>
                  <a:prstClr val="black">
                    <a:tint val="75000"/>
                  </a:prstClr>
                </a:solidFill>
              </a:rPr>
              <a:pPr/>
              <a:t>31</a:t>
            </a:fld>
            <a:endParaRPr lang="en-IE" dirty="0">
              <a:solidFill>
                <a:prstClr val="black">
                  <a:tint val="75000"/>
                </a:prstClr>
              </a:solidFill>
            </a:endParaRPr>
          </a:p>
        </p:txBody>
      </p:sp>
      <p:sp>
        <p:nvSpPr>
          <p:cNvPr id="9" name="Rectangle 8"/>
          <p:cNvSpPr/>
          <p:nvPr/>
        </p:nvSpPr>
        <p:spPr>
          <a:xfrm>
            <a:off x="4118350" y="1788365"/>
            <a:ext cx="907301" cy="523220"/>
          </a:xfrm>
          <a:prstGeom prst="rect">
            <a:avLst/>
          </a:prstGeom>
        </p:spPr>
        <p:txBody>
          <a:bodyPr wrap="none">
            <a:spAutoFit/>
          </a:bodyPr>
          <a:lstStyle/>
          <a:p>
            <a:pPr lvl="0" algn="ctr"/>
            <a:r>
              <a:rPr lang="en-IE" sz="2800" b="1" dirty="0">
                <a:solidFill>
                  <a:srgbClr val="990033"/>
                </a:solidFill>
              </a:rPr>
              <a:t>Start</a:t>
            </a:r>
          </a:p>
        </p:txBody>
      </p:sp>
      <p:sp>
        <p:nvSpPr>
          <p:cNvPr id="10" name="Rectangle 9"/>
          <p:cNvSpPr/>
          <p:nvPr/>
        </p:nvSpPr>
        <p:spPr>
          <a:xfrm>
            <a:off x="1244923" y="1788547"/>
            <a:ext cx="883575" cy="523220"/>
          </a:xfrm>
          <a:prstGeom prst="rect">
            <a:avLst/>
          </a:prstGeom>
        </p:spPr>
        <p:txBody>
          <a:bodyPr wrap="none">
            <a:spAutoFit/>
          </a:bodyPr>
          <a:lstStyle/>
          <a:p>
            <a:pPr lvl="0" algn="ctr"/>
            <a:r>
              <a:rPr lang="en-IE" sz="2800" b="1" dirty="0" smtClean="0">
                <a:solidFill>
                  <a:srgbClr val="990033"/>
                </a:solidFill>
              </a:rPr>
              <a:t>180c</a:t>
            </a:r>
            <a:endParaRPr lang="en-IE" sz="2800" b="1" dirty="0">
              <a:solidFill>
                <a:srgbClr val="990033"/>
              </a:solidFill>
            </a:endParaRPr>
          </a:p>
        </p:txBody>
      </p:sp>
      <p:sp>
        <p:nvSpPr>
          <p:cNvPr id="11" name="Rectangle 10"/>
          <p:cNvSpPr/>
          <p:nvPr/>
        </p:nvSpPr>
        <p:spPr>
          <a:xfrm>
            <a:off x="6834339" y="1815207"/>
            <a:ext cx="883575" cy="523220"/>
          </a:xfrm>
          <a:prstGeom prst="rect">
            <a:avLst/>
          </a:prstGeom>
        </p:spPr>
        <p:txBody>
          <a:bodyPr wrap="none">
            <a:spAutoFit/>
          </a:bodyPr>
          <a:lstStyle/>
          <a:p>
            <a:pPr lvl="0" algn="ctr"/>
            <a:r>
              <a:rPr lang="en-IE" sz="2800" b="1" dirty="0" smtClean="0">
                <a:solidFill>
                  <a:srgbClr val="990033"/>
                </a:solidFill>
              </a:rPr>
              <a:t>110c</a:t>
            </a:r>
            <a:endParaRPr lang="en-IE" sz="2800" b="1" dirty="0">
              <a:solidFill>
                <a:srgbClr val="990033"/>
              </a:solidFill>
            </a:endParaRPr>
          </a:p>
        </p:txBody>
      </p:sp>
      <p:sp>
        <p:nvSpPr>
          <p:cNvPr id="12" name="Rectangle 11"/>
          <p:cNvSpPr/>
          <p:nvPr/>
        </p:nvSpPr>
        <p:spPr>
          <a:xfrm>
            <a:off x="4063720" y="1788365"/>
            <a:ext cx="1016561" cy="523220"/>
          </a:xfrm>
          <a:prstGeom prst="rect">
            <a:avLst/>
          </a:prstGeom>
        </p:spPr>
        <p:txBody>
          <a:bodyPr wrap="none">
            <a:spAutoFit/>
          </a:bodyPr>
          <a:lstStyle/>
          <a:p>
            <a:pPr lvl="0" algn="ctr"/>
            <a:r>
              <a:rPr lang="en-IE" sz="2800" b="1" dirty="0" smtClean="0">
                <a:solidFill>
                  <a:srgbClr val="990033"/>
                </a:solidFill>
              </a:rPr>
              <a:t>Day 1</a:t>
            </a:r>
            <a:endParaRPr lang="en-IE" sz="2800" b="1" dirty="0">
              <a:solidFill>
                <a:srgbClr val="990033"/>
              </a:solidFill>
            </a:endParaRPr>
          </a:p>
        </p:txBody>
      </p:sp>
      <p:sp>
        <p:nvSpPr>
          <p:cNvPr id="13" name="Rectangle 12"/>
          <p:cNvSpPr/>
          <p:nvPr/>
        </p:nvSpPr>
        <p:spPr>
          <a:xfrm>
            <a:off x="1244923" y="1788547"/>
            <a:ext cx="883575" cy="523220"/>
          </a:xfrm>
          <a:prstGeom prst="rect">
            <a:avLst/>
          </a:prstGeom>
        </p:spPr>
        <p:txBody>
          <a:bodyPr wrap="none">
            <a:spAutoFit/>
          </a:bodyPr>
          <a:lstStyle/>
          <a:p>
            <a:pPr lvl="0" algn="ctr"/>
            <a:r>
              <a:rPr lang="en-IE" sz="2800" b="1" dirty="0" smtClean="0">
                <a:solidFill>
                  <a:srgbClr val="990033"/>
                </a:solidFill>
              </a:rPr>
              <a:t>170c</a:t>
            </a:r>
            <a:endParaRPr lang="en-IE" sz="2800" b="1" dirty="0">
              <a:solidFill>
                <a:srgbClr val="990033"/>
              </a:solidFill>
            </a:endParaRPr>
          </a:p>
        </p:txBody>
      </p:sp>
      <p:sp>
        <p:nvSpPr>
          <p:cNvPr id="14" name="Rectangle 13"/>
          <p:cNvSpPr/>
          <p:nvPr/>
        </p:nvSpPr>
        <p:spPr>
          <a:xfrm>
            <a:off x="6834338" y="1825660"/>
            <a:ext cx="883575" cy="523220"/>
          </a:xfrm>
          <a:prstGeom prst="rect">
            <a:avLst/>
          </a:prstGeom>
        </p:spPr>
        <p:txBody>
          <a:bodyPr wrap="none">
            <a:spAutoFit/>
          </a:bodyPr>
          <a:lstStyle/>
          <a:p>
            <a:pPr lvl="0" algn="ctr"/>
            <a:r>
              <a:rPr lang="en-IE" sz="2800" b="1" dirty="0" smtClean="0">
                <a:solidFill>
                  <a:srgbClr val="990033"/>
                </a:solidFill>
              </a:rPr>
              <a:t>105c</a:t>
            </a:r>
            <a:endParaRPr lang="en-IE" sz="2800" b="1" dirty="0">
              <a:solidFill>
                <a:srgbClr val="990033"/>
              </a:solidFill>
            </a:endParaRPr>
          </a:p>
        </p:txBody>
      </p:sp>
      <p:sp>
        <p:nvSpPr>
          <p:cNvPr id="15" name="Rectangle 14"/>
          <p:cNvSpPr/>
          <p:nvPr/>
        </p:nvSpPr>
        <p:spPr>
          <a:xfrm>
            <a:off x="4063720" y="1788365"/>
            <a:ext cx="1016561" cy="523220"/>
          </a:xfrm>
          <a:prstGeom prst="rect">
            <a:avLst/>
          </a:prstGeom>
        </p:spPr>
        <p:txBody>
          <a:bodyPr wrap="none">
            <a:spAutoFit/>
          </a:bodyPr>
          <a:lstStyle/>
          <a:p>
            <a:pPr lvl="0" algn="ctr"/>
            <a:r>
              <a:rPr lang="en-IE" sz="2800" b="1" dirty="0" smtClean="0">
                <a:solidFill>
                  <a:srgbClr val="990033"/>
                </a:solidFill>
              </a:rPr>
              <a:t>Day 2</a:t>
            </a:r>
            <a:endParaRPr lang="en-IE" sz="2800" b="1" dirty="0">
              <a:solidFill>
                <a:srgbClr val="990033"/>
              </a:solidFill>
            </a:endParaRPr>
          </a:p>
        </p:txBody>
      </p:sp>
      <p:sp>
        <p:nvSpPr>
          <p:cNvPr id="16" name="Rectangle 15"/>
          <p:cNvSpPr/>
          <p:nvPr/>
        </p:nvSpPr>
        <p:spPr>
          <a:xfrm>
            <a:off x="1244923" y="1788547"/>
            <a:ext cx="883575" cy="523220"/>
          </a:xfrm>
          <a:prstGeom prst="rect">
            <a:avLst/>
          </a:prstGeom>
        </p:spPr>
        <p:txBody>
          <a:bodyPr wrap="none">
            <a:spAutoFit/>
          </a:bodyPr>
          <a:lstStyle/>
          <a:p>
            <a:pPr lvl="0" algn="ctr"/>
            <a:r>
              <a:rPr lang="en-IE" sz="2800" b="1" dirty="0" smtClean="0">
                <a:solidFill>
                  <a:srgbClr val="990033"/>
                </a:solidFill>
              </a:rPr>
              <a:t>160c</a:t>
            </a:r>
            <a:endParaRPr lang="en-IE" sz="2800" b="1" dirty="0">
              <a:solidFill>
                <a:srgbClr val="990033"/>
              </a:solidFill>
            </a:endParaRPr>
          </a:p>
        </p:txBody>
      </p:sp>
      <p:sp>
        <p:nvSpPr>
          <p:cNvPr id="17" name="Rectangle 16"/>
          <p:cNvSpPr/>
          <p:nvPr/>
        </p:nvSpPr>
        <p:spPr>
          <a:xfrm>
            <a:off x="6817462" y="1820299"/>
            <a:ext cx="883575" cy="523220"/>
          </a:xfrm>
          <a:prstGeom prst="rect">
            <a:avLst/>
          </a:prstGeom>
        </p:spPr>
        <p:txBody>
          <a:bodyPr wrap="none">
            <a:spAutoFit/>
          </a:bodyPr>
          <a:lstStyle/>
          <a:p>
            <a:pPr lvl="0" algn="ctr"/>
            <a:r>
              <a:rPr lang="en-IE" sz="2800" b="1" dirty="0" smtClean="0">
                <a:solidFill>
                  <a:srgbClr val="990033"/>
                </a:solidFill>
              </a:rPr>
              <a:t>100c</a:t>
            </a:r>
            <a:endParaRPr lang="en-IE" sz="2800" b="1" dirty="0">
              <a:solidFill>
                <a:srgbClr val="990033"/>
              </a:solidFill>
            </a:endParaRPr>
          </a:p>
        </p:txBody>
      </p:sp>
      <p:pic>
        <p:nvPicPr>
          <p:cNvPr id="18" name="Picture 87"/>
          <p:cNvPicPr>
            <a:picLocks noChangeAspect="1" noChangeArrowheads="1"/>
          </p:cNvPicPr>
          <p:nvPr/>
        </p:nvPicPr>
        <p:blipFill rotWithShape="1">
          <a:blip r:embed="rId3">
            <a:extLst>
              <a:ext uri="{28A0092B-C50C-407E-A947-70E740481C1C}">
                <a14:useLocalDpi xmlns:a14="http://schemas.microsoft.com/office/drawing/2010/main" val="0"/>
              </a:ext>
            </a:extLst>
          </a:blip>
          <a:srcRect l="47380" t="13834"/>
          <a:stretch/>
        </p:blipFill>
        <p:spPr bwMode="auto">
          <a:xfrm>
            <a:off x="5745717" y="2688123"/>
            <a:ext cx="3060820" cy="2475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87"/>
          <p:cNvPicPr>
            <a:picLocks noChangeAspect="1" noChangeArrowheads="1"/>
          </p:cNvPicPr>
          <p:nvPr/>
        </p:nvPicPr>
        <p:blipFill rotWithShape="1">
          <a:blip r:embed="rId3">
            <a:extLst>
              <a:ext uri="{28A0092B-C50C-407E-A947-70E740481C1C}">
                <a14:useLocalDpi xmlns:a14="http://schemas.microsoft.com/office/drawing/2010/main" val="0"/>
              </a:ext>
            </a:extLst>
          </a:blip>
          <a:srcRect l="51558" r="32997" b="84770"/>
          <a:stretch/>
        </p:blipFill>
        <p:spPr bwMode="auto">
          <a:xfrm>
            <a:off x="7396792" y="2348880"/>
            <a:ext cx="898358" cy="4375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Oval 21"/>
          <p:cNvSpPr/>
          <p:nvPr/>
        </p:nvSpPr>
        <p:spPr>
          <a:xfrm>
            <a:off x="8321607" y="3221647"/>
            <a:ext cx="489814" cy="45569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24" name="Picture 87"/>
          <p:cNvPicPr>
            <a:picLocks noChangeAspect="1" noChangeArrowheads="1"/>
          </p:cNvPicPr>
          <p:nvPr/>
        </p:nvPicPr>
        <p:blipFill rotWithShape="1">
          <a:blip r:embed="rId3">
            <a:extLst>
              <a:ext uri="{28A0092B-C50C-407E-A947-70E740481C1C}">
                <a14:useLocalDpi xmlns:a14="http://schemas.microsoft.com/office/drawing/2010/main" val="0"/>
              </a:ext>
            </a:extLst>
          </a:blip>
          <a:srcRect l="91629" t="31939" r="537" b="52199"/>
          <a:stretch/>
        </p:blipFill>
        <p:spPr bwMode="auto">
          <a:xfrm>
            <a:off x="8296736" y="3202874"/>
            <a:ext cx="455691" cy="455691"/>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 name="Oval 31"/>
          <p:cNvSpPr/>
          <p:nvPr/>
        </p:nvSpPr>
        <p:spPr>
          <a:xfrm>
            <a:off x="2312690" y="3808367"/>
            <a:ext cx="489814" cy="45569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28" name="Picture 87"/>
          <p:cNvPicPr>
            <a:picLocks noChangeAspect="1" noChangeArrowheads="1"/>
          </p:cNvPicPr>
          <p:nvPr/>
        </p:nvPicPr>
        <p:blipFill rotWithShape="1">
          <a:blip r:embed="rId3">
            <a:extLst>
              <a:ext uri="{28A0092B-C50C-407E-A947-70E740481C1C}">
                <a14:useLocalDpi xmlns:a14="http://schemas.microsoft.com/office/drawing/2010/main" val="0"/>
              </a:ext>
            </a:extLst>
          </a:blip>
          <a:srcRect l="23979" t="63963" r="68942" b="21390"/>
          <a:stretch/>
        </p:blipFill>
        <p:spPr bwMode="auto">
          <a:xfrm>
            <a:off x="2375957" y="3815625"/>
            <a:ext cx="411752" cy="420736"/>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 name="Oval 30"/>
          <p:cNvSpPr/>
          <p:nvPr/>
        </p:nvSpPr>
        <p:spPr>
          <a:xfrm>
            <a:off x="8323926" y="2747107"/>
            <a:ext cx="489814" cy="45569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30" name="Picture 87"/>
          <p:cNvPicPr>
            <a:picLocks noChangeAspect="1" noChangeArrowheads="1"/>
          </p:cNvPicPr>
          <p:nvPr/>
        </p:nvPicPr>
        <p:blipFill rotWithShape="1">
          <a:blip r:embed="rId3">
            <a:extLst>
              <a:ext uri="{28A0092B-C50C-407E-A947-70E740481C1C}">
                <a14:useLocalDpi xmlns:a14="http://schemas.microsoft.com/office/drawing/2010/main" val="0"/>
              </a:ext>
            </a:extLst>
          </a:blip>
          <a:srcRect l="91629" t="31939" r="537" b="52199"/>
          <a:stretch/>
        </p:blipFill>
        <p:spPr bwMode="auto">
          <a:xfrm>
            <a:off x="8330587" y="2728334"/>
            <a:ext cx="455691" cy="455691"/>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87"/>
          <p:cNvPicPr>
            <a:picLocks noChangeAspect="1" noChangeArrowheads="1"/>
          </p:cNvPicPr>
          <p:nvPr/>
        </p:nvPicPr>
        <p:blipFill rotWithShape="1">
          <a:blip r:embed="rId3">
            <a:extLst>
              <a:ext uri="{28A0092B-C50C-407E-A947-70E740481C1C}">
                <a14:useLocalDpi xmlns:a14="http://schemas.microsoft.com/office/drawing/2010/main" val="0"/>
              </a:ext>
            </a:extLst>
          </a:blip>
          <a:srcRect l="23979" t="63963" r="68942" b="21390"/>
          <a:stretch/>
        </p:blipFill>
        <p:spPr bwMode="auto">
          <a:xfrm>
            <a:off x="2366380" y="4282907"/>
            <a:ext cx="411752" cy="420736"/>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ounded Rectangle 3"/>
          <p:cNvSpPr/>
          <p:nvPr/>
        </p:nvSpPr>
        <p:spPr>
          <a:xfrm>
            <a:off x="268000" y="2390654"/>
            <a:ext cx="3007856" cy="2772000"/>
          </a:xfrm>
          <a:prstGeom prst="roundRect">
            <a:avLst/>
          </a:prstGeom>
          <a:noFill/>
          <a:ln w="76200">
            <a:solidFill>
              <a:srgbClr val="99003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9" name="Rounded Rectangle 28"/>
          <p:cNvSpPr/>
          <p:nvPr/>
        </p:nvSpPr>
        <p:spPr>
          <a:xfrm>
            <a:off x="5812616" y="2390654"/>
            <a:ext cx="3007856" cy="2772000"/>
          </a:xfrm>
          <a:prstGeom prst="roundRect">
            <a:avLst/>
          </a:prstGeom>
          <a:noFill/>
          <a:ln w="76200">
            <a:solidFill>
              <a:srgbClr val="99003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33"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l="16455" t="3675" r="14570" b="3768"/>
          <a:stretch/>
        </p:blipFill>
        <p:spPr bwMode="auto">
          <a:xfrm>
            <a:off x="6372200" y="5229200"/>
            <a:ext cx="1727893" cy="1440000"/>
          </a:xfrm>
          <a:prstGeom prst="roundRect">
            <a:avLst/>
          </a:prstGeom>
          <a:no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l="16455" t="3675" r="14570" b="3768"/>
          <a:stretch/>
        </p:blipFill>
        <p:spPr bwMode="auto">
          <a:xfrm>
            <a:off x="871076" y="5157192"/>
            <a:ext cx="1727897" cy="1440000"/>
          </a:xfrm>
          <a:prstGeom prst="roundRect">
            <a:avLst/>
          </a:prstGeom>
          <a:noFill/>
          <a:ln>
            <a:noFill/>
          </a:ln>
          <a:effectLst/>
          <a:scene3d>
            <a:camera prst="perspectiveContrastingRightFacing"/>
            <a:lightRig rig="threePt" dir="t"/>
          </a:scene3d>
          <a:sp3d>
            <a:bevel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6" name="Group 35"/>
          <p:cNvGrpSpPr/>
          <p:nvPr/>
        </p:nvGrpSpPr>
        <p:grpSpPr>
          <a:xfrm>
            <a:off x="8780421" y="639543"/>
            <a:ext cx="8032939" cy="5027741"/>
            <a:chOff x="8780421" y="639543"/>
            <a:chExt cx="8032939" cy="5027741"/>
          </a:xfrm>
        </p:grpSpPr>
        <p:pic>
          <p:nvPicPr>
            <p:cNvPr id="37"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517" t="735"/>
            <a:stretch/>
          </p:blipFill>
          <p:spPr bwMode="auto">
            <a:xfrm>
              <a:off x="9148816" y="639543"/>
              <a:ext cx="7664544" cy="50277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8" name="Rounded Rectangle 37"/>
            <p:cNvSpPr/>
            <p:nvPr/>
          </p:nvSpPr>
          <p:spPr>
            <a:xfrm rot="16200000">
              <a:off x="8150421" y="1511698"/>
              <a:ext cx="1620000" cy="360000"/>
            </a:xfrm>
            <a:prstGeom prst="roundRect">
              <a:avLst/>
            </a:prstGeom>
            <a:solidFill>
              <a:srgbClr val="FDCC33"/>
            </a:solidFill>
            <a:ln w="19050">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IE" sz="1400" dirty="0" smtClean="0">
                  <a:solidFill>
                    <a:srgbClr val="990033"/>
                  </a:solidFill>
                </a:rPr>
                <a:t>Lesson interaction</a:t>
              </a:r>
              <a:endParaRPr lang="en-IE" sz="1400" dirty="0">
                <a:solidFill>
                  <a:srgbClr val="990033"/>
                </a:solidFill>
              </a:endParaRPr>
            </a:p>
          </p:txBody>
        </p:sp>
      </p:grpSp>
    </p:spTree>
    <p:extLst>
      <p:ext uri="{BB962C8B-B14F-4D97-AF65-F5344CB8AC3E}">
        <p14:creationId xmlns:p14="http://schemas.microsoft.com/office/powerpoint/2010/main" val="1824834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anim calcmode="lin" valueType="num">
                                      <p:cBhvr>
                                        <p:cTn id="13" dur="1000" fill="hold"/>
                                        <p:tgtEl>
                                          <p:spTgt spid="29"/>
                                        </p:tgtEl>
                                        <p:attrNameLst>
                                          <p:attrName>ppt_w</p:attrName>
                                        </p:attrNameLst>
                                      </p:cBhvr>
                                      <p:tavLst>
                                        <p:tav tm="0">
                                          <p:val>
                                            <p:fltVal val="0"/>
                                          </p:val>
                                        </p:tav>
                                        <p:tav tm="100000">
                                          <p:val>
                                            <p:strVal val="#ppt_w"/>
                                          </p:val>
                                        </p:tav>
                                      </p:tavLst>
                                    </p:anim>
                                    <p:anim calcmode="lin" valueType="num">
                                      <p:cBhvr>
                                        <p:cTn id="14" dur="1000" fill="hold"/>
                                        <p:tgtEl>
                                          <p:spTgt spid="29"/>
                                        </p:tgtEl>
                                        <p:attrNameLst>
                                          <p:attrName>ppt_h</p:attrName>
                                        </p:attrNameLst>
                                      </p:cBhvr>
                                      <p:tavLst>
                                        <p:tav tm="0">
                                          <p:val>
                                            <p:fltVal val="0"/>
                                          </p:val>
                                        </p:tav>
                                        <p:tav tm="100000">
                                          <p:val>
                                            <p:strVal val="#ppt_h"/>
                                          </p:val>
                                        </p:tav>
                                      </p:tavLst>
                                    </p:anim>
                                    <p:anim calcmode="lin" valueType="num">
                                      <p:cBhvr>
                                        <p:cTn id="15" dur="1000" fill="hold"/>
                                        <p:tgtEl>
                                          <p:spTgt spid="29"/>
                                        </p:tgtEl>
                                        <p:attrNameLst>
                                          <p:attrName>style.rotation</p:attrName>
                                        </p:attrNameLst>
                                      </p:cBhvr>
                                      <p:tavLst>
                                        <p:tav tm="0">
                                          <p:val>
                                            <p:fltVal val="90"/>
                                          </p:val>
                                        </p:tav>
                                        <p:tav tm="100000">
                                          <p:val>
                                            <p:fltVal val="0"/>
                                          </p:val>
                                        </p:tav>
                                      </p:tavLst>
                                    </p:anim>
                                    <p:animEffect transition="in" filter="fade">
                                      <p:cBhvr>
                                        <p:cTn id="16" dur="1000"/>
                                        <p:tgtEl>
                                          <p:spTgt spid="2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childTnLst>
                          </p:cTn>
                        </p:par>
                        <p:par>
                          <p:cTn id="26" fill="hold">
                            <p:stCondLst>
                              <p:cond delay="1000"/>
                            </p:stCondLst>
                            <p:childTnLst>
                              <p:par>
                                <p:cTn id="27" presetID="10"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grpId="1" nodeType="clickEffect">
                                  <p:stCondLst>
                                    <p:cond delay="0"/>
                                  </p:stCondLst>
                                  <p:childTnLst>
                                    <p:animEffect transition="out" filter="fade">
                                      <p:cBhvr>
                                        <p:cTn id="33" dur="500"/>
                                        <p:tgtEl>
                                          <p:spTgt spid="9"/>
                                        </p:tgtEl>
                                      </p:cBhvr>
                                    </p:animEffect>
                                    <p:set>
                                      <p:cBhvr>
                                        <p:cTn id="34" dur="1" fill="hold">
                                          <p:stCondLst>
                                            <p:cond delay="499"/>
                                          </p:stCondLst>
                                        </p:cTn>
                                        <p:tgtEl>
                                          <p:spTgt spid="9"/>
                                        </p:tgtEl>
                                        <p:attrNameLst>
                                          <p:attrName>style.visibility</p:attrName>
                                        </p:attrNameLst>
                                      </p:cBhvr>
                                      <p:to>
                                        <p:strVal val="hidden"/>
                                      </p:to>
                                    </p:set>
                                  </p:childTnLst>
                                </p:cTn>
                              </p:par>
                              <p:par>
                                <p:cTn id="35" presetID="10" presetClass="exit" presetSubtype="0" fill="hold" grpId="1" nodeType="withEffect">
                                  <p:stCondLst>
                                    <p:cond delay="0"/>
                                  </p:stCondLst>
                                  <p:childTnLst>
                                    <p:animEffect transition="out" filter="fade">
                                      <p:cBhvr>
                                        <p:cTn id="36" dur="500"/>
                                        <p:tgtEl>
                                          <p:spTgt spid="10"/>
                                        </p:tgtEl>
                                      </p:cBhvr>
                                    </p:animEffect>
                                    <p:set>
                                      <p:cBhvr>
                                        <p:cTn id="37" dur="1" fill="hold">
                                          <p:stCondLst>
                                            <p:cond delay="499"/>
                                          </p:stCondLst>
                                        </p:cTn>
                                        <p:tgtEl>
                                          <p:spTgt spid="10"/>
                                        </p:tgtEl>
                                        <p:attrNameLst>
                                          <p:attrName>style.visibility</p:attrName>
                                        </p:attrNameLst>
                                      </p:cBhvr>
                                      <p:to>
                                        <p:strVal val="hidden"/>
                                      </p:to>
                                    </p:set>
                                  </p:childTnLst>
                                </p:cTn>
                              </p:par>
                              <p:par>
                                <p:cTn id="38" presetID="10" presetClass="exit" presetSubtype="0" fill="hold" grpId="1" nodeType="withEffect">
                                  <p:stCondLst>
                                    <p:cond delay="0"/>
                                  </p:stCondLst>
                                  <p:childTnLst>
                                    <p:animEffect transition="out" filter="fade">
                                      <p:cBhvr>
                                        <p:cTn id="39" dur="500"/>
                                        <p:tgtEl>
                                          <p:spTgt spid="11"/>
                                        </p:tgtEl>
                                      </p:cBhvr>
                                    </p:animEffect>
                                    <p:set>
                                      <p:cBhvr>
                                        <p:cTn id="40" dur="1" fill="hold">
                                          <p:stCondLst>
                                            <p:cond delay="499"/>
                                          </p:stCondLst>
                                        </p:cTn>
                                        <p:tgtEl>
                                          <p:spTgt spid="11"/>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500"/>
                                        <p:tgtEl>
                                          <p:spTgt spid="12"/>
                                        </p:tgtEl>
                                      </p:cBhvr>
                                    </p:animEffect>
                                  </p:childTnLst>
                                </p:cTn>
                              </p:par>
                            </p:childTnLst>
                          </p:cTn>
                        </p:par>
                      </p:childTnLst>
                    </p:cTn>
                  </p:par>
                  <p:par>
                    <p:cTn id="46" fill="hold">
                      <p:stCondLst>
                        <p:cond delay="indefinite"/>
                      </p:stCondLst>
                      <p:childTnLst>
                        <p:par>
                          <p:cTn id="47" fill="hold">
                            <p:stCondLst>
                              <p:cond delay="0"/>
                            </p:stCondLst>
                            <p:childTnLst>
                              <p:par>
                                <p:cTn id="48" presetID="44" presetClass="path" presetSubtype="0" accel="50000" decel="50000" fill="hold" nodeType="clickEffect">
                                  <p:stCondLst>
                                    <p:cond delay="0"/>
                                  </p:stCondLst>
                                  <p:childTnLst>
                                    <p:animMotion origin="layout" path="M 1.94444E-6 -1.61887E-6 L -0.12483 -0.07817 C -0.15104 -0.09551 -0.19011 -0.10476 -0.23073 -0.10476 C -0.27726 -0.10476 -0.31441 -0.09551 -0.34063 -0.07817 L -0.46528 -1.61887E-6 " pathEditMode="relative" rAng="0" ptsTypes="FffFF">
                                      <p:cBhvr>
                                        <p:cTn id="49" dur="2000" fill="hold"/>
                                        <p:tgtEl>
                                          <p:spTgt spid="24"/>
                                        </p:tgtEl>
                                        <p:attrNameLst>
                                          <p:attrName>ppt_x</p:attrName>
                                          <p:attrName>ppt_y</p:attrName>
                                        </p:attrNameLst>
                                      </p:cBhvr>
                                      <p:rCtr x="-23264" y="-5250"/>
                                    </p:animMotion>
                                  </p:childTnLst>
                                </p:cTn>
                              </p:par>
                              <p:par>
                                <p:cTn id="50" presetID="10" presetClass="exit" presetSubtype="0" fill="hold" nodeType="withEffect">
                                  <p:stCondLst>
                                    <p:cond delay="1750"/>
                                  </p:stCondLst>
                                  <p:childTnLst>
                                    <p:animEffect transition="out" filter="fade">
                                      <p:cBhvr>
                                        <p:cTn id="51" dur="250"/>
                                        <p:tgtEl>
                                          <p:spTgt spid="24"/>
                                        </p:tgtEl>
                                      </p:cBhvr>
                                    </p:animEffect>
                                    <p:set>
                                      <p:cBhvr>
                                        <p:cTn id="52" dur="1" fill="hold">
                                          <p:stCondLst>
                                            <p:cond delay="249"/>
                                          </p:stCondLst>
                                        </p:cTn>
                                        <p:tgtEl>
                                          <p:spTgt spid="24"/>
                                        </p:tgtEl>
                                        <p:attrNameLst>
                                          <p:attrName>style.visibility</p:attrName>
                                        </p:attrNameLst>
                                      </p:cBhvr>
                                      <p:to>
                                        <p:strVal val="hidden"/>
                                      </p:to>
                                    </p:set>
                                  </p:childTnLst>
                                </p:cTn>
                              </p:par>
                              <p:par>
                                <p:cTn id="53" presetID="44" presetClass="path" presetSubtype="0" accel="50000" decel="50000" fill="hold" nodeType="withEffect">
                                  <p:stCondLst>
                                    <p:cond delay="0"/>
                                  </p:stCondLst>
                                  <p:childTnLst>
                                    <p:animMotion origin="layout" path="M -0.00035 -0.00046 L 0.01944 -0.10566 C 0.02291 -0.12925 0.03489 -0.15052 0.05104 -0.16485 C 0.06979 -0.17988 0.08837 -0.18497 0.10607 -0.17919 L 0.18628 -0.15907 " pathEditMode="relative" rAng="-1955980" ptsTypes="FffFF">
                                      <p:cBhvr>
                                        <p:cTn id="54" dur="2000" fill="hold"/>
                                        <p:tgtEl>
                                          <p:spTgt spid="5"/>
                                        </p:tgtEl>
                                        <p:attrNameLst>
                                          <p:attrName>ppt_x</p:attrName>
                                          <p:attrName>ppt_y</p:attrName>
                                        </p:attrNameLst>
                                      </p:cBhvr>
                                      <p:rCtr x="7274" y="-12208"/>
                                    </p:animMotion>
                                  </p:childTnLst>
                                </p:cTn>
                              </p:par>
                              <p:par>
                                <p:cTn id="55" presetID="10" presetClass="exit" presetSubtype="0" fill="hold" nodeType="withEffect">
                                  <p:stCondLst>
                                    <p:cond delay="1750"/>
                                  </p:stCondLst>
                                  <p:childTnLst>
                                    <p:animEffect transition="out" filter="fade">
                                      <p:cBhvr>
                                        <p:cTn id="56" dur="250"/>
                                        <p:tgtEl>
                                          <p:spTgt spid="5"/>
                                        </p:tgtEl>
                                      </p:cBhvr>
                                    </p:animEffect>
                                    <p:set>
                                      <p:cBhvr>
                                        <p:cTn id="57" dur="1" fill="hold">
                                          <p:stCondLst>
                                            <p:cond delay="249"/>
                                          </p:stCondLst>
                                        </p:cTn>
                                        <p:tgtEl>
                                          <p:spTgt spid="5"/>
                                        </p:tgtEl>
                                        <p:attrNameLst>
                                          <p:attrName>style.visibility</p:attrName>
                                        </p:attrNameLst>
                                      </p:cBhvr>
                                      <p:to>
                                        <p:strVal val="hidden"/>
                                      </p:to>
                                    </p:set>
                                  </p:childTnLst>
                                </p:cTn>
                              </p:par>
                            </p:childTnLst>
                          </p:cTn>
                        </p:par>
                        <p:par>
                          <p:cTn id="58" fill="hold">
                            <p:stCondLst>
                              <p:cond delay="2000"/>
                            </p:stCondLst>
                            <p:childTnLst>
                              <p:par>
                                <p:cTn id="59" presetID="10" presetClass="entr" presetSubtype="0" fill="hold" grpId="0" nodeType="afterEffect">
                                  <p:stCondLst>
                                    <p:cond delay="0"/>
                                  </p:stCondLst>
                                  <p:childTnLst>
                                    <p:set>
                                      <p:cBhvr>
                                        <p:cTn id="60" dur="1" fill="hold">
                                          <p:stCondLst>
                                            <p:cond delay="0"/>
                                          </p:stCondLst>
                                        </p:cTn>
                                        <p:tgtEl>
                                          <p:spTgt spid="13"/>
                                        </p:tgtEl>
                                        <p:attrNameLst>
                                          <p:attrName>style.visibility</p:attrName>
                                        </p:attrNameLst>
                                      </p:cBhvr>
                                      <p:to>
                                        <p:strVal val="visible"/>
                                      </p:to>
                                    </p:set>
                                    <p:animEffect transition="in" filter="fade">
                                      <p:cBhvr>
                                        <p:cTn id="61" dur="500"/>
                                        <p:tgtEl>
                                          <p:spTgt spid="13"/>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14"/>
                                        </p:tgtEl>
                                        <p:attrNameLst>
                                          <p:attrName>style.visibility</p:attrName>
                                        </p:attrNameLst>
                                      </p:cBhvr>
                                      <p:to>
                                        <p:strVal val="visible"/>
                                      </p:to>
                                    </p:set>
                                    <p:animEffect transition="in" filter="fade">
                                      <p:cBhvr>
                                        <p:cTn id="64" dur="500"/>
                                        <p:tgtEl>
                                          <p:spTgt spid="14"/>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xit" presetSubtype="0" fill="hold" grpId="1" nodeType="clickEffect">
                                  <p:stCondLst>
                                    <p:cond delay="0"/>
                                  </p:stCondLst>
                                  <p:childTnLst>
                                    <p:animEffect transition="out" filter="fade">
                                      <p:cBhvr>
                                        <p:cTn id="68" dur="500"/>
                                        <p:tgtEl>
                                          <p:spTgt spid="13"/>
                                        </p:tgtEl>
                                      </p:cBhvr>
                                    </p:animEffect>
                                    <p:set>
                                      <p:cBhvr>
                                        <p:cTn id="69" dur="1" fill="hold">
                                          <p:stCondLst>
                                            <p:cond delay="499"/>
                                          </p:stCondLst>
                                        </p:cTn>
                                        <p:tgtEl>
                                          <p:spTgt spid="13"/>
                                        </p:tgtEl>
                                        <p:attrNameLst>
                                          <p:attrName>style.visibility</p:attrName>
                                        </p:attrNameLst>
                                      </p:cBhvr>
                                      <p:to>
                                        <p:strVal val="hidden"/>
                                      </p:to>
                                    </p:set>
                                  </p:childTnLst>
                                </p:cTn>
                              </p:par>
                              <p:par>
                                <p:cTn id="70" presetID="10" presetClass="exit" presetSubtype="0" fill="hold" grpId="1" nodeType="withEffect">
                                  <p:stCondLst>
                                    <p:cond delay="0"/>
                                  </p:stCondLst>
                                  <p:childTnLst>
                                    <p:animEffect transition="out" filter="fade">
                                      <p:cBhvr>
                                        <p:cTn id="71" dur="500"/>
                                        <p:tgtEl>
                                          <p:spTgt spid="14"/>
                                        </p:tgtEl>
                                      </p:cBhvr>
                                    </p:animEffect>
                                    <p:set>
                                      <p:cBhvr>
                                        <p:cTn id="72" dur="1" fill="hold">
                                          <p:stCondLst>
                                            <p:cond delay="499"/>
                                          </p:stCondLst>
                                        </p:cTn>
                                        <p:tgtEl>
                                          <p:spTgt spid="14"/>
                                        </p:tgtEl>
                                        <p:attrNameLst>
                                          <p:attrName>style.visibility</p:attrName>
                                        </p:attrNameLst>
                                      </p:cBhvr>
                                      <p:to>
                                        <p:strVal val="hidden"/>
                                      </p:to>
                                    </p:set>
                                  </p:childTnLst>
                                </p:cTn>
                              </p:par>
                            </p:childTnLst>
                          </p:cTn>
                        </p:par>
                        <p:par>
                          <p:cTn id="73" fill="hold">
                            <p:stCondLst>
                              <p:cond delay="500"/>
                            </p:stCondLst>
                            <p:childTnLst>
                              <p:par>
                                <p:cTn id="74" presetID="10" presetClass="entr" presetSubtype="0" fill="hold" grpId="0" nodeType="afterEffect">
                                  <p:stCondLst>
                                    <p:cond delay="0"/>
                                  </p:stCondLst>
                                  <p:childTnLst>
                                    <p:set>
                                      <p:cBhvr>
                                        <p:cTn id="75" dur="1" fill="hold">
                                          <p:stCondLst>
                                            <p:cond delay="0"/>
                                          </p:stCondLst>
                                        </p:cTn>
                                        <p:tgtEl>
                                          <p:spTgt spid="15"/>
                                        </p:tgtEl>
                                        <p:attrNameLst>
                                          <p:attrName>style.visibility</p:attrName>
                                        </p:attrNameLst>
                                      </p:cBhvr>
                                      <p:to>
                                        <p:strVal val="visible"/>
                                      </p:to>
                                    </p:set>
                                    <p:animEffect transition="in" filter="fade">
                                      <p:cBhvr>
                                        <p:cTn id="76" dur="500"/>
                                        <p:tgtEl>
                                          <p:spTgt spid="15"/>
                                        </p:tgtEl>
                                      </p:cBhvr>
                                    </p:animEffect>
                                  </p:childTnLst>
                                </p:cTn>
                              </p:par>
                              <p:par>
                                <p:cTn id="77" presetID="10" presetClass="exit" presetSubtype="0" fill="hold" grpId="1" nodeType="withEffect">
                                  <p:stCondLst>
                                    <p:cond delay="0"/>
                                  </p:stCondLst>
                                  <p:childTnLst>
                                    <p:animEffect transition="out" filter="fade">
                                      <p:cBhvr>
                                        <p:cTn id="78" dur="500"/>
                                        <p:tgtEl>
                                          <p:spTgt spid="12"/>
                                        </p:tgtEl>
                                      </p:cBhvr>
                                    </p:animEffect>
                                    <p:set>
                                      <p:cBhvr>
                                        <p:cTn id="79" dur="1" fill="hold">
                                          <p:stCondLst>
                                            <p:cond delay="499"/>
                                          </p:stCondLst>
                                        </p:cTn>
                                        <p:tgtEl>
                                          <p:spTgt spid="12"/>
                                        </p:tgtEl>
                                        <p:attrNameLst>
                                          <p:attrName>style.visibility</p:attrName>
                                        </p:attrNameLst>
                                      </p:cBhvr>
                                      <p:to>
                                        <p:strVal val="hidden"/>
                                      </p:to>
                                    </p:set>
                                  </p:childTnLst>
                                </p:cTn>
                              </p:par>
                            </p:childTnLst>
                          </p:cTn>
                        </p:par>
                      </p:childTnLst>
                    </p:cTn>
                  </p:par>
                  <p:par>
                    <p:cTn id="80" fill="hold">
                      <p:stCondLst>
                        <p:cond delay="indefinite"/>
                      </p:stCondLst>
                      <p:childTnLst>
                        <p:par>
                          <p:cTn id="81" fill="hold">
                            <p:stCondLst>
                              <p:cond delay="0"/>
                            </p:stCondLst>
                            <p:childTnLst>
                              <p:par>
                                <p:cTn id="82" presetID="44" presetClass="path" presetSubtype="0" accel="50000" decel="50000" fill="hold" nodeType="clickEffect">
                                  <p:stCondLst>
                                    <p:cond delay="0"/>
                                  </p:stCondLst>
                                  <p:childTnLst>
                                    <p:animMotion origin="layout" path="M -0.01945 -0.04532 L -0.15105 -0.11538 C -0.17865 -0.13133 -0.21754 -0.13411 -0.25591 -0.1244 C -0.30018 -0.11492 -0.33403 -0.09526 -0.35591 -0.06798 L -0.46164 0.05711 " pathEditMode="relative" rAng="-589194" ptsTypes="FffFF">
                                      <p:cBhvr>
                                        <p:cTn id="83" dur="2000" fill="hold"/>
                                        <p:tgtEl>
                                          <p:spTgt spid="30"/>
                                        </p:tgtEl>
                                        <p:attrNameLst>
                                          <p:attrName>ppt_x</p:attrName>
                                          <p:attrName>ppt_y</p:attrName>
                                        </p:attrNameLst>
                                      </p:cBhvr>
                                      <p:rCtr x="-22969" y="-1410"/>
                                    </p:animMotion>
                                  </p:childTnLst>
                                </p:cTn>
                              </p:par>
                              <p:par>
                                <p:cTn id="84" presetID="10" presetClass="exit" presetSubtype="0" fill="hold" nodeType="withEffect">
                                  <p:stCondLst>
                                    <p:cond delay="1750"/>
                                  </p:stCondLst>
                                  <p:childTnLst>
                                    <p:animEffect transition="out" filter="fade">
                                      <p:cBhvr>
                                        <p:cTn id="85" dur="250"/>
                                        <p:tgtEl>
                                          <p:spTgt spid="30"/>
                                        </p:tgtEl>
                                      </p:cBhvr>
                                    </p:animEffect>
                                    <p:set>
                                      <p:cBhvr>
                                        <p:cTn id="86" dur="1" fill="hold">
                                          <p:stCondLst>
                                            <p:cond delay="249"/>
                                          </p:stCondLst>
                                        </p:cTn>
                                        <p:tgtEl>
                                          <p:spTgt spid="30"/>
                                        </p:tgtEl>
                                        <p:attrNameLst>
                                          <p:attrName>style.visibility</p:attrName>
                                        </p:attrNameLst>
                                      </p:cBhvr>
                                      <p:to>
                                        <p:strVal val="hidden"/>
                                      </p:to>
                                    </p:set>
                                  </p:childTnLst>
                                </p:cTn>
                              </p:par>
                              <p:par>
                                <p:cTn id="87" presetID="44" presetClass="path" presetSubtype="0" accel="50000" decel="50000" fill="hold" nodeType="withEffect">
                                  <p:stCondLst>
                                    <p:cond delay="0"/>
                                  </p:stCondLst>
                                  <p:childTnLst>
                                    <p:animMotion origin="layout" path="M 0.00503 0.00278 L 0.02535 -0.13171 C 0.02882 -0.16203 0.04097 -0.18402 0.05851 -0.19421 C 0.07812 -0.20416 0.09774 -0.19976 0.11649 -0.18101 L 0.20226 -0.1037 " pathEditMode="relative" rAng="-1335534" ptsTypes="FffFF">
                                      <p:cBhvr>
                                        <p:cTn id="88" dur="2000" fill="hold"/>
                                        <p:tgtEl>
                                          <p:spTgt spid="28"/>
                                        </p:tgtEl>
                                        <p:attrNameLst>
                                          <p:attrName>ppt_x</p:attrName>
                                          <p:attrName>ppt_y</p:attrName>
                                        </p:attrNameLst>
                                      </p:cBhvr>
                                      <p:rCtr x="7656" y="-12500"/>
                                    </p:animMotion>
                                  </p:childTnLst>
                                </p:cTn>
                              </p:par>
                              <p:par>
                                <p:cTn id="89" presetID="10" presetClass="exit" presetSubtype="0" fill="hold" nodeType="withEffect">
                                  <p:stCondLst>
                                    <p:cond delay="1750"/>
                                  </p:stCondLst>
                                  <p:childTnLst>
                                    <p:animEffect transition="out" filter="fade">
                                      <p:cBhvr>
                                        <p:cTn id="90" dur="250"/>
                                        <p:tgtEl>
                                          <p:spTgt spid="28"/>
                                        </p:tgtEl>
                                      </p:cBhvr>
                                    </p:animEffect>
                                    <p:set>
                                      <p:cBhvr>
                                        <p:cTn id="91" dur="1" fill="hold">
                                          <p:stCondLst>
                                            <p:cond delay="249"/>
                                          </p:stCondLst>
                                        </p:cTn>
                                        <p:tgtEl>
                                          <p:spTgt spid="28"/>
                                        </p:tgtEl>
                                        <p:attrNameLst>
                                          <p:attrName>style.visibility</p:attrName>
                                        </p:attrNameLst>
                                      </p:cBhvr>
                                      <p:to>
                                        <p:strVal val="hidden"/>
                                      </p:to>
                                    </p:set>
                                  </p:childTnLst>
                                </p:cTn>
                              </p:par>
                            </p:childTnLst>
                          </p:cTn>
                        </p:par>
                        <p:par>
                          <p:cTn id="92" fill="hold">
                            <p:stCondLst>
                              <p:cond delay="2000"/>
                            </p:stCondLst>
                            <p:childTnLst>
                              <p:par>
                                <p:cTn id="93" presetID="10" presetClass="entr" presetSubtype="0" fill="hold" grpId="0" nodeType="afterEffect">
                                  <p:stCondLst>
                                    <p:cond delay="0"/>
                                  </p:stCondLst>
                                  <p:childTnLst>
                                    <p:set>
                                      <p:cBhvr>
                                        <p:cTn id="94" dur="1" fill="hold">
                                          <p:stCondLst>
                                            <p:cond delay="0"/>
                                          </p:stCondLst>
                                        </p:cTn>
                                        <p:tgtEl>
                                          <p:spTgt spid="17"/>
                                        </p:tgtEl>
                                        <p:attrNameLst>
                                          <p:attrName>style.visibility</p:attrName>
                                        </p:attrNameLst>
                                      </p:cBhvr>
                                      <p:to>
                                        <p:strVal val="visible"/>
                                      </p:to>
                                    </p:set>
                                    <p:animEffect transition="in" filter="fade">
                                      <p:cBhvr>
                                        <p:cTn id="95" dur="500"/>
                                        <p:tgtEl>
                                          <p:spTgt spid="17"/>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16"/>
                                        </p:tgtEl>
                                        <p:attrNameLst>
                                          <p:attrName>style.visibility</p:attrName>
                                        </p:attrNameLst>
                                      </p:cBhvr>
                                      <p:to>
                                        <p:strVal val="visible"/>
                                      </p:to>
                                    </p:set>
                                    <p:animEffect transition="in" filter="fade">
                                      <p:cBhvr>
                                        <p:cTn id="9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99" restart="whenNotActive" fill="hold" evtFilter="cancelBubble" nodeType="interactiveSeq">
                <p:stCondLst>
                  <p:cond evt="onClick" delay="0">
                    <p:tgtEl>
                      <p:spTgt spid="36"/>
                    </p:tgtEl>
                  </p:cond>
                </p:stCondLst>
                <p:endSync evt="end" delay="0">
                  <p:rtn val="all"/>
                </p:endSync>
                <p:childTnLst>
                  <p:par>
                    <p:cTn id="100" fill="hold">
                      <p:stCondLst>
                        <p:cond delay="0"/>
                      </p:stCondLst>
                      <p:childTnLst>
                        <p:par>
                          <p:cTn id="101" fill="hold">
                            <p:stCondLst>
                              <p:cond delay="0"/>
                            </p:stCondLst>
                            <p:childTnLst>
                              <p:par>
                                <p:cTn id="102" presetID="35" presetClass="path" presetSubtype="0" accel="50000" decel="50000" fill="hold" nodeType="clickEffect">
                                  <p:stCondLst>
                                    <p:cond delay="0"/>
                                  </p:stCondLst>
                                  <p:childTnLst>
                                    <p:animMotion origin="layout" path="M -0.00018 7.40741E-7 L -0.93038 7.40741E-7 " pathEditMode="relative" rAng="0" ptsTypes="AA">
                                      <p:cBhvr>
                                        <p:cTn id="103" dur="2000" fill="hold"/>
                                        <p:tgtEl>
                                          <p:spTgt spid="36"/>
                                        </p:tgtEl>
                                        <p:attrNameLst>
                                          <p:attrName>ppt_x</p:attrName>
                                          <p:attrName>ppt_y</p:attrName>
                                        </p:attrNameLst>
                                      </p:cBhvr>
                                      <p:rCtr x="-46510" y="0"/>
                                    </p:animMotion>
                                  </p:childTnLst>
                                </p:cTn>
                              </p:par>
                            </p:childTnLst>
                          </p:cTn>
                        </p:par>
                      </p:childTnLst>
                    </p:cTn>
                  </p:par>
                  <p:par>
                    <p:cTn id="104" fill="hold">
                      <p:stCondLst>
                        <p:cond delay="indefinite"/>
                      </p:stCondLst>
                      <p:childTnLst>
                        <p:par>
                          <p:cTn id="105" fill="hold">
                            <p:stCondLst>
                              <p:cond delay="0"/>
                            </p:stCondLst>
                            <p:childTnLst>
                              <p:par>
                                <p:cTn id="106" presetID="63" presetClass="path" presetSubtype="0" accel="50000" decel="50000" fill="hold" nodeType="clickEffect">
                                  <p:stCondLst>
                                    <p:cond delay="0"/>
                                  </p:stCondLst>
                                  <p:childTnLst>
                                    <p:animMotion origin="layout" path="M -0.93038 7.40741E-7 L -0.00018 0.00347 " pathEditMode="relative" rAng="0" ptsTypes="AA">
                                      <p:cBhvr>
                                        <p:cTn id="107" dur="2000" fill="hold"/>
                                        <p:tgtEl>
                                          <p:spTgt spid="36"/>
                                        </p:tgtEl>
                                        <p:attrNameLst>
                                          <p:attrName>ppt_x</p:attrName>
                                          <p:attrName>ppt_y</p:attrName>
                                        </p:attrNameLst>
                                      </p:cBhvr>
                                      <p:rCtr x="46510" y="162"/>
                                    </p:animMotion>
                                  </p:childTnLst>
                                </p:cTn>
                              </p:par>
                            </p:childTnLst>
                          </p:cTn>
                        </p:par>
                      </p:childTnLst>
                    </p:cTn>
                  </p:par>
                </p:childTnLst>
              </p:cTn>
              <p:nextCondLst>
                <p:cond evt="onClick" delay="0">
                  <p:tgtEl>
                    <p:spTgt spid="36"/>
                  </p:tgtEl>
                </p:cond>
              </p:nextCondLst>
            </p:seq>
          </p:childTnLst>
        </p:cTn>
      </p:par>
    </p:tnLst>
    <p:bldLst>
      <p:bldP spid="9" grpId="0"/>
      <p:bldP spid="9" grpId="1"/>
      <p:bldP spid="10" grpId="0"/>
      <p:bldP spid="10" grpId="1"/>
      <p:bldP spid="11" grpId="0"/>
      <p:bldP spid="11" grpId="1"/>
      <p:bldP spid="12" grpId="0"/>
      <p:bldP spid="12" grpId="1"/>
      <p:bldP spid="13" grpId="0"/>
      <p:bldP spid="13" grpId="1"/>
      <p:bldP spid="14" grpId="0"/>
      <p:bldP spid="14" grpId="1"/>
      <p:bldP spid="15" grpId="0"/>
      <p:bldP spid="16" grpId="0"/>
      <p:bldP spid="17" grpId="0"/>
      <p:bldP spid="4" grpId="0" animBg="1"/>
      <p:bldP spid="2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467544" y="332656"/>
            <a:ext cx="8208912" cy="6192688"/>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fld id="{F79F11AE-FEA8-4E86-BAC6-BA1A6295265B}" type="slidenum">
              <a:rPr lang="en-IE" smtClean="0">
                <a:solidFill>
                  <a:prstClr val="black">
                    <a:tint val="75000"/>
                  </a:prstClr>
                </a:solidFill>
              </a:rPr>
              <a:pPr/>
              <a:t>32</a:t>
            </a:fld>
            <a:endParaRPr lang="en-IE" dirty="0">
              <a:solidFill>
                <a:prstClr val="black">
                  <a:tint val="75000"/>
                </a:prstClr>
              </a:solidFill>
            </a:endParaRPr>
          </a:p>
        </p:txBody>
      </p:sp>
    </p:spTree>
    <p:extLst>
      <p:ext uri="{BB962C8B-B14F-4D97-AF65-F5344CB8AC3E}">
        <p14:creationId xmlns:p14="http://schemas.microsoft.com/office/powerpoint/2010/main" val="29466552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7776"/>
          <a:stretch/>
        </p:blipFill>
        <p:spPr bwMode="auto">
          <a:xfrm>
            <a:off x="465140" y="1052736"/>
            <a:ext cx="8213719" cy="5040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F79F11AE-FEA8-4E86-BAC6-BA1A6295265B}" type="slidenum">
              <a:rPr lang="en-IE" smtClean="0">
                <a:solidFill>
                  <a:prstClr val="black">
                    <a:tint val="75000"/>
                  </a:prstClr>
                </a:solidFill>
              </a:rPr>
              <a:pPr/>
              <a:t>33</a:t>
            </a:fld>
            <a:endParaRPr lang="en-IE" dirty="0">
              <a:solidFill>
                <a:prstClr val="black">
                  <a:tint val="75000"/>
                </a:prstClr>
              </a:solidFill>
            </a:endParaRPr>
          </a:p>
        </p:txBody>
      </p:sp>
      <p:grpSp>
        <p:nvGrpSpPr>
          <p:cNvPr id="4" name="Group 3"/>
          <p:cNvGrpSpPr/>
          <p:nvPr/>
        </p:nvGrpSpPr>
        <p:grpSpPr>
          <a:xfrm>
            <a:off x="7145356" y="5229200"/>
            <a:ext cx="1739930" cy="1584176"/>
            <a:chOff x="7405874" y="5406315"/>
            <a:chExt cx="1739930" cy="1584176"/>
          </a:xfrm>
        </p:grpSpPr>
        <p:sp>
          <p:nvSpPr>
            <p:cNvPr id="5" name="TextBox 4"/>
            <p:cNvSpPr txBox="1"/>
            <p:nvPr/>
          </p:nvSpPr>
          <p:spPr>
            <a:xfrm>
              <a:off x="7405874" y="5406315"/>
              <a:ext cx="1739930" cy="523220"/>
            </a:xfrm>
            <a:prstGeom prst="rect">
              <a:avLst/>
            </a:prstGeom>
            <a:solidFill>
              <a:schemeClr val="bg1"/>
            </a:solidFill>
          </p:spPr>
          <p:txBody>
            <a:bodyPr wrap="square" rtlCol="0">
              <a:spAutoFit/>
            </a:bodyPr>
            <a:lstStyle/>
            <a:p>
              <a:r>
                <a:rPr lang="en-IE" sz="2800" b="1" i="1" dirty="0">
                  <a:solidFill>
                    <a:srgbClr val="C00000"/>
                  </a:solidFill>
                </a:rPr>
                <a:t>Solution 1</a:t>
              </a:r>
            </a:p>
          </p:txBody>
        </p:sp>
        <p:pic>
          <p:nvPicPr>
            <p:cNvPr id="6" name="Picture 2"/>
            <p:cNvPicPr>
              <a:picLocks noChangeAspect="1" noChangeArrowheads="1"/>
            </p:cNvPicPr>
            <p:nvPr/>
          </p:nvPicPr>
          <p:blipFill>
            <a:blip r:embed="rId3" cstate="print"/>
            <a:srcRect l="57277" t="34078" r="29721" b="42297"/>
            <a:stretch>
              <a:fillRect/>
            </a:stretch>
          </p:blipFill>
          <p:spPr bwMode="auto">
            <a:xfrm>
              <a:off x="8061091" y="5882367"/>
              <a:ext cx="1084712" cy="1108124"/>
            </a:xfrm>
            <a:prstGeom prst="rect">
              <a:avLst/>
            </a:prstGeom>
            <a:noFill/>
            <a:ln w="9525">
              <a:noFill/>
              <a:miter lim="800000"/>
              <a:headEnd/>
              <a:tailEnd/>
            </a:ln>
          </p:spPr>
        </p:pic>
      </p:grpSp>
      <p:sp>
        <p:nvSpPr>
          <p:cNvPr id="7" name="Rectangle 6"/>
          <p:cNvSpPr/>
          <p:nvPr/>
        </p:nvSpPr>
        <p:spPr>
          <a:xfrm>
            <a:off x="465139" y="39981"/>
            <a:ext cx="8213719" cy="1015663"/>
          </a:xfrm>
          <a:prstGeom prst="rect">
            <a:avLst/>
          </a:prstGeom>
        </p:spPr>
        <p:txBody>
          <a:bodyPr wrap="square">
            <a:spAutoFit/>
          </a:bodyPr>
          <a:lstStyle/>
          <a:p>
            <a:r>
              <a:rPr lang="en-IE" sz="2000" dirty="0">
                <a:solidFill>
                  <a:srgbClr val="990033"/>
                </a:solidFill>
              </a:rPr>
              <a:t>• Student 1: I designed a </a:t>
            </a:r>
            <a:r>
              <a:rPr lang="en-IE" sz="2000" dirty="0" smtClean="0">
                <a:solidFill>
                  <a:srgbClr val="990033"/>
                </a:solidFill>
              </a:rPr>
              <a:t>picture to </a:t>
            </a:r>
            <a:r>
              <a:rPr lang="en-IE" sz="2000" dirty="0">
                <a:solidFill>
                  <a:srgbClr val="990033"/>
                </a:solidFill>
              </a:rPr>
              <a:t>represent the ten-cent </a:t>
            </a:r>
            <a:r>
              <a:rPr lang="en-IE" sz="2000" dirty="0" smtClean="0">
                <a:solidFill>
                  <a:srgbClr val="990033"/>
                </a:solidFill>
              </a:rPr>
              <a:t>coins and </a:t>
            </a:r>
            <a:r>
              <a:rPr lang="en-IE" sz="2000" dirty="0">
                <a:solidFill>
                  <a:srgbClr val="990033"/>
                </a:solidFill>
              </a:rPr>
              <a:t>another set in a </a:t>
            </a:r>
            <a:r>
              <a:rPr lang="en-IE" sz="2000" dirty="0" smtClean="0">
                <a:solidFill>
                  <a:srgbClr val="990033"/>
                </a:solidFill>
              </a:rPr>
              <a:t>different colour </a:t>
            </a:r>
            <a:r>
              <a:rPr lang="en-IE" sz="2000" dirty="0">
                <a:solidFill>
                  <a:srgbClr val="990033"/>
                </a:solidFill>
              </a:rPr>
              <a:t>to represent the </a:t>
            </a:r>
            <a:r>
              <a:rPr lang="en-IE" sz="2000" dirty="0" smtClean="0">
                <a:solidFill>
                  <a:srgbClr val="990033"/>
                </a:solidFill>
              </a:rPr>
              <a:t>five cent coins </a:t>
            </a:r>
            <a:r>
              <a:rPr lang="en-IE" sz="2000" dirty="0">
                <a:solidFill>
                  <a:srgbClr val="990033"/>
                </a:solidFill>
              </a:rPr>
              <a:t>and acted out the</a:t>
            </a:r>
          </a:p>
          <a:p>
            <a:r>
              <a:rPr lang="en-IE" sz="2000" dirty="0">
                <a:solidFill>
                  <a:srgbClr val="990033"/>
                </a:solidFill>
              </a:rPr>
              <a:t>problem and got day 15 as </a:t>
            </a:r>
            <a:r>
              <a:rPr lang="en-IE" sz="2000" dirty="0" smtClean="0">
                <a:solidFill>
                  <a:srgbClr val="990033"/>
                </a:solidFill>
              </a:rPr>
              <a:t>my solution</a:t>
            </a:r>
            <a:r>
              <a:rPr lang="en-IE" sz="2000" dirty="0">
                <a:solidFill>
                  <a:srgbClr val="990033"/>
                </a:solidFill>
              </a:rPr>
              <a:t>.</a:t>
            </a:r>
          </a:p>
        </p:txBody>
      </p:sp>
      <p:grpSp>
        <p:nvGrpSpPr>
          <p:cNvPr id="11" name="Group 10"/>
          <p:cNvGrpSpPr/>
          <p:nvPr/>
        </p:nvGrpSpPr>
        <p:grpSpPr>
          <a:xfrm>
            <a:off x="8782681" y="908719"/>
            <a:ext cx="7021952" cy="5316612"/>
            <a:chOff x="8782681" y="908719"/>
            <a:chExt cx="7021952" cy="5316612"/>
          </a:xfrm>
        </p:grpSpPr>
        <p:sp>
          <p:nvSpPr>
            <p:cNvPr id="9" name="Rounded Rectangle 8"/>
            <p:cNvSpPr/>
            <p:nvPr/>
          </p:nvSpPr>
          <p:spPr>
            <a:xfrm rot="16200000">
              <a:off x="8152681" y="1538720"/>
              <a:ext cx="1620000" cy="360000"/>
            </a:xfrm>
            <a:prstGeom prst="roundRect">
              <a:avLst/>
            </a:prstGeom>
            <a:solidFill>
              <a:srgbClr val="FDCC33"/>
            </a:solidFill>
            <a:ln w="19050">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IE" sz="1400" dirty="0" smtClean="0">
                  <a:solidFill>
                    <a:srgbClr val="990033"/>
                  </a:solidFill>
                </a:rPr>
                <a:t>Lesson interaction</a:t>
              </a:r>
              <a:endParaRPr lang="en-IE" sz="1400" dirty="0">
                <a:solidFill>
                  <a:srgbClr val="990033"/>
                </a:solidFill>
              </a:endParaRPr>
            </a:p>
          </p:txBody>
        </p:sp>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388" t="503"/>
            <a:stretch/>
          </p:blipFill>
          <p:spPr bwMode="auto">
            <a:xfrm>
              <a:off x="9144000" y="908719"/>
              <a:ext cx="6660633" cy="53166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23887900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35" presetClass="path" presetSubtype="0" accel="50000" decel="50000" fill="hold" nodeType="clickEffect">
                                  <p:stCondLst>
                                    <p:cond delay="0"/>
                                  </p:stCondLst>
                                  <p:childTnLst>
                                    <p:animMotion origin="layout" path="M -0.00018 7.40741E-7 L -0.93038 7.40741E-7 " pathEditMode="relative" rAng="0" ptsTypes="AA">
                                      <p:cBhvr>
                                        <p:cTn id="6" dur="2000" fill="hold"/>
                                        <p:tgtEl>
                                          <p:spTgt spid="11"/>
                                        </p:tgtEl>
                                        <p:attrNameLst>
                                          <p:attrName>ppt_x</p:attrName>
                                          <p:attrName>ppt_y</p:attrName>
                                        </p:attrNameLst>
                                      </p:cBhvr>
                                      <p:rCtr x="-46510" y="0"/>
                                    </p:animMotion>
                                  </p:childTnLst>
                                </p:cTn>
                              </p:par>
                            </p:childTnLst>
                          </p:cTn>
                        </p:par>
                      </p:childTnLst>
                    </p:cTn>
                  </p:par>
                  <p:par>
                    <p:cTn id="7" fill="hold">
                      <p:stCondLst>
                        <p:cond delay="indefinite"/>
                      </p:stCondLst>
                      <p:childTnLst>
                        <p:par>
                          <p:cTn id="8" fill="hold">
                            <p:stCondLst>
                              <p:cond delay="0"/>
                            </p:stCondLst>
                            <p:childTnLst>
                              <p:par>
                                <p:cTn id="9" presetID="63" presetClass="path" presetSubtype="0" accel="50000" decel="50000" fill="hold" nodeType="clickEffect">
                                  <p:stCondLst>
                                    <p:cond delay="0"/>
                                  </p:stCondLst>
                                  <p:childTnLst>
                                    <p:animMotion origin="layout" path="M -0.93038 7.40741E-7 L -0.00018 0.00347 " pathEditMode="relative" rAng="0" ptsTypes="AA">
                                      <p:cBhvr>
                                        <p:cTn id="10" dur="2000" fill="hold"/>
                                        <p:tgtEl>
                                          <p:spTgt spid="11"/>
                                        </p:tgtEl>
                                        <p:attrNameLst>
                                          <p:attrName>ppt_x</p:attrName>
                                          <p:attrName>ppt_y</p:attrName>
                                        </p:attrNameLst>
                                      </p:cBhvr>
                                      <p:rCtr x="46510" y="162"/>
                                    </p:animMotion>
                                  </p:childTnLst>
                                </p:cTn>
                              </p:par>
                            </p:childTnLst>
                          </p:cTn>
                        </p:par>
                      </p:childTnLst>
                    </p:cTn>
                  </p:par>
                </p:childTnLst>
              </p:cTn>
              <p:nextCondLst>
                <p:cond evt="onClick" delay="0">
                  <p:tgtEl>
                    <p:spTgt spid="11"/>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2538" y="1700809"/>
            <a:ext cx="6638925" cy="3209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F79F11AE-FEA8-4E86-BAC6-BA1A6295265B}" type="slidenum">
              <a:rPr lang="en-IE" smtClean="0">
                <a:solidFill>
                  <a:prstClr val="black">
                    <a:tint val="75000"/>
                  </a:prstClr>
                </a:solidFill>
              </a:rPr>
              <a:pPr/>
              <a:t>34</a:t>
            </a:fld>
            <a:endParaRPr lang="en-IE" dirty="0">
              <a:solidFill>
                <a:prstClr val="black">
                  <a:tint val="75000"/>
                </a:prstClr>
              </a:solidFill>
            </a:endParaRPr>
          </a:p>
        </p:txBody>
      </p:sp>
    </p:spTree>
    <p:extLst>
      <p:ext uri="{BB962C8B-B14F-4D97-AF65-F5344CB8AC3E}">
        <p14:creationId xmlns:p14="http://schemas.microsoft.com/office/powerpoint/2010/main" val="423934112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552" y="260648"/>
            <a:ext cx="8136904" cy="4093428"/>
          </a:xfrm>
          <a:prstGeom prst="rect">
            <a:avLst/>
          </a:prstGeom>
        </p:spPr>
        <p:txBody>
          <a:bodyPr wrap="square">
            <a:spAutoFit/>
          </a:bodyPr>
          <a:lstStyle/>
          <a:p>
            <a:r>
              <a:rPr lang="en-IE" sz="2000" dirty="0">
                <a:solidFill>
                  <a:srgbClr val="990033"/>
                </a:solidFill>
              </a:rPr>
              <a:t>Student 2: I made out </a:t>
            </a:r>
            <a:r>
              <a:rPr lang="en-IE" sz="2000" dirty="0" smtClean="0">
                <a:solidFill>
                  <a:srgbClr val="990033"/>
                </a:solidFill>
              </a:rPr>
              <a:t>the following </a:t>
            </a:r>
            <a:r>
              <a:rPr lang="en-IE" sz="2000" dirty="0">
                <a:solidFill>
                  <a:srgbClr val="990033"/>
                </a:solidFill>
              </a:rPr>
              <a:t>tables and </a:t>
            </a:r>
            <a:r>
              <a:rPr lang="en-IE" sz="2000" dirty="0" smtClean="0">
                <a:solidFill>
                  <a:srgbClr val="990033"/>
                </a:solidFill>
              </a:rPr>
              <a:t>noticed after </a:t>
            </a:r>
            <a:r>
              <a:rPr lang="en-IE" sz="2000" dirty="0">
                <a:solidFill>
                  <a:srgbClr val="990033"/>
                </a:solidFill>
              </a:rPr>
              <a:t>day 14 Owen </a:t>
            </a:r>
            <a:r>
              <a:rPr lang="en-IE" sz="2000" dirty="0" smtClean="0">
                <a:solidFill>
                  <a:srgbClr val="990033"/>
                </a:solidFill>
              </a:rPr>
              <a:t>had more money </a:t>
            </a:r>
            <a:r>
              <a:rPr lang="en-IE" sz="2000" dirty="0">
                <a:solidFill>
                  <a:srgbClr val="990033"/>
                </a:solidFill>
              </a:rPr>
              <a:t>than John. </a:t>
            </a:r>
            <a:endParaRPr lang="en-IE" sz="2000" dirty="0" smtClean="0">
              <a:solidFill>
                <a:srgbClr val="990033"/>
              </a:solidFill>
            </a:endParaRPr>
          </a:p>
          <a:p>
            <a:endParaRPr lang="en-IE" sz="2000" dirty="0" smtClean="0">
              <a:solidFill>
                <a:srgbClr val="990033"/>
              </a:solidFill>
            </a:endParaRPr>
          </a:p>
          <a:p>
            <a:endParaRPr lang="en-IE" sz="2000" dirty="0">
              <a:solidFill>
                <a:srgbClr val="990033"/>
              </a:solidFill>
            </a:endParaRPr>
          </a:p>
          <a:p>
            <a:endParaRPr lang="en-IE" sz="2000" dirty="0" smtClean="0">
              <a:solidFill>
                <a:srgbClr val="990033"/>
              </a:solidFill>
            </a:endParaRPr>
          </a:p>
          <a:p>
            <a:endParaRPr lang="en-IE" sz="2000" dirty="0" smtClean="0">
              <a:solidFill>
                <a:srgbClr val="990033"/>
              </a:solidFill>
            </a:endParaRPr>
          </a:p>
          <a:p>
            <a:endParaRPr lang="en-IE" sz="2000" dirty="0">
              <a:solidFill>
                <a:srgbClr val="990033"/>
              </a:solidFill>
            </a:endParaRPr>
          </a:p>
          <a:p>
            <a:endParaRPr lang="en-IE" sz="2000" dirty="0" smtClean="0">
              <a:solidFill>
                <a:srgbClr val="990033"/>
              </a:solidFill>
            </a:endParaRPr>
          </a:p>
          <a:p>
            <a:endParaRPr lang="en-IE" sz="2000" dirty="0">
              <a:solidFill>
                <a:srgbClr val="990033"/>
              </a:solidFill>
            </a:endParaRPr>
          </a:p>
          <a:p>
            <a:endParaRPr lang="en-IE" sz="2000" dirty="0" smtClean="0">
              <a:solidFill>
                <a:srgbClr val="990033"/>
              </a:solidFill>
            </a:endParaRPr>
          </a:p>
          <a:p>
            <a:endParaRPr lang="en-IE" sz="2000" dirty="0">
              <a:solidFill>
                <a:srgbClr val="990033"/>
              </a:solidFill>
            </a:endParaRPr>
          </a:p>
          <a:p>
            <a:r>
              <a:rPr lang="en-IE" sz="2000" dirty="0" smtClean="0">
                <a:solidFill>
                  <a:srgbClr val="990033"/>
                </a:solidFill>
              </a:rPr>
              <a:t>At </a:t>
            </a:r>
            <a:r>
              <a:rPr lang="en-IE" sz="2000" dirty="0">
                <a:solidFill>
                  <a:srgbClr val="990033"/>
                </a:solidFill>
              </a:rPr>
              <a:t>day 14 they had </a:t>
            </a:r>
            <a:r>
              <a:rPr lang="en-IE" sz="2000" dirty="0" smtClean="0">
                <a:solidFill>
                  <a:srgbClr val="990033"/>
                </a:solidFill>
              </a:rPr>
              <a:t>equal amounts </a:t>
            </a:r>
            <a:r>
              <a:rPr lang="en-IE" sz="2000" dirty="0">
                <a:solidFill>
                  <a:srgbClr val="990033"/>
                </a:solidFill>
              </a:rPr>
              <a:t>and after that </a:t>
            </a:r>
            <a:r>
              <a:rPr lang="en-IE" sz="2000" dirty="0" smtClean="0">
                <a:solidFill>
                  <a:srgbClr val="990033"/>
                </a:solidFill>
              </a:rPr>
              <a:t>Owen had </a:t>
            </a:r>
            <a:r>
              <a:rPr lang="en-IE" sz="2000" dirty="0">
                <a:solidFill>
                  <a:srgbClr val="990033"/>
                </a:solidFill>
              </a:rPr>
              <a:t>more as seen from </a:t>
            </a:r>
            <a:r>
              <a:rPr lang="en-IE" sz="2000" dirty="0" smtClean="0">
                <a:solidFill>
                  <a:srgbClr val="990033"/>
                </a:solidFill>
              </a:rPr>
              <a:t>my table</a:t>
            </a:r>
            <a:r>
              <a:rPr lang="en-IE" sz="2000" dirty="0">
                <a:solidFill>
                  <a:srgbClr val="990033"/>
                </a:solidFill>
              </a:rPr>
              <a:t>.</a:t>
            </a:r>
          </a:p>
        </p:txBody>
      </p:sp>
      <p:pic>
        <p:nvPicPr>
          <p:cNvPr id="1026" name="Pictur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0" y="1143713"/>
            <a:ext cx="3672000" cy="234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7867" y="1143713"/>
            <a:ext cx="3672000" cy="234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8" name="Group 7"/>
          <p:cNvGrpSpPr/>
          <p:nvPr/>
        </p:nvGrpSpPr>
        <p:grpSpPr>
          <a:xfrm>
            <a:off x="8782681" y="908719"/>
            <a:ext cx="7021952" cy="5316612"/>
            <a:chOff x="8782681" y="908719"/>
            <a:chExt cx="7021952" cy="5316612"/>
          </a:xfrm>
        </p:grpSpPr>
        <p:sp>
          <p:nvSpPr>
            <p:cNvPr id="9" name="Rounded Rectangle 8"/>
            <p:cNvSpPr/>
            <p:nvPr/>
          </p:nvSpPr>
          <p:spPr>
            <a:xfrm rot="16200000">
              <a:off x="8152681" y="1538720"/>
              <a:ext cx="1620000" cy="360000"/>
            </a:xfrm>
            <a:prstGeom prst="roundRect">
              <a:avLst/>
            </a:prstGeom>
            <a:solidFill>
              <a:srgbClr val="FDCC33"/>
            </a:solidFill>
            <a:ln w="19050">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IE" sz="1400" dirty="0" smtClean="0">
                  <a:solidFill>
                    <a:srgbClr val="990033"/>
                  </a:solidFill>
                </a:rPr>
                <a:t>Lesson interaction</a:t>
              </a:r>
              <a:endParaRPr lang="en-IE" sz="1400" dirty="0">
                <a:solidFill>
                  <a:srgbClr val="990033"/>
                </a:solidFill>
              </a:endParaRPr>
            </a:p>
          </p:txBody>
        </p:sp>
        <p:pic>
          <p:nvPicPr>
            <p:cNvPr id="1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388" t="503"/>
            <a:stretch/>
          </p:blipFill>
          <p:spPr bwMode="auto">
            <a:xfrm>
              <a:off x="9144000" y="908719"/>
              <a:ext cx="6660633" cy="53166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292161990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35" presetClass="path" presetSubtype="0" accel="50000" decel="50000" fill="hold" nodeType="clickEffect">
                                  <p:stCondLst>
                                    <p:cond delay="0"/>
                                  </p:stCondLst>
                                  <p:childTnLst>
                                    <p:animMotion origin="layout" path="M -0.00018 7.40741E-7 L -0.93038 7.40741E-7 " pathEditMode="relative" rAng="0" ptsTypes="AA">
                                      <p:cBhvr>
                                        <p:cTn id="6" dur="2000" fill="hold"/>
                                        <p:tgtEl>
                                          <p:spTgt spid="8"/>
                                        </p:tgtEl>
                                        <p:attrNameLst>
                                          <p:attrName>ppt_x</p:attrName>
                                          <p:attrName>ppt_y</p:attrName>
                                        </p:attrNameLst>
                                      </p:cBhvr>
                                      <p:rCtr x="-46510" y="0"/>
                                    </p:animMotion>
                                  </p:childTnLst>
                                </p:cTn>
                              </p:par>
                            </p:childTnLst>
                          </p:cTn>
                        </p:par>
                      </p:childTnLst>
                    </p:cTn>
                  </p:par>
                  <p:par>
                    <p:cTn id="7" fill="hold">
                      <p:stCondLst>
                        <p:cond delay="indefinite"/>
                      </p:stCondLst>
                      <p:childTnLst>
                        <p:par>
                          <p:cTn id="8" fill="hold">
                            <p:stCondLst>
                              <p:cond delay="0"/>
                            </p:stCondLst>
                            <p:childTnLst>
                              <p:par>
                                <p:cTn id="9" presetID="63" presetClass="path" presetSubtype="0" accel="50000" decel="50000" fill="hold" nodeType="clickEffect">
                                  <p:stCondLst>
                                    <p:cond delay="0"/>
                                  </p:stCondLst>
                                  <p:childTnLst>
                                    <p:animMotion origin="layout" path="M -0.93038 7.40741E-7 L -0.00018 0.00347 " pathEditMode="relative" rAng="0" ptsTypes="AA">
                                      <p:cBhvr>
                                        <p:cTn id="10" dur="2000" fill="hold"/>
                                        <p:tgtEl>
                                          <p:spTgt spid="8"/>
                                        </p:tgtEl>
                                        <p:attrNameLst>
                                          <p:attrName>ppt_x</p:attrName>
                                          <p:attrName>ppt_y</p:attrName>
                                        </p:attrNameLst>
                                      </p:cBhvr>
                                      <p:rCtr x="46510" y="162"/>
                                    </p:animMotion>
                                  </p:childTnLst>
                                </p:cTn>
                              </p:par>
                            </p:childTnLst>
                          </p:cTn>
                        </p:par>
                      </p:childTnLst>
                    </p:cTn>
                  </p:par>
                </p:childTnLst>
              </p:cTn>
              <p:nextCondLst>
                <p:cond evt="onClick" delay="0">
                  <p:tgtEl>
                    <p:spTgt spid="8"/>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552" y="260648"/>
            <a:ext cx="8136904" cy="4093428"/>
          </a:xfrm>
          <a:prstGeom prst="rect">
            <a:avLst/>
          </a:prstGeom>
        </p:spPr>
        <p:txBody>
          <a:bodyPr wrap="square">
            <a:spAutoFit/>
          </a:bodyPr>
          <a:lstStyle/>
          <a:p>
            <a:r>
              <a:rPr lang="en-IE" sz="2000" dirty="0">
                <a:solidFill>
                  <a:srgbClr val="990033"/>
                </a:solidFill>
              </a:rPr>
              <a:t>Student 2: I made out </a:t>
            </a:r>
            <a:r>
              <a:rPr lang="en-IE" sz="2000" dirty="0" smtClean="0">
                <a:solidFill>
                  <a:srgbClr val="990033"/>
                </a:solidFill>
              </a:rPr>
              <a:t>the following </a:t>
            </a:r>
            <a:r>
              <a:rPr lang="en-IE" sz="2000" dirty="0">
                <a:solidFill>
                  <a:srgbClr val="990033"/>
                </a:solidFill>
              </a:rPr>
              <a:t>tables and </a:t>
            </a:r>
            <a:r>
              <a:rPr lang="en-IE" sz="2000" dirty="0" smtClean="0">
                <a:solidFill>
                  <a:srgbClr val="990033"/>
                </a:solidFill>
              </a:rPr>
              <a:t>noticed after </a:t>
            </a:r>
            <a:r>
              <a:rPr lang="en-IE" sz="2000" dirty="0">
                <a:solidFill>
                  <a:srgbClr val="990033"/>
                </a:solidFill>
              </a:rPr>
              <a:t>day 14 Owen </a:t>
            </a:r>
            <a:r>
              <a:rPr lang="en-IE" sz="2000" dirty="0" smtClean="0">
                <a:solidFill>
                  <a:srgbClr val="990033"/>
                </a:solidFill>
              </a:rPr>
              <a:t>had more money </a:t>
            </a:r>
            <a:r>
              <a:rPr lang="en-IE" sz="2000" dirty="0">
                <a:solidFill>
                  <a:srgbClr val="990033"/>
                </a:solidFill>
              </a:rPr>
              <a:t>than John. </a:t>
            </a:r>
            <a:endParaRPr lang="en-IE" sz="2000" dirty="0" smtClean="0">
              <a:solidFill>
                <a:srgbClr val="990033"/>
              </a:solidFill>
            </a:endParaRPr>
          </a:p>
          <a:p>
            <a:endParaRPr lang="en-IE" sz="2000" dirty="0" smtClean="0">
              <a:solidFill>
                <a:srgbClr val="990033"/>
              </a:solidFill>
            </a:endParaRPr>
          </a:p>
          <a:p>
            <a:endParaRPr lang="en-IE" sz="2000" dirty="0">
              <a:solidFill>
                <a:srgbClr val="990033"/>
              </a:solidFill>
            </a:endParaRPr>
          </a:p>
          <a:p>
            <a:endParaRPr lang="en-IE" sz="2000" dirty="0" smtClean="0">
              <a:solidFill>
                <a:srgbClr val="990033"/>
              </a:solidFill>
            </a:endParaRPr>
          </a:p>
          <a:p>
            <a:endParaRPr lang="en-IE" sz="2000" dirty="0" smtClean="0">
              <a:solidFill>
                <a:srgbClr val="990033"/>
              </a:solidFill>
            </a:endParaRPr>
          </a:p>
          <a:p>
            <a:endParaRPr lang="en-IE" sz="2000" dirty="0">
              <a:solidFill>
                <a:srgbClr val="990033"/>
              </a:solidFill>
            </a:endParaRPr>
          </a:p>
          <a:p>
            <a:endParaRPr lang="en-IE" sz="2000" dirty="0" smtClean="0">
              <a:solidFill>
                <a:srgbClr val="990033"/>
              </a:solidFill>
            </a:endParaRPr>
          </a:p>
          <a:p>
            <a:endParaRPr lang="en-IE" sz="2000" dirty="0">
              <a:solidFill>
                <a:srgbClr val="990033"/>
              </a:solidFill>
            </a:endParaRPr>
          </a:p>
          <a:p>
            <a:endParaRPr lang="en-IE" sz="2000" dirty="0" smtClean="0">
              <a:solidFill>
                <a:srgbClr val="990033"/>
              </a:solidFill>
            </a:endParaRPr>
          </a:p>
          <a:p>
            <a:endParaRPr lang="en-IE" sz="2000" dirty="0">
              <a:solidFill>
                <a:srgbClr val="990033"/>
              </a:solidFill>
            </a:endParaRPr>
          </a:p>
          <a:p>
            <a:r>
              <a:rPr lang="en-IE" sz="2000" dirty="0" smtClean="0">
                <a:solidFill>
                  <a:srgbClr val="990033"/>
                </a:solidFill>
              </a:rPr>
              <a:t>At </a:t>
            </a:r>
            <a:r>
              <a:rPr lang="en-IE" sz="2000" dirty="0">
                <a:solidFill>
                  <a:srgbClr val="990033"/>
                </a:solidFill>
              </a:rPr>
              <a:t>day 14 they had </a:t>
            </a:r>
            <a:r>
              <a:rPr lang="en-IE" sz="2000" dirty="0" smtClean="0">
                <a:solidFill>
                  <a:srgbClr val="990033"/>
                </a:solidFill>
              </a:rPr>
              <a:t>equal amounts </a:t>
            </a:r>
            <a:r>
              <a:rPr lang="en-IE" sz="2000" dirty="0">
                <a:solidFill>
                  <a:srgbClr val="990033"/>
                </a:solidFill>
              </a:rPr>
              <a:t>and after that </a:t>
            </a:r>
            <a:r>
              <a:rPr lang="en-IE" sz="2000" dirty="0" smtClean="0">
                <a:solidFill>
                  <a:srgbClr val="990033"/>
                </a:solidFill>
              </a:rPr>
              <a:t>Owen had </a:t>
            </a:r>
            <a:r>
              <a:rPr lang="en-IE" sz="2000" dirty="0">
                <a:solidFill>
                  <a:srgbClr val="990033"/>
                </a:solidFill>
              </a:rPr>
              <a:t>more as seen from </a:t>
            </a:r>
            <a:r>
              <a:rPr lang="en-IE" sz="2000" dirty="0" smtClean="0">
                <a:solidFill>
                  <a:srgbClr val="990033"/>
                </a:solidFill>
              </a:rPr>
              <a:t>my table</a:t>
            </a:r>
            <a:r>
              <a:rPr lang="en-IE" sz="2000" dirty="0">
                <a:solidFill>
                  <a:srgbClr val="990033"/>
                </a:solidFill>
              </a:rPr>
              <a:t>.</a:t>
            </a:r>
          </a:p>
        </p:txBody>
      </p:sp>
      <p:graphicFrame>
        <p:nvGraphicFramePr>
          <p:cNvPr id="3" name="Table 2"/>
          <p:cNvGraphicFramePr>
            <a:graphicFrameLocks noGrp="1"/>
          </p:cNvGraphicFramePr>
          <p:nvPr>
            <p:extLst>
              <p:ext uri="{D42A27DB-BD31-4B8C-83A1-F6EECF244321}">
                <p14:modId xmlns:p14="http://schemas.microsoft.com/office/powerpoint/2010/main" val="3719309802"/>
              </p:ext>
            </p:extLst>
          </p:nvPr>
        </p:nvGraphicFramePr>
        <p:xfrm>
          <a:off x="611960" y="908720"/>
          <a:ext cx="3600000" cy="2773680"/>
        </p:xfrm>
        <a:graphic>
          <a:graphicData uri="http://schemas.openxmlformats.org/drawingml/2006/table">
            <a:tbl>
              <a:tblPr firstRow="1" bandRow="1">
                <a:tableStyleId>{5940675A-B579-460E-94D1-54222C63F5DA}</a:tableStyleId>
              </a:tblPr>
              <a:tblGrid>
                <a:gridCol w="900000"/>
                <a:gridCol w="900000"/>
                <a:gridCol w="900000"/>
                <a:gridCol w="900000"/>
              </a:tblGrid>
              <a:tr h="370840">
                <a:tc gridSpan="4">
                  <a:txBody>
                    <a:bodyPr/>
                    <a:lstStyle/>
                    <a:p>
                      <a:pPr algn="ctr"/>
                      <a:r>
                        <a:rPr lang="en-IE" sz="2000" b="1" dirty="0" smtClean="0">
                          <a:solidFill>
                            <a:srgbClr val="990033"/>
                          </a:solidFill>
                        </a:rPr>
                        <a:t>John</a:t>
                      </a:r>
                      <a:endParaRPr lang="en-IE" sz="2000" b="1" dirty="0">
                        <a:solidFill>
                          <a:srgbClr val="990033"/>
                        </a:solidFill>
                      </a:endParaRPr>
                    </a:p>
                  </a:txBody>
                  <a:tcPr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IE" dirty="0"/>
                    </a:p>
                  </a:txBody>
                  <a:tcPr/>
                </a:tc>
                <a:tc hMerge="1">
                  <a:txBody>
                    <a:bodyPr/>
                    <a:lstStyle/>
                    <a:p>
                      <a:endParaRPr lang="en-IE" dirty="0"/>
                    </a:p>
                  </a:txBody>
                  <a:tcPr/>
                </a:tc>
                <a:tc hMerge="1">
                  <a:txBody>
                    <a:bodyPr/>
                    <a:lstStyle/>
                    <a:p>
                      <a:endParaRPr lang="en-IE" dirty="0"/>
                    </a:p>
                  </a:txBody>
                  <a:tcPr/>
                </a:tc>
              </a:tr>
              <a:tr h="370840">
                <a:tc>
                  <a:txBody>
                    <a:bodyPr/>
                    <a:lstStyle/>
                    <a:p>
                      <a:pPr algn="ctr"/>
                      <a:r>
                        <a:rPr lang="en-IE" sz="2000" b="1" dirty="0" smtClean="0">
                          <a:solidFill>
                            <a:srgbClr val="990033"/>
                          </a:solidFill>
                        </a:rPr>
                        <a:t>10</a:t>
                      </a:r>
                      <a:endParaRPr lang="en-IE" sz="2000" b="1" dirty="0">
                        <a:solidFill>
                          <a:srgbClr val="990033"/>
                        </a:solidFill>
                      </a:endParaRPr>
                    </a:p>
                  </a:txBody>
                  <a:tcPr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E" sz="2000" b="1" dirty="0" smtClean="0">
                          <a:solidFill>
                            <a:srgbClr val="990033"/>
                          </a:solidFill>
                        </a:rPr>
                        <a:t>10</a:t>
                      </a:r>
                    </a:p>
                  </a:txBody>
                  <a:tcPr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E" sz="2000" b="1" dirty="0" smtClean="0">
                          <a:solidFill>
                            <a:srgbClr val="990033"/>
                          </a:solidFill>
                        </a:rPr>
                        <a:t>10</a:t>
                      </a:r>
                    </a:p>
                  </a:txBody>
                  <a:tcPr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E" sz="2000" b="1" dirty="0" smtClean="0">
                          <a:solidFill>
                            <a:srgbClr val="990033"/>
                          </a:solidFill>
                        </a:rPr>
                        <a:t>10</a:t>
                      </a:r>
                    </a:p>
                  </a:txBody>
                  <a:tcPr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E" sz="2000" b="1" dirty="0" smtClean="0">
                          <a:solidFill>
                            <a:srgbClr val="990033"/>
                          </a:solidFill>
                        </a:rPr>
                        <a:t>10</a:t>
                      </a:r>
                    </a:p>
                  </a:txBody>
                  <a:tcPr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E" sz="2000" b="1" dirty="0" smtClean="0">
                          <a:solidFill>
                            <a:srgbClr val="990033"/>
                          </a:solidFill>
                        </a:rPr>
                        <a:t>10</a:t>
                      </a:r>
                    </a:p>
                  </a:txBody>
                  <a:tcPr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E" sz="2000" b="1" dirty="0" smtClean="0">
                          <a:solidFill>
                            <a:srgbClr val="990033"/>
                          </a:solidFill>
                        </a:rPr>
                        <a:t>10</a:t>
                      </a:r>
                    </a:p>
                  </a:txBody>
                  <a:tcPr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E" sz="2000" b="1" dirty="0" smtClean="0">
                          <a:solidFill>
                            <a:srgbClr val="990033"/>
                          </a:solidFill>
                        </a:rPr>
                        <a:t>10</a:t>
                      </a:r>
                    </a:p>
                  </a:txBody>
                  <a:tcPr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E" sz="2000" b="1" dirty="0" smtClean="0">
                          <a:solidFill>
                            <a:srgbClr val="990033"/>
                          </a:solidFill>
                        </a:rPr>
                        <a:t>10</a:t>
                      </a:r>
                    </a:p>
                  </a:txBody>
                  <a:tcPr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E" sz="2000" b="1" dirty="0" smtClean="0">
                          <a:solidFill>
                            <a:srgbClr val="990033"/>
                          </a:solidFill>
                        </a:rPr>
                        <a:t>10</a:t>
                      </a:r>
                    </a:p>
                  </a:txBody>
                  <a:tcPr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E" sz="2000" b="1" dirty="0" smtClean="0">
                          <a:solidFill>
                            <a:srgbClr val="990033"/>
                          </a:solidFill>
                        </a:rPr>
                        <a:t>10</a:t>
                      </a:r>
                    </a:p>
                  </a:txBody>
                  <a:tcPr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E" sz="2000" b="1" dirty="0" smtClean="0">
                          <a:solidFill>
                            <a:srgbClr val="990033"/>
                          </a:solidFill>
                        </a:rPr>
                        <a:t>10</a:t>
                      </a:r>
                    </a:p>
                  </a:txBody>
                  <a:tcPr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E" sz="2000" b="1" dirty="0" smtClean="0">
                          <a:solidFill>
                            <a:srgbClr val="990033"/>
                          </a:solidFill>
                        </a:rPr>
                        <a:t>10</a:t>
                      </a:r>
                    </a:p>
                  </a:txBody>
                  <a:tcPr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E" sz="2000" b="1" dirty="0" smtClean="0">
                          <a:solidFill>
                            <a:srgbClr val="990033"/>
                          </a:solidFill>
                        </a:rPr>
                        <a:t>10</a:t>
                      </a:r>
                    </a:p>
                  </a:txBody>
                  <a:tcPr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E" sz="2000" b="1" dirty="0" smtClean="0">
                          <a:solidFill>
                            <a:srgbClr val="990033"/>
                          </a:solidFill>
                        </a:rPr>
                        <a:t>10</a:t>
                      </a:r>
                    </a:p>
                  </a:txBody>
                  <a:tcPr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E" sz="2000" b="1" dirty="0" smtClean="0">
                          <a:solidFill>
                            <a:srgbClr val="990033"/>
                          </a:solidFill>
                        </a:rPr>
                        <a:t>10</a:t>
                      </a:r>
                    </a:p>
                  </a:txBody>
                  <a:tcPr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E" sz="2000" b="1" dirty="0" smtClean="0">
                          <a:solidFill>
                            <a:srgbClr val="990033"/>
                          </a:solidFill>
                        </a:rPr>
                        <a:t>10</a:t>
                      </a:r>
                    </a:p>
                  </a:txBody>
                  <a:tcPr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E" sz="2000" b="1" dirty="0" smtClean="0">
                          <a:solidFill>
                            <a:srgbClr val="990033"/>
                          </a:solidFill>
                        </a:rPr>
                        <a:t>10</a:t>
                      </a:r>
                    </a:p>
                  </a:txBody>
                  <a:tcPr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IE" sz="2000" b="1">
                        <a:solidFill>
                          <a:srgbClr val="990033"/>
                        </a:solidFill>
                      </a:endParaRPr>
                    </a:p>
                  </a:txBody>
                  <a:tcPr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IE" sz="2000" b="1" dirty="0">
                        <a:solidFill>
                          <a:srgbClr val="990033"/>
                        </a:solidFill>
                      </a:endParaRPr>
                    </a:p>
                  </a:txBody>
                  <a:tcPr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pPr algn="ctr"/>
                      <a:endParaRPr lang="en-IE" sz="2000" b="1">
                        <a:solidFill>
                          <a:srgbClr val="990033"/>
                        </a:solidFill>
                      </a:endParaRPr>
                    </a:p>
                  </a:txBody>
                  <a:tcPr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IE" sz="2000" b="1">
                        <a:solidFill>
                          <a:srgbClr val="990033"/>
                        </a:solidFill>
                      </a:endParaRPr>
                    </a:p>
                  </a:txBody>
                  <a:tcPr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IE" sz="2000" b="1">
                        <a:solidFill>
                          <a:srgbClr val="990033"/>
                        </a:solidFill>
                      </a:endParaRPr>
                    </a:p>
                  </a:txBody>
                  <a:tcPr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IE" sz="2000" b="1" dirty="0">
                        <a:solidFill>
                          <a:srgbClr val="990033"/>
                        </a:solidFill>
                      </a:endParaRPr>
                    </a:p>
                  </a:txBody>
                  <a:tcPr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954140877"/>
              </p:ext>
            </p:extLst>
          </p:nvPr>
        </p:nvGraphicFramePr>
        <p:xfrm>
          <a:off x="4716416" y="908720"/>
          <a:ext cx="3600000" cy="2773680"/>
        </p:xfrm>
        <a:graphic>
          <a:graphicData uri="http://schemas.openxmlformats.org/drawingml/2006/table">
            <a:tbl>
              <a:tblPr firstRow="1" bandRow="1">
                <a:tableStyleId>{5940675A-B579-460E-94D1-54222C63F5DA}</a:tableStyleId>
              </a:tblPr>
              <a:tblGrid>
                <a:gridCol w="900000"/>
                <a:gridCol w="900000"/>
                <a:gridCol w="900000"/>
                <a:gridCol w="900000"/>
              </a:tblGrid>
              <a:tr h="370840">
                <a:tc gridSpan="4">
                  <a:txBody>
                    <a:bodyPr/>
                    <a:lstStyle/>
                    <a:p>
                      <a:pPr algn="ctr"/>
                      <a:r>
                        <a:rPr lang="en-IE" sz="2000" b="1" dirty="0" smtClean="0">
                          <a:solidFill>
                            <a:srgbClr val="990033"/>
                          </a:solidFill>
                        </a:rPr>
                        <a:t>Owen</a:t>
                      </a:r>
                      <a:endParaRPr lang="en-IE" sz="2000" b="1" dirty="0">
                        <a:solidFill>
                          <a:srgbClr val="990033"/>
                        </a:solidFill>
                      </a:endParaRPr>
                    </a:p>
                  </a:txBody>
                  <a:tcPr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IE" dirty="0"/>
                    </a:p>
                  </a:txBody>
                  <a:tcPr/>
                </a:tc>
                <a:tc hMerge="1">
                  <a:txBody>
                    <a:bodyPr/>
                    <a:lstStyle/>
                    <a:p>
                      <a:endParaRPr lang="en-IE" dirty="0"/>
                    </a:p>
                  </a:txBody>
                  <a:tcPr/>
                </a:tc>
                <a:tc hMerge="1">
                  <a:txBody>
                    <a:bodyPr/>
                    <a:lstStyle/>
                    <a:p>
                      <a:endParaRPr lang="en-IE" dirty="0"/>
                    </a:p>
                  </a:txBody>
                  <a:tcPr/>
                </a:tc>
              </a:tr>
              <a:tr h="370840">
                <a:tc>
                  <a:txBody>
                    <a:bodyPr/>
                    <a:lstStyle/>
                    <a:p>
                      <a:pPr algn="ctr"/>
                      <a:r>
                        <a:rPr lang="en-IE" sz="2000" b="1" dirty="0" smtClean="0">
                          <a:solidFill>
                            <a:srgbClr val="990033"/>
                          </a:solidFill>
                        </a:rPr>
                        <a:t>5</a:t>
                      </a:r>
                      <a:endParaRPr lang="en-IE" sz="2000" b="1" dirty="0">
                        <a:solidFill>
                          <a:srgbClr val="990033"/>
                        </a:solidFill>
                      </a:endParaRPr>
                    </a:p>
                  </a:txBody>
                  <a:tcPr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E" sz="2000" b="1" dirty="0" smtClean="0">
                          <a:solidFill>
                            <a:srgbClr val="990033"/>
                          </a:solidFill>
                        </a:rPr>
                        <a:t>5</a:t>
                      </a:r>
                    </a:p>
                  </a:txBody>
                  <a:tcPr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E" sz="2000" b="1" dirty="0" smtClean="0">
                          <a:solidFill>
                            <a:srgbClr val="990033"/>
                          </a:solidFill>
                        </a:rPr>
                        <a:t>5</a:t>
                      </a:r>
                    </a:p>
                  </a:txBody>
                  <a:tcPr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E" sz="2000" b="1" dirty="0" smtClean="0">
                          <a:solidFill>
                            <a:srgbClr val="990033"/>
                          </a:solidFill>
                        </a:rPr>
                        <a:t>5</a:t>
                      </a:r>
                    </a:p>
                  </a:txBody>
                  <a:tcPr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E" sz="2000" b="1" dirty="0" smtClean="0">
                          <a:solidFill>
                            <a:srgbClr val="990033"/>
                          </a:solidFill>
                        </a:rPr>
                        <a:t>5</a:t>
                      </a:r>
                    </a:p>
                  </a:txBody>
                  <a:tcPr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E" sz="2000" b="1" dirty="0" smtClean="0">
                          <a:solidFill>
                            <a:srgbClr val="990033"/>
                          </a:solidFill>
                        </a:rPr>
                        <a:t>5</a:t>
                      </a:r>
                    </a:p>
                  </a:txBody>
                  <a:tcPr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E" sz="2000" b="1" dirty="0" smtClean="0">
                          <a:solidFill>
                            <a:srgbClr val="990033"/>
                          </a:solidFill>
                        </a:rPr>
                        <a:t>5</a:t>
                      </a:r>
                    </a:p>
                  </a:txBody>
                  <a:tcPr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E" sz="2000" b="1" dirty="0" smtClean="0">
                          <a:solidFill>
                            <a:srgbClr val="990033"/>
                          </a:solidFill>
                        </a:rPr>
                        <a:t>5</a:t>
                      </a:r>
                    </a:p>
                  </a:txBody>
                  <a:tcPr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E" sz="2000" b="1" dirty="0" smtClean="0">
                          <a:solidFill>
                            <a:srgbClr val="990033"/>
                          </a:solidFill>
                        </a:rPr>
                        <a:t>5</a:t>
                      </a:r>
                    </a:p>
                  </a:txBody>
                  <a:tcPr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E" sz="2000" b="1" dirty="0" smtClean="0">
                          <a:solidFill>
                            <a:srgbClr val="990033"/>
                          </a:solidFill>
                        </a:rPr>
                        <a:t>5</a:t>
                      </a:r>
                    </a:p>
                  </a:txBody>
                  <a:tcPr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E" sz="2000" b="1" dirty="0" smtClean="0">
                          <a:solidFill>
                            <a:srgbClr val="990033"/>
                          </a:solidFill>
                        </a:rPr>
                        <a:t>5</a:t>
                      </a:r>
                    </a:p>
                  </a:txBody>
                  <a:tcPr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E" sz="2000" b="1" dirty="0" smtClean="0">
                          <a:solidFill>
                            <a:srgbClr val="990033"/>
                          </a:solidFill>
                        </a:rPr>
                        <a:t>5</a:t>
                      </a:r>
                    </a:p>
                  </a:txBody>
                  <a:tcPr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E" sz="2000" b="1" dirty="0" smtClean="0">
                          <a:solidFill>
                            <a:srgbClr val="990033"/>
                          </a:solidFill>
                        </a:rPr>
                        <a:t>5</a:t>
                      </a:r>
                    </a:p>
                  </a:txBody>
                  <a:tcPr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E" sz="2000" b="1" dirty="0" smtClean="0">
                          <a:solidFill>
                            <a:srgbClr val="990033"/>
                          </a:solidFill>
                        </a:rPr>
                        <a:t>5</a:t>
                      </a:r>
                    </a:p>
                  </a:txBody>
                  <a:tcPr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E" sz="2000" b="1" dirty="0" smtClean="0">
                          <a:solidFill>
                            <a:srgbClr val="990033"/>
                          </a:solidFill>
                        </a:rPr>
                        <a:t>5</a:t>
                      </a:r>
                    </a:p>
                  </a:txBody>
                  <a:tcPr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E" sz="2000" b="1" dirty="0" smtClean="0">
                          <a:solidFill>
                            <a:srgbClr val="990033"/>
                          </a:solidFill>
                        </a:rPr>
                        <a:t>5</a:t>
                      </a:r>
                    </a:p>
                  </a:txBody>
                  <a:tcPr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E" sz="2000" b="1" dirty="0" smtClean="0">
                          <a:solidFill>
                            <a:srgbClr val="990033"/>
                          </a:solidFill>
                        </a:rPr>
                        <a:t>5</a:t>
                      </a:r>
                    </a:p>
                  </a:txBody>
                  <a:tcPr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E" sz="2000" b="1" dirty="0" smtClean="0">
                          <a:solidFill>
                            <a:srgbClr val="990033"/>
                          </a:solidFill>
                        </a:rPr>
                        <a:t>5</a:t>
                      </a:r>
                    </a:p>
                  </a:txBody>
                  <a:tcPr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E" sz="2000" b="1" dirty="0" smtClean="0">
                          <a:solidFill>
                            <a:srgbClr val="990033"/>
                          </a:solidFill>
                        </a:rPr>
                        <a:t>5</a:t>
                      </a:r>
                      <a:endParaRPr lang="en-IE" sz="2000" b="1" dirty="0">
                        <a:solidFill>
                          <a:srgbClr val="990033"/>
                        </a:solidFill>
                      </a:endParaRPr>
                    </a:p>
                  </a:txBody>
                  <a:tcPr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E" sz="2000" b="1" dirty="0" smtClean="0">
                          <a:solidFill>
                            <a:srgbClr val="990033"/>
                          </a:solidFill>
                        </a:rPr>
                        <a:t>5</a:t>
                      </a:r>
                      <a:endParaRPr lang="en-IE" sz="2000" b="1" dirty="0">
                        <a:solidFill>
                          <a:srgbClr val="990033"/>
                        </a:solidFill>
                      </a:endParaRPr>
                    </a:p>
                  </a:txBody>
                  <a:tcPr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pPr algn="ctr"/>
                      <a:r>
                        <a:rPr lang="en-IE" sz="2000" b="1" dirty="0" smtClean="0">
                          <a:solidFill>
                            <a:srgbClr val="990033"/>
                          </a:solidFill>
                        </a:rPr>
                        <a:t>5</a:t>
                      </a:r>
                      <a:endParaRPr lang="en-IE" sz="2000" b="1" dirty="0">
                        <a:solidFill>
                          <a:srgbClr val="990033"/>
                        </a:solidFill>
                      </a:endParaRPr>
                    </a:p>
                  </a:txBody>
                  <a:tcPr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E" sz="2000" b="1" dirty="0" smtClean="0">
                          <a:solidFill>
                            <a:srgbClr val="990033"/>
                          </a:solidFill>
                        </a:rPr>
                        <a:t>5</a:t>
                      </a:r>
                      <a:endParaRPr lang="en-IE" sz="2000" b="1" dirty="0">
                        <a:solidFill>
                          <a:srgbClr val="990033"/>
                        </a:solidFill>
                      </a:endParaRPr>
                    </a:p>
                  </a:txBody>
                  <a:tcPr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IE" sz="2000" b="1">
                        <a:solidFill>
                          <a:srgbClr val="990033"/>
                        </a:solidFill>
                      </a:endParaRPr>
                    </a:p>
                  </a:txBody>
                  <a:tcPr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IE" sz="2000" b="1" dirty="0">
                        <a:solidFill>
                          <a:srgbClr val="990033"/>
                        </a:solidFill>
                      </a:endParaRPr>
                    </a:p>
                  </a:txBody>
                  <a:tcPr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cxnSp>
        <p:nvCxnSpPr>
          <p:cNvPr id="5" name="Straight Connector 4"/>
          <p:cNvCxnSpPr/>
          <p:nvPr/>
        </p:nvCxnSpPr>
        <p:spPr>
          <a:xfrm flipV="1">
            <a:off x="4932040" y="1437202"/>
            <a:ext cx="432048" cy="144016"/>
          </a:xfrm>
          <a:prstGeom prst="line">
            <a:avLst/>
          </a:prstGeom>
          <a:ln w="28575">
            <a:solidFill>
              <a:srgbClr val="990033"/>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857529" y="1429544"/>
            <a:ext cx="432048" cy="144016"/>
          </a:xfrm>
          <a:prstGeom prst="line">
            <a:avLst/>
          </a:prstGeom>
          <a:ln w="28575">
            <a:solidFill>
              <a:srgbClr val="990033"/>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5852102" y="1412776"/>
            <a:ext cx="432048" cy="144016"/>
          </a:xfrm>
          <a:prstGeom prst="line">
            <a:avLst/>
          </a:prstGeom>
          <a:ln w="28575">
            <a:solidFill>
              <a:srgbClr val="990033"/>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1777591" y="1405118"/>
            <a:ext cx="432048" cy="144016"/>
          </a:xfrm>
          <a:prstGeom prst="line">
            <a:avLst/>
          </a:prstGeom>
          <a:ln w="28575">
            <a:solidFill>
              <a:srgbClr val="990033"/>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6772164" y="1412776"/>
            <a:ext cx="432048" cy="144016"/>
          </a:xfrm>
          <a:prstGeom prst="line">
            <a:avLst/>
          </a:prstGeom>
          <a:ln w="28575">
            <a:solidFill>
              <a:srgbClr val="990033"/>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2697653" y="1405118"/>
            <a:ext cx="432048" cy="144016"/>
          </a:xfrm>
          <a:prstGeom prst="line">
            <a:avLst/>
          </a:prstGeom>
          <a:ln w="28575">
            <a:solidFill>
              <a:srgbClr val="990033"/>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7652302" y="1412776"/>
            <a:ext cx="432048" cy="144016"/>
          </a:xfrm>
          <a:prstGeom prst="line">
            <a:avLst/>
          </a:prstGeom>
          <a:ln w="28575">
            <a:solidFill>
              <a:srgbClr val="990033"/>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3577791" y="1405118"/>
            <a:ext cx="432048" cy="144016"/>
          </a:xfrm>
          <a:prstGeom prst="line">
            <a:avLst/>
          </a:prstGeom>
          <a:ln w="28575">
            <a:solidFill>
              <a:srgbClr val="990033"/>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4899956" y="1837166"/>
            <a:ext cx="432048" cy="144016"/>
          </a:xfrm>
          <a:prstGeom prst="line">
            <a:avLst/>
          </a:prstGeom>
          <a:ln w="28575">
            <a:solidFill>
              <a:srgbClr val="990033"/>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825445" y="1829508"/>
            <a:ext cx="432048" cy="144016"/>
          </a:xfrm>
          <a:prstGeom prst="line">
            <a:avLst/>
          </a:prstGeom>
          <a:ln w="28575">
            <a:solidFill>
              <a:srgbClr val="990033"/>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5820018" y="1812740"/>
            <a:ext cx="432048" cy="144016"/>
          </a:xfrm>
          <a:prstGeom prst="line">
            <a:avLst/>
          </a:prstGeom>
          <a:ln w="28575">
            <a:solidFill>
              <a:srgbClr val="990033"/>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1745507" y="1805082"/>
            <a:ext cx="432048" cy="144016"/>
          </a:xfrm>
          <a:prstGeom prst="line">
            <a:avLst/>
          </a:prstGeom>
          <a:ln w="28575">
            <a:solidFill>
              <a:srgbClr val="990033"/>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6740080" y="1812740"/>
            <a:ext cx="432048" cy="144016"/>
          </a:xfrm>
          <a:prstGeom prst="line">
            <a:avLst/>
          </a:prstGeom>
          <a:ln w="28575">
            <a:solidFill>
              <a:srgbClr val="990033"/>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2665569" y="1805082"/>
            <a:ext cx="432048" cy="144016"/>
          </a:xfrm>
          <a:prstGeom prst="line">
            <a:avLst/>
          </a:prstGeom>
          <a:ln w="28575">
            <a:solidFill>
              <a:srgbClr val="990033"/>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7620218" y="1812740"/>
            <a:ext cx="432048" cy="144016"/>
          </a:xfrm>
          <a:prstGeom prst="line">
            <a:avLst/>
          </a:prstGeom>
          <a:ln w="28575">
            <a:solidFill>
              <a:srgbClr val="990033"/>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3545707" y="1805082"/>
            <a:ext cx="432048" cy="144016"/>
          </a:xfrm>
          <a:prstGeom prst="line">
            <a:avLst/>
          </a:prstGeom>
          <a:ln w="28575">
            <a:solidFill>
              <a:srgbClr val="990033"/>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V="1">
            <a:off x="4948082" y="2229290"/>
            <a:ext cx="432048" cy="144016"/>
          </a:xfrm>
          <a:prstGeom prst="line">
            <a:avLst/>
          </a:prstGeom>
          <a:ln w="28575">
            <a:solidFill>
              <a:srgbClr val="990033"/>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873571" y="2221632"/>
            <a:ext cx="432048" cy="144016"/>
          </a:xfrm>
          <a:prstGeom prst="line">
            <a:avLst/>
          </a:prstGeom>
          <a:ln w="28575">
            <a:solidFill>
              <a:srgbClr val="990033"/>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V="1">
            <a:off x="5868144" y="2204864"/>
            <a:ext cx="432048" cy="144016"/>
          </a:xfrm>
          <a:prstGeom prst="line">
            <a:avLst/>
          </a:prstGeom>
          <a:ln w="28575">
            <a:solidFill>
              <a:srgbClr val="990033"/>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V="1">
            <a:off x="1793633" y="2197206"/>
            <a:ext cx="432048" cy="144016"/>
          </a:xfrm>
          <a:prstGeom prst="line">
            <a:avLst/>
          </a:prstGeom>
          <a:ln w="28575">
            <a:solidFill>
              <a:srgbClr val="990033"/>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6788206" y="2204864"/>
            <a:ext cx="432048" cy="144016"/>
          </a:xfrm>
          <a:prstGeom prst="line">
            <a:avLst/>
          </a:prstGeom>
          <a:ln w="28575">
            <a:solidFill>
              <a:srgbClr val="990033"/>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2713695" y="2197206"/>
            <a:ext cx="432048" cy="144016"/>
          </a:xfrm>
          <a:prstGeom prst="line">
            <a:avLst/>
          </a:prstGeom>
          <a:ln w="28575">
            <a:solidFill>
              <a:srgbClr val="990033"/>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V="1">
            <a:off x="7668344" y="2204864"/>
            <a:ext cx="432048" cy="144016"/>
          </a:xfrm>
          <a:prstGeom prst="line">
            <a:avLst/>
          </a:prstGeom>
          <a:ln w="28575">
            <a:solidFill>
              <a:srgbClr val="990033"/>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V="1">
            <a:off x="3593833" y="2197206"/>
            <a:ext cx="432048" cy="144016"/>
          </a:xfrm>
          <a:prstGeom prst="line">
            <a:avLst/>
          </a:prstGeom>
          <a:ln w="28575">
            <a:solidFill>
              <a:srgbClr val="990033"/>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V="1">
            <a:off x="4899956" y="2629254"/>
            <a:ext cx="432048" cy="144016"/>
          </a:xfrm>
          <a:prstGeom prst="line">
            <a:avLst/>
          </a:prstGeom>
          <a:ln w="28575">
            <a:solidFill>
              <a:srgbClr val="990033"/>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V="1">
            <a:off x="825445" y="2621596"/>
            <a:ext cx="432048" cy="144016"/>
          </a:xfrm>
          <a:prstGeom prst="line">
            <a:avLst/>
          </a:prstGeom>
          <a:ln w="28575">
            <a:solidFill>
              <a:srgbClr val="990033"/>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V="1">
            <a:off x="5820018" y="2604828"/>
            <a:ext cx="432048" cy="144016"/>
          </a:xfrm>
          <a:prstGeom prst="line">
            <a:avLst/>
          </a:prstGeom>
          <a:ln w="28575">
            <a:solidFill>
              <a:srgbClr val="990033"/>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V="1">
            <a:off x="1745507" y="2597170"/>
            <a:ext cx="432048" cy="144016"/>
          </a:xfrm>
          <a:prstGeom prst="line">
            <a:avLst/>
          </a:prstGeom>
          <a:ln w="28575">
            <a:solidFill>
              <a:srgbClr val="990033"/>
            </a:solidFill>
          </a:ln>
        </p:spPr>
        <p:style>
          <a:lnRef idx="1">
            <a:schemeClr val="accent1"/>
          </a:lnRef>
          <a:fillRef idx="0">
            <a:schemeClr val="accent1"/>
          </a:fillRef>
          <a:effectRef idx="0">
            <a:schemeClr val="accent1"/>
          </a:effectRef>
          <a:fontRef idx="minor">
            <a:schemeClr val="tx1"/>
          </a:fontRef>
        </p:style>
      </p:cxnSp>
      <p:grpSp>
        <p:nvGrpSpPr>
          <p:cNvPr id="56" name="Group 55"/>
          <p:cNvGrpSpPr/>
          <p:nvPr/>
        </p:nvGrpSpPr>
        <p:grpSpPr>
          <a:xfrm>
            <a:off x="7092280" y="4725144"/>
            <a:ext cx="1763688" cy="1903787"/>
            <a:chOff x="6120680" y="465731"/>
            <a:chExt cx="1763688" cy="1903787"/>
          </a:xfrm>
        </p:grpSpPr>
        <p:sp>
          <p:nvSpPr>
            <p:cNvPr id="57" name="TextBox 56"/>
            <p:cNvSpPr txBox="1"/>
            <p:nvPr/>
          </p:nvSpPr>
          <p:spPr>
            <a:xfrm>
              <a:off x="6120680" y="465731"/>
              <a:ext cx="1763688" cy="523220"/>
            </a:xfrm>
            <a:prstGeom prst="rect">
              <a:avLst/>
            </a:prstGeom>
            <a:solidFill>
              <a:schemeClr val="bg1"/>
            </a:solidFill>
          </p:spPr>
          <p:txBody>
            <a:bodyPr wrap="square" rtlCol="0">
              <a:spAutoFit/>
            </a:bodyPr>
            <a:lstStyle/>
            <a:p>
              <a:r>
                <a:rPr lang="en-IE" sz="2800" b="1" i="1" dirty="0">
                  <a:solidFill>
                    <a:srgbClr val="C00000"/>
                  </a:solidFill>
                </a:rPr>
                <a:t>Solution 2</a:t>
              </a:r>
            </a:p>
          </p:txBody>
        </p:sp>
        <p:pic>
          <p:nvPicPr>
            <p:cNvPr id="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200" y="964470"/>
              <a:ext cx="1296144" cy="1405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40" name="Group 39"/>
          <p:cNvGrpSpPr/>
          <p:nvPr/>
        </p:nvGrpSpPr>
        <p:grpSpPr>
          <a:xfrm>
            <a:off x="8782681" y="908719"/>
            <a:ext cx="7021952" cy="5316612"/>
            <a:chOff x="8782681" y="908719"/>
            <a:chExt cx="7021952" cy="5316612"/>
          </a:xfrm>
        </p:grpSpPr>
        <p:sp>
          <p:nvSpPr>
            <p:cNvPr id="43" name="Rounded Rectangle 42"/>
            <p:cNvSpPr/>
            <p:nvPr/>
          </p:nvSpPr>
          <p:spPr>
            <a:xfrm rot="16200000">
              <a:off x="8152681" y="1538720"/>
              <a:ext cx="1620000" cy="360000"/>
            </a:xfrm>
            <a:prstGeom prst="roundRect">
              <a:avLst/>
            </a:prstGeom>
            <a:solidFill>
              <a:srgbClr val="FDCC33"/>
            </a:solidFill>
            <a:ln w="19050">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IE" sz="1400" dirty="0" smtClean="0">
                  <a:solidFill>
                    <a:srgbClr val="990033"/>
                  </a:solidFill>
                </a:rPr>
                <a:t>Lesson interaction</a:t>
              </a:r>
              <a:endParaRPr lang="en-IE" sz="1400" dirty="0">
                <a:solidFill>
                  <a:srgbClr val="990033"/>
                </a:solidFill>
              </a:endParaRPr>
            </a:p>
          </p:txBody>
        </p:sp>
        <p:pic>
          <p:nvPicPr>
            <p:cNvPr id="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88" t="503"/>
            <a:stretch/>
          </p:blipFill>
          <p:spPr bwMode="auto">
            <a:xfrm>
              <a:off x="9144000" y="908719"/>
              <a:ext cx="6660633" cy="53166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2517797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10" presetClass="entr" presetSubtype="0" fill="hold" nodeType="afterEffect">
                                  <p:stCondLst>
                                    <p:cond delay="50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500"/>
                                        <p:tgtEl>
                                          <p:spTgt spid="12"/>
                                        </p:tgtEl>
                                      </p:cBhvr>
                                    </p:animEffect>
                                  </p:childTnLst>
                                </p:cTn>
                              </p:par>
                              <p:par>
                                <p:cTn id="15" presetID="10" presetClass="entr" presetSubtype="0" fill="hold" nodeType="withEffect">
                                  <p:stCondLst>
                                    <p:cond delay="50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par>
                          <p:cTn id="18" fill="hold">
                            <p:stCondLst>
                              <p:cond delay="1500"/>
                            </p:stCondLst>
                            <p:childTnLst>
                              <p:par>
                                <p:cTn id="19" presetID="10" presetClass="entr" presetSubtype="0" fill="hold" nodeType="afterEffect">
                                  <p:stCondLst>
                                    <p:cond delay="50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par>
                                <p:cTn id="22" presetID="10" presetClass="entr" presetSubtype="0" fill="hold" nodeType="withEffect">
                                  <p:stCondLst>
                                    <p:cond delay="50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childTnLst>
                          </p:cTn>
                        </p:par>
                        <p:par>
                          <p:cTn id="25" fill="hold">
                            <p:stCondLst>
                              <p:cond delay="2500"/>
                            </p:stCondLst>
                            <p:childTnLst>
                              <p:par>
                                <p:cTn id="26" presetID="10" presetClass="entr" presetSubtype="0" fill="hold" nodeType="afterEffect">
                                  <p:stCondLst>
                                    <p:cond delay="50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500"/>
                                        <p:tgtEl>
                                          <p:spTgt spid="18"/>
                                        </p:tgtEl>
                                      </p:cBhvr>
                                    </p:animEffect>
                                  </p:childTnLst>
                                </p:cTn>
                              </p:par>
                              <p:par>
                                <p:cTn id="29" presetID="10" presetClass="entr" presetSubtype="0" fill="hold" nodeType="withEffect">
                                  <p:stCondLst>
                                    <p:cond delay="50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childTnLst>
                                </p:cTn>
                              </p:par>
                            </p:childTnLst>
                          </p:cTn>
                        </p:par>
                        <p:par>
                          <p:cTn id="32" fill="hold">
                            <p:stCondLst>
                              <p:cond delay="3500"/>
                            </p:stCondLst>
                            <p:childTnLst>
                              <p:par>
                                <p:cTn id="33" presetID="10" presetClass="entr" presetSubtype="0" fill="hold" nodeType="afterEffect">
                                  <p:stCondLst>
                                    <p:cond delay="50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500"/>
                                        <p:tgtEl>
                                          <p:spTgt spid="21"/>
                                        </p:tgtEl>
                                      </p:cBhvr>
                                    </p:animEffect>
                                  </p:childTnLst>
                                </p:cTn>
                              </p:par>
                              <p:par>
                                <p:cTn id="36" presetID="10" presetClass="entr" presetSubtype="0" fill="hold" nodeType="withEffect">
                                  <p:stCondLst>
                                    <p:cond delay="50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500"/>
                                        <p:tgtEl>
                                          <p:spTgt spid="20"/>
                                        </p:tgtEl>
                                      </p:cBhvr>
                                    </p:animEffect>
                                  </p:childTnLst>
                                </p:cTn>
                              </p:par>
                            </p:childTnLst>
                          </p:cTn>
                        </p:par>
                        <p:par>
                          <p:cTn id="39" fill="hold">
                            <p:stCondLst>
                              <p:cond delay="4500"/>
                            </p:stCondLst>
                            <p:childTnLst>
                              <p:par>
                                <p:cTn id="40" presetID="10" presetClass="entr" presetSubtype="0" fill="hold" nodeType="afterEffect">
                                  <p:stCondLst>
                                    <p:cond delay="50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500"/>
                                        <p:tgtEl>
                                          <p:spTgt spid="24"/>
                                        </p:tgtEl>
                                      </p:cBhvr>
                                    </p:animEffect>
                                  </p:childTnLst>
                                </p:cTn>
                              </p:par>
                              <p:par>
                                <p:cTn id="43" presetID="10" presetClass="entr" presetSubtype="0" fill="hold" nodeType="withEffect">
                                  <p:stCondLst>
                                    <p:cond delay="500"/>
                                  </p:stCondLst>
                                  <p:childTnLst>
                                    <p:set>
                                      <p:cBhvr>
                                        <p:cTn id="44" dur="1" fill="hold">
                                          <p:stCondLst>
                                            <p:cond delay="0"/>
                                          </p:stCondLst>
                                        </p:cTn>
                                        <p:tgtEl>
                                          <p:spTgt spid="23"/>
                                        </p:tgtEl>
                                        <p:attrNameLst>
                                          <p:attrName>style.visibility</p:attrName>
                                        </p:attrNameLst>
                                      </p:cBhvr>
                                      <p:to>
                                        <p:strVal val="visible"/>
                                      </p:to>
                                    </p:set>
                                    <p:animEffect transition="in" filter="fade">
                                      <p:cBhvr>
                                        <p:cTn id="45" dur="500"/>
                                        <p:tgtEl>
                                          <p:spTgt spid="23"/>
                                        </p:tgtEl>
                                      </p:cBhvr>
                                    </p:animEffect>
                                  </p:childTnLst>
                                </p:cTn>
                              </p:par>
                            </p:childTnLst>
                          </p:cTn>
                        </p:par>
                        <p:par>
                          <p:cTn id="46" fill="hold">
                            <p:stCondLst>
                              <p:cond delay="5500"/>
                            </p:stCondLst>
                            <p:childTnLst>
                              <p:par>
                                <p:cTn id="47" presetID="10" presetClass="entr" presetSubtype="0" fill="hold" nodeType="afterEffect">
                                  <p:stCondLst>
                                    <p:cond delay="50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500"/>
                                        <p:tgtEl>
                                          <p:spTgt spid="27"/>
                                        </p:tgtEl>
                                      </p:cBhvr>
                                    </p:animEffect>
                                  </p:childTnLst>
                                </p:cTn>
                              </p:par>
                              <p:par>
                                <p:cTn id="50" presetID="10" presetClass="entr" presetSubtype="0" fill="hold" nodeType="withEffect">
                                  <p:stCondLst>
                                    <p:cond delay="50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500"/>
                                        <p:tgtEl>
                                          <p:spTgt spid="26"/>
                                        </p:tgtEl>
                                      </p:cBhvr>
                                    </p:animEffect>
                                  </p:childTnLst>
                                </p:cTn>
                              </p:par>
                            </p:childTnLst>
                          </p:cTn>
                        </p:par>
                        <p:par>
                          <p:cTn id="53" fill="hold">
                            <p:stCondLst>
                              <p:cond delay="6500"/>
                            </p:stCondLst>
                            <p:childTnLst>
                              <p:par>
                                <p:cTn id="54" presetID="10" presetClass="entr" presetSubtype="0" fill="hold" nodeType="afterEffect">
                                  <p:stCondLst>
                                    <p:cond delay="50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500"/>
                                        <p:tgtEl>
                                          <p:spTgt spid="30"/>
                                        </p:tgtEl>
                                      </p:cBhvr>
                                    </p:animEffect>
                                  </p:childTnLst>
                                </p:cTn>
                              </p:par>
                              <p:par>
                                <p:cTn id="57" presetID="10" presetClass="entr" presetSubtype="0" fill="hold" nodeType="withEffect">
                                  <p:stCondLst>
                                    <p:cond delay="50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500"/>
                                        <p:tgtEl>
                                          <p:spTgt spid="29"/>
                                        </p:tgtEl>
                                      </p:cBhvr>
                                    </p:animEffect>
                                  </p:childTnLst>
                                </p:cTn>
                              </p:par>
                            </p:childTnLst>
                          </p:cTn>
                        </p:par>
                        <p:par>
                          <p:cTn id="60" fill="hold">
                            <p:stCondLst>
                              <p:cond delay="7500"/>
                            </p:stCondLst>
                            <p:childTnLst>
                              <p:par>
                                <p:cTn id="61" presetID="10" presetClass="entr" presetSubtype="0" fill="hold" nodeType="afterEffect">
                                  <p:stCondLst>
                                    <p:cond delay="500"/>
                                  </p:stCondLst>
                                  <p:childTnLst>
                                    <p:set>
                                      <p:cBhvr>
                                        <p:cTn id="62" dur="1" fill="hold">
                                          <p:stCondLst>
                                            <p:cond delay="0"/>
                                          </p:stCondLst>
                                        </p:cTn>
                                        <p:tgtEl>
                                          <p:spTgt spid="33"/>
                                        </p:tgtEl>
                                        <p:attrNameLst>
                                          <p:attrName>style.visibility</p:attrName>
                                        </p:attrNameLst>
                                      </p:cBhvr>
                                      <p:to>
                                        <p:strVal val="visible"/>
                                      </p:to>
                                    </p:set>
                                    <p:animEffect transition="in" filter="fade">
                                      <p:cBhvr>
                                        <p:cTn id="63" dur="500"/>
                                        <p:tgtEl>
                                          <p:spTgt spid="33"/>
                                        </p:tgtEl>
                                      </p:cBhvr>
                                    </p:animEffect>
                                  </p:childTnLst>
                                </p:cTn>
                              </p:par>
                              <p:par>
                                <p:cTn id="64" presetID="10" presetClass="entr" presetSubtype="0" fill="hold" nodeType="withEffect">
                                  <p:stCondLst>
                                    <p:cond delay="500"/>
                                  </p:stCondLst>
                                  <p:childTnLst>
                                    <p:set>
                                      <p:cBhvr>
                                        <p:cTn id="65" dur="1" fill="hold">
                                          <p:stCondLst>
                                            <p:cond delay="0"/>
                                          </p:stCondLst>
                                        </p:cTn>
                                        <p:tgtEl>
                                          <p:spTgt spid="32"/>
                                        </p:tgtEl>
                                        <p:attrNameLst>
                                          <p:attrName>style.visibility</p:attrName>
                                        </p:attrNameLst>
                                      </p:cBhvr>
                                      <p:to>
                                        <p:strVal val="visible"/>
                                      </p:to>
                                    </p:set>
                                    <p:animEffect transition="in" filter="fade">
                                      <p:cBhvr>
                                        <p:cTn id="66" dur="500"/>
                                        <p:tgtEl>
                                          <p:spTgt spid="32"/>
                                        </p:tgtEl>
                                      </p:cBhvr>
                                    </p:animEffect>
                                  </p:childTnLst>
                                </p:cTn>
                              </p:par>
                            </p:childTnLst>
                          </p:cTn>
                        </p:par>
                        <p:par>
                          <p:cTn id="67" fill="hold">
                            <p:stCondLst>
                              <p:cond delay="8500"/>
                            </p:stCondLst>
                            <p:childTnLst>
                              <p:par>
                                <p:cTn id="68" presetID="10" presetClass="entr" presetSubtype="0" fill="hold" nodeType="afterEffect">
                                  <p:stCondLst>
                                    <p:cond delay="500"/>
                                  </p:stCondLst>
                                  <p:childTnLst>
                                    <p:set>
                                      <p:cBhvr>
                                        <p:cTn id="69" dur="1" fill="hold">
                                          <p:stCondLst>
                                            <p:cond delay="0"/>
                                          </p:stCondLst>
                                        </p:cTn>
                                        <p:tgtEl>
                                          <p:spTgt spid="36"/>
                                        </p:tgtEl>
                                        <p:attrNameLst>
                                          <p:attrName>style.visibility</p:attrName>
                                        </p:attrNameLst>
                                      </p:cBhvr>
                                      <p:to>
                                        <p:strVal val="visible"/>
                                      </p:to>
                                    </p:set>
                                    <p:animEffect transition="in" filter="fade">
                                      <p:cBhvr>
                                        <p:cTn id="70" dur="500"/>
                                        <p:tgtEl>
                                          <p:spTgt spid="36"/>
                                        </p:tgtEl>
                                      </p:cBhvr>
                                    </p:animEffect>
                                  </p:childTnLst>
                                </p:cTn>
                              </p:par>
                              <p:par>
                                <p:cTn id="71" presetID="10" presetClass="entr" presetSubtype="0" fill="hold" nodeType="withEffect">
                                  <p:stCondLst>
                                    <p:cond delay="500"/>
                                  </p:stCondLst>
                                  <p:childTnLst>
                                    <p:set>
                                      <p:cBhvr>
                                        <p:cTn id="72" dur="1" fill="hold">
                                          <p:stCondLst>
                                            <p:cond delay="0"/>
                                          </p:stCondLst>
                                        </p:cTn>
                                        <p:tgtEl>
                                          <p:spTgt spid="35"/>
                                        </p:tgtEl>
                                        <p:attrNameLst>
                                          <p:attrName>style.visibility</p:attrName>
                                        </p:attrNameLst>
                                      </p:cBhvr>
                                      <p:to>
                                        <p:strVal val="visible"/>
                                      </p:to>
                                    </p:set>
                                    <p:animEffect transition="in" filter="fade">
                                      <p:cBhvr>
                                        <p:cTn id="73" dur="500"/>
                                        <p:tgtEl>
                                          <p:spTgt spid="35"/>
                                        </p:tgtEl>
                                      </p:cBhvr>
                                    </p:animEffect>
                                  </p:childTnLst>
                                </p:cTn>
                              </p:par>
                            </p:childTnLst>
                          </p:cTn>
                        </p:par>
                        <p:par>
                          <p:cTn id="74" fill="hold">
                            <p:stCondLst>
                              <p:cond delay="9500"/>
                            </p:stCondLst>
                            <p:childTnLst>
                              <p:par>
                                <p:cTn id="75" presetID="10" presetClass="entr" presetSubtype="0" fill="hold" nodeType="afterEffect">
                                  <p:stCondLst>
                                    <p:cond delay="500"/>
                                  </p:stCondLst>
                                  <p:childTnLst>
                                    <p:set>
                                      <p:cBhvr>
                                        <p:cTn id="76" dur="1" fill="hold">
                                          <p:stCondLst>
                                            <p:cond delay="0"/>
                                          </p:stCondLst>
                                        </p:cTn>
                                        <p:tgtEl>
                                          <p:spTgt spid="39"/>
                                        </p:tgtEl>
                                        <p:attrNameLst>
                                          <p:attrName>style.visibility</p:attrName>
                                        </p:attrNameLst>
                                      </p:cBhvr>
                                      <p:to>
                                        <p:strVal val="visible"/>
                                      </p:to>
                                    </p:set>
                                    <p:animEffect transition="in" filter="fade">
                                      <p:cBhvr>
                                        <p:cTn id="77" dur="500"/>
                                        <p:tgtEl>
                                          <p:spTgt spid="39"/>
                                        </p:tgtEl>
                                      </p:cBhvr>
                                    </p:animEffect>
                                  </p:childTnLst>
                                </p:cTn>
                              </p:par>
                              <p:par>
                                <p:cTn id="78" presetID="10" presetClass="entr" presetSubtype="0" fill="hold" nodeType="withEffect">
                                  <p:stCondLst>
                                    <p:cond delay="500"/>
                                  </p:stCondLst>
                                  <p:childTnLst>
                                    <p:set>
                                      <p:cBhvr>
                                        <p:cTn id="79" dur="1" fill="hold">
                                          <p:stCondLst>
                                            <p:cond delay="0"/>
                                          </p:stCondLst>
                                        </p:cTn>
                                        <p:tgtEl>
                                          <p:spTgt spid="38"/>
                                        </p:tgtEl>
                                        <p:attrNameLst>
                                          <p:attrName>style.visibility</p:attrName>
                                        </p:attrNameLst>
                                      </p:cBhvr>
                                      <p:to>
                                        <p:strVal val="visible"/>
                                      </p:to>
                                    </p:set>
                                    <p:animEffect transition="in" filter="fade">
                                      <p:cBhvr>
                                        <p:cTn id="80" dur="500"/>
                                        <p:tgtEl>
                                          <p:spTgt spid="38"/>
                                        </p:tgtEl>
                                      </p:cBhvr>
                                    </p:animEffect>
                                  </p:childTnLst>
                                </p:cTn>
                              </p:par>
                            </p:childTnLst>
                          </p:cTn>
                        </p:par>
                        <p:par>
                          <p:cTn id="81" fill="hold">
                            <p:stCondLst>
                              <p:cond delay="10500"/>
                            </p:stCondLst>
                            <p:childTnLst>
                              <p:par>
                                <p:cTn id="82" presetID="10" presetClass="entr" presetSubtype="0" fill="hold" nodeType="afterEffect">
                                  <p:stCondLst>
                                    <p:cond delay="50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500"/>
                                        <p:tgtEl>
                                          <p:spTgt spid="42"/>
                                        </p:tgtEl>
                                      </p:cBhvr>
                                    </p:animEffect>
                                  </p:childTnLst>
                                </p:cTn>
                              </p:par>
                              <p:par>
                                <p:cTn id="85" presetID="10" presetClass="entr" presetSubtype="0" fill="hold" nodeType="withEffect">
                                  <p:stCondLst>
                                    <p:cond delay="500"/>
                                  </p:stCondLst>
                                  <p:childTnLst>
                                    <p:set>
                                      <p:cBhvr>
                                        <p:cTn id="86" dur="1" fill="hold">
                                          <p:stCondLst>
                                            <p:cond delay="0"/>
                                          </p:stCondLst>
                                        </p:cTn>
                                        <p:tgtEl>
                                          <p:spTgt spid="41"/>
                                        </p:tgtEl>
                                        <p:attrNameLst>
                                          <p:attrName>style.visibility</p:attrName>
                                        </p:attrNameLst>
                                      </p:cBhvr>
                                      <p:to>
                                        <p:strVal val="visible"/>
                                      </p:to>
                                    </p:set>
                                    <p:animEffect transition="in" filter="fade">
                                      <p:cBhvr>
                                        <p:cTn id="87" dur="500"/>
                                        <p:tgtEl>
                                          <p:spTgt spid="41"/>
                                        </p:tgtEl>
                                      </p:cBhvr>
                                    </p:animEffect>
                                  </p:childTnLst>
                                </p:cTn>
                              </p:par>
                            </p:childTnLst>
                          </p:cTn>
                        </p:par>
                        <p:par>
                          <p:cTn id="88" fill="hold">
                            <p:stCondLst>
                              <p:cond delay="11500"/>
                            </p:stCondLst>
                            <p:childTnLst>
                              <p:par>
                                <p:cTn id="89" presetID="10" presetClass="entr" presetSubtype="0" fill="hold" nodeType="afterEffect">
                                  <p:stCondLst>
                                    <p:cond delay="500"/>
                                  </p:stCondLst>
                                  <p:childTnLst>
                                    <p:set>
                                      <p:cBhvr>
                                        <p:cTn id="90" dur="1" fill="hold">
                                          <p:stCondLst>
                                            <p:cond delay="0"/>
                                          </p:stCondLst>
                                        </p:cTn>
                                        <p:tgtEl>
                                          <p:spTgt spid="45"/>
                                        </p:tgtEl>
                                        <p:attrNameLst>
                                          <p:attrName>style.visibility</p:attrName>
                                        </p:attrNameLst>
                                      </p:cBhvr>
                                      <p:to>
                                        <p:strVal val="visible"/>
                                      </p:to>
                                    </p:set>
                                    <p:animEffect transition="in" filter="fade">
                                      <p:cBhvr>
                                        <p:cTn id="91" dur="500"/>
                                        <p:tgtEl>
                                          <p:spTgt spid="45"/>
                                        </p:tgtEl>
                                      </p:cBhvr>
                                    </p:animEffect>
                                  </p:childTnLst>
                                </p:cTn>
                              </p:par>
                              <p:par>
                                <p:cTn id="92" presetID="10" presetClass="entr" presetSubtype="0" fill="hold" nodeType="withEffect">
                                  <p:stCondLst>
                                    <p:cond delay="500"/>
                                  </p:stCondLst>
                                  <p:childTnLst>
                                    <p:set>
                                      <p:cBhvr>
                                        <p:cTn id="93" dur="1" fill="hold">
                                          <p:stCondLst>
                                            <p:cond delay="0"/>
                                          </p:stCondLst>
                                        </p:cTn>
                                        <p:tgtEl>
                                          <p:spTgt spid="44"/>
                                        </p:tgtEl>
                                        <p:attrNameLst>
                                          <p:attrName>style.visibility</p:attrName>
                                        </p:attrNameLst>
                                      </p:cBhvr>
                                      <p:to>
                                        <p:strVal val="visible"/>
                                      </p:to>
                                    </p:set>
                                    <p:animEffect transition="in" filter="fade">
                                      <p:cBhvr>
                                        <p:cTn id="94" dur="500"/>
                                        <p:tgtEl>
                                          <p:spTgt spid="44"/>
                                        </p:tgtEl>
                                      </p:cBhvr>
                                    </p:animEffect>
                                  </p:childTnLst>
                                </p:cTn>
                              </p:par>
                            </p:childTnLst>
                          </p:cTn>
                        </p:par>
                        <p:par>
                          <p:cTn id="95" fill="hold">
                            <p:stCondLst>
                              <p:cond delay="12500"/>
                            </p:stCondLst>
                            <p:childTnLst>
                              <p:par>
                                <p:cTn id="96" presetID="10" presetClass="entr" presetSubtype="0" fill="hold" nodeType="afterEffect">
                                  <p:stCondLst>
                                    <p:cond delay="500"/>
                                  </p:stCondLst>
                                  <p:childTnLst>
                                    <p:set>
                                      <p:cBhvr>
                                        <p:cTn id="97" dur="1" fill="hold">
                                          <p:stCondLst>
                                            <p:cond delay="0"/>
                                          </p:stCondLst>
                                        </p:cTn>
                                        <p:tgtEl>
                                          <p:spTgt spid="48"/>
                                        </p:tgtEl>
                                        <p:attrNameLst>
                                          <p:attrName>style.visibility</p:attrName>
                                        </p:attrNameLst>
                                      </p:cBhvr>
                                      <p:to>
                                        <p:strVal val="visible"/>
                                      </p:to>
                                    </p:set>
                                    <p:animEffect transition="in" filter="fade">
                                      <p:cBhvr>
                                        <p:cTn id="98" dur="500"/>
                                        <p:tgtEl>
                                          <p:spTgt spid="48"/>
                                        </p:tgtEl>
                                      </p:cBhvr>
                                    </p:animEffect>
                                  </p:childTnLst>
                                </p:cTn>
                              </p:par>
                              <p:par>
                                <p:cTn id="99" presetID="10" presetClass="entr" presetSubtype="0" fill="hold" nodeType="withEffect">
                                  <p:stCondLst>
                                    <p:cond delay="500"/>
                                  </p:stCondLst>
                                  <p:childTnLst>
                                    <p:set>
                                      <p:cBhvr>
                                        <p:cTn id="100" dur="1" fill="hold">
                                          <p:stCondLst>
                                            <p:cond delay="0"/>
                                          </p:stCondLst>
                                        </p:cTn>
                                        <p:tgtEl>
                                          <p:spTgt spid="47"/>
                                        </p:tgtEl>
                                        <p:attrNameLst>
                                          <p:attrName>style.visibility</p:attrName>
                                        </p:attrNameLst>
                                      </p:cBhvr>
                                      <p:to>
                                        <p:strVal val="visible"/>
                                      </p:to>
                                    </p:set>
                                    <p:animEffect transition="in" filter="fade">
                                      <p:cBhvr>
                                        <p:cTn id="101" dur="500"/>
                                        <p:tgtEl>
                                          <p:spTgt spid="47"/>
                                        </p:tgtEl>
                                      </p:cBhvr>
                                    </p:animEffect>
                                  </p:childTnLst>
                                </p:cTn>
                              </p:par>
                            </p:childTnLst>
                          </p:cTn>
                        </p:par>
                      </p:childTnLst>
                    </p:cTn>
                  </p:par>
                  <p:par>
                    <p:cTn id="102" fill="hold">
                      <p:stCondLst>
                        <p:cond delay="indefinite"/>
                      </p:stCondLst>
                      <p:childTnLst>
                        <p:par>
                          <p:cTn id="103" fill="hold">
                            <p:stCondLst>
                              <p:cond delay="0"/>
                            </p:stCondLst>
                            <p:childTnLst>
                              <p:par>
                                <p:cTn id="104" presetID="10" presetClass="entr" presetSubtype="0" fill="hold" nodeType="clickEffect">
                                  <p:stCondLst>
                                    <p:cond delay="0"/>
                                  </p:stCondLst>
                                  <p:childTnLst>
                                    <p:set>
                                      <p:cBhvr>
                                        <p:cTn id="105" dur="1" fill="hold">
                                          <p:stCondLst>
                                            <p:cond delay="0"/>
                                          </p:stCondLst>
                                        </p:cTn>
                                        <p:tgtEl>
                                          <p:spTgt spid="2">
                                            <p:txEl>
                                              <p:pRg st="10" end="10"/>
                                            </p:txEl>
                                          </p:spTgt>
                                        </p:tgtEl>
                                        <p:attrNameLst>
                                          <p:attrName>style.visibility</p:attrName>
                                        </p:attrNameLst>
                                      </p:cBhvr>
                                      <p:to>
                                        <p:strVal val="visible"/>
                                      </p:to>
                                    </p:set>
                                    <p:animEffect transition="in" filter="fade">
                                      <p:cBhvr>
                                        <p:cTn id="106" dur="5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7" restart="whenNotActive" fill="hold" evtFilter="cancelBubble" nodeType="interactiveSeq">
                <p:stCondLst>
                  <p:cond evt="onClick" delay="0">
                    <p:tgtEl>
                      <p:spTgt spid="40"/>
                    </p:tgtEl>
                  </p:cond>
                </p:stCondLst>
                <p:endSync evt="end" delay="0">
                  <p:rtn val="all"/>
                </p:endSync>
                <p:childTnLst>
                  <p:par>
                    <p:cTn id="108" fill="hold">
                      <p:stCondLst>
                        <p:cond delay="0"/>
                      </p:stCondLst>
                      <p:childTnLst>
                        <p:par>
                          <p:cTn id="109" fill="hold">
                            <p:stCondLst>
                              <p:cond delay="0"/>
                            </p:stCondLst>
                            <p:childTnLst>
                              <p:par>
                                <p:cTn id="110" presetID="35" presetClass="path" presetSubtype="0" accel="50000" decel="50000" fill="hold" nodeType="clickEffect">
                                  <p:stCondLst>
                                    <p:cond delay="0"/>
                                  </p:stCondLst>
                                  <p:childTnLst>
                                    <p:animMotion origin="layout" path="M -0.00018 7.40741E-7 L -0.93038 7.40741E-7 " pathEditMode="relative" rAng="0" ptsTypes="AA">
                                      <p:cBhvr>
                                        <p:cTn id="111" dur="2000" fill="hold"/>
                                        <p:tgtEl>
                                          <p:spTgt spid="40"/>
                                        </p:tgtEl>
                                        <p:attrNameLst>
                                          <p:attrName>ppt_x</p:attrName>
                                          <p:attrName>ppt_y</p:attrName>
                                        </p:attrNameLst>
                                      </p:cBhvr>
                                      <p:rCtr x="-46510" y="0"/>
                                    </p:animMotion>
                                  </p:childTnLst>
                                </p:cTn>
                              </p:par>
                            </p:childTnLst>
                          </p:cTn>
                        </p:par>
                      </p:childTnLst>
                    </p:cTn>
                  </p:par>
                  <p:par>
                    <p:cTn id="112" fill="hold">
                      <p:stCondLst>
                        <p:cond delay="indefinite"/>
                      </p:stCondLst>
                      <p:childTnLst>
                        <p:par>
                          <p:cTn id="113" fill="hold">
                            <p:stCondLst>
                              <p:cond delay="0"/>
                            </p:stCondLst>
                            <p:childTnLst>
                              <p:par>
                                <p:cTn id="114" presetID="63" presetClass="path" presetSubtype="0" accel="50000" decel="50000" fill="hold" nodeType="clickEffect">
                                  <p:stCondLst>
                                    <p:cond delay="0"/>
                                  </p:stCondLst>
                                  <p:childTnLst>
                                    <p:animMotion origin="layout" path="M -0.93038 7.40741E-7 L -0.00018 0.00347 " pathEditMode="relative" rAng="0" ptsTypes="AA">
                                      <p:cBhvr>
                                        <p:cTn id="115" dur="2000" fill="hold"/>
                                        <p:tgtEl>
                                          <p:spTgt spid="40"/>
                                        </p:tgtEl>
                                        <p:attrNameLst>
                                          <p:attrName>ppt_x</p:attrName>
                                          <p:attrName>ppt_y</p:attrName>
                                        </p:attrNameLst>
                                      </p:cBhvr>
                                      <p:rCtr x="46510" y="162"/>
                                    </p:animMotion>
                                  </p:childTnLst>
                                </p:cTn>
                              </p:par>
                            </p:childTnLst>
                          </p:cTn>
                        </p:par>
                      </p:childTnLst>
                    </p:cTn>
                  </p:par>
                </p:childTnLst>
              </p:cTn>
              <p:nextCondLst>
                <p:cond evt="onClick" delay="0">
                  <p:tgtEl>
                    <p:spTgt spid="40"/>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3792" y="188640"/>
            <a:ext cx="8316416" cy="3170099"/>
          </a:xfrm>
          <a:prstGeom prst="rect">
            <a:avLst/>
          </a:prstGeom>
        </p:spPr>
        <p:txBody>
          <a:bodyPr wrap="square">
            <a:spAutoFit/>
          </a:bodyPr>
          <a:lstStyle/>
          <a:p>
            <a:r>
              <a:rPr lang="en-IE" sz="2000" dirty="0">
                <a:solidFill>
                  <a:srgbClr val="990033"/>
                </a:solidFill>
              </a:rPr>
              <a:t>Student 3: I made out the following</a:t>
            </a:r>
          </a:p>
          <a:p>
            <a:r>
              <a:rPr lang="en-IE" sz="2000" dirty="0" smtClean="0">
                <a:solidFill>
                  <a:srgbClr val="990033"/>
                </a:solidFill>
              </a:rPr>
              <a:t>Table</a:t>
            </a:r>
          </a:p>
          <a:p>
            <a:endParaRPr lang="en-IE" sz="2000" dirty="0" smtClean="0">
              <a:solidFill>
                <a:srgbClr val="990033"/>
              </a:solidFill>
            </a:endParaRPr>
          </a:p>
          <a:p>
            <a:endParaRPr lang="en-IE" sz="2000" dirty="0">
              <a:solidFill>
                <a:srgbClr val="990033"/>
              </a:solidFill>
            </a:endParaRPr>
          </a:p>
          <a:p>
            <a:r>
              <a:rPr lang="en-IE" sz="2000" dirty="0">
                <a:solidFill>
                  <a:srgbClr val="990033"/>
                </a:solidFill>
              </a:rPr>
              <a:t>From the table I saw that after </a:t>
            </a:r>
            <a:r>
              <a:rPr lang="en-IE" sz="2000" dirty="0" smtClean="0">
                <a:solidFill>
                  <a:srgbClr val="990033"/>
                </a:solidFill>
              </a:rPr>
              <a:t>day 14</a:t>
            </a:r>
          </a:p>
          <a:p>
            <a:r>
              <a:rPr lang="en-IE" sz="2000" dirty="0" smtClean="0">
                <a:solidFill>
                  <a:srgbClr val="990033"/>
                </a:solidFill>
              </a:rPr>
              <a:t>Owen </a:t>
            </a:r>
            <a:r>
              <a:rPr lang="en-IE" sz="2000" dirty="0">
                <a:solidFill>
                  <a:srgbClr val="990033"/>
                </a:solidFill>
              </a:rPr>
              <a:t>had more money than John</a:t>
            </a:r>
          </a:p>
          <a:p>
            <a:r>
              <a:rPr lang="en-IE" sz="2000" dirty="0">
                <a:solidFill>
                  <a:srgbClr val="990033"/>
                </a:solidFill>
              </a:rPr>
              <a:t>and I stopped my table at day 18 as</a:t>
            </a:r>
          </a:p>
          <a:p>
            <a:r>
              <a:rPr lang="en-IE" sz="2000" dirty="0">
                <a:solidFill>
                  <a:srgbClr val="990033"/>
                </a:solidFill>
              </a:rPr>
              <a:t>John’s money ran out at that stage.</a:t>
            </a:r>
          </a:p>
          <a:p>
            <a:r>
              <a:rPr lang="en-IE" sz="2000" dirty="0">
                <a:solidFill>
                  <a:srgbClr val="990033"/>
                </a:solidFill>
              </a:rPr>
              <a:t>Hence Owen has more money than</a:t>
            </a:r>
          </a:p>
          <a:p>
            <a:r>
              <a:rPr lang="en-IE" sz="2000" dirty="0">
                <a:solidFill>
                  <a:srgbClr val="990033"/>
                </a:solidFill>
              </a:rPr>
              <a:t>John on days 15, 16, 17 and 18.</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016" y="104151"/>
            <a:ext cx="4014192" cy="6751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4" name="Group 3"/>
          <p:cNvGrpSpPr/>
          <p:nvPr/>
        </p:nvGrpSpPr>
        <p:grpSpPr>
          <a:xfrm>
            <a:off x="965103" y="5485493"/>
            <a:ext cx="3534889" cy="1405048"/>
            <a:chOff x="4133455" y="964470"/>
            <a:chExt cx="3534889" cy="1405048"/>
          </a:xfrm>
        </p:grpSpPr>
        <p:sp>
          <p:nvSpPr>
            <p:cNvPr id="5" name="TextBox 4"/>
            <p:cNvSpPr txBox="1"/>
            <p:nvPr/>
          </p:nvSpPr>
          <p:spPr>
            <a:xfrm>
              <a:off x="4133455" y="1666994"/>
              <a:ext cx="1763688" cy="523220"/>
            </a:xfrm>
            <a:prstGeom prst="rect">
              <a:avLst/>
            </a:prstGeom>
            <a:solidFill>
              <a:schemeClr val="bg1"/>
            </a:solidFill>
          </p:spPr>
          <p:txBody>
            <a:bodyPr wrap="square" rtlCol="0">
              <a:spAutoFit/>
            </a:bodyPr>
            <a:lstStyle/>
            <a:p>
              <a:r>
                <a:rPr lang="en-IE" sz="2800" b="1" i="1" dirty="0">
                  <a:solidFill>
                    <a:srgbClr val="C00000"/>
                  </a:solidFill>
                </a:rPr>
                <a:t>Solution </a:t>
              </a:r>
              <a:r>
                <a:rPr lang="en-IE" sz="2800" b="1" i="1" dirty="0" smtClean="0">
                  <a:solidFill>
                    <a:srgbClr val="C00000"/>
                  </a:solidFill>
                </a:rPr>
                <a:t>3</a:t>
              </a:r>
              <a:endParaRPr lang="en-IE" sz="2800" b="1" i="1" dirty="0">
                <a:solidFill>
                  <a:srgbClr val="C00000"/>
                </a:solidFill>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2200" y="964470"/>
              <a:ext cx="1296144" cy="1405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7" name="Group 6"/>
          <p:cNvGrpSpPr/>
          <p:nvPr/>
        </p:nvGrpSpPr>
        <p:grpSpPr>
          <a:xfrm>
            <a:off x="8783277" y="518442"/>
            <a:ext cx="7638341" cy="5662611"/>
            <a:chOff x="8783277" y="518442"/>
            <a:chExt cx="7638341" cy="5662611"/>
          </a:xfrm>
        </p:grpSpPr>
        <p:pic>
          <p:nvPicPr>
            <p:cNvPr id="8"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410" t="752"/>
            <a:stretch/>
          </p:blipFill>
          <p:spPr bwMode="auto">
            <a:xfrm>
              <a:off x="9145893" y="518442"/>
              <a:ext cx="7275725" cy="56626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ounded Rectangle 8"/>
            <p:cNvSpPr/>
            <p:nvPr/>
          </p:nvSpPr>
          <p:spPr>
            <a:xfrm rot="16200000">
              <a:off x="8153277" y="1610728"/>
              <a:ext cx="1620000" cy="360000"/>
            </a:xfrm>
            <a:prstGeom prst="roundRect">
              <a:avLst/>
            </a:prstGeom>
            <a:solidFill>
              <a:srgbClr val="FDCC33"/>
            </a:solidFill>
            <a:ln w="19050">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IE" sz="1400" dirty="0" smtClean="0">
                  <a:solidFill>
                    <a:srgbClr val="990033"/>
                  </a:solidFill>
                </a:rPr>
                <a:t>Lesson interaction</a:t>
              </a:r>
              <a:endParaRPr lang="en-IE" sz="1400" dirty="0">
                <a:solidFill>
                  <a:srgbClr val="990033"/>
                </a:solidFill>
              </a:endParaRPr>
            </a:p>
          </p:txBody>
        </p:sp>
      </p:grpSp>
    </p:spTree>
    <p:extLst>
      <p:ext uri="{BB962C8B-B14F-4D97-AF65-F5344CB8AC3E}">
        <p14:creationId xmlns:p14="http://schemas.microsoft.com/office/powerpoint/2010/main" val="3125000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Effect transition="in" filter="fade">
                                      <p:cBhvr>
                                        <p:cTn id="7" dur="500"/>
                                        <p:tgtEl>
                                          <p:spTgt spid="2">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5" end="5"/>
                                            </p:txEl>
                                          </p:spTgt>
                                        </p:tgtEl>
                                        <p:attrNameLst>
                                          <p:attrName>style.visibility</p:attrName>
                                        </p:attrNameLst>
                                      </p:cBhvr>
                                      <p:to>
                                        <p:strVal val="visible"/>
                                      </p:to>
                                    </p:set>
                                    <p:animEffect transition="in" filter="fade">
                                      <p:cBhvr>
                                        <p:cTn id="10" dur="500"/>
                                        <p:tgtEl>
                                          <p:spTgt spid="2">
                                            <p:txEl>
                                              <p:pRg st="5" end="5"/>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6" end="6"/>
                                            </p:txEl>
                                          </p:spTgt>
                                        </p:tgtEl>
                                        <p:attrNameLst>
                                          <p:attrName>style.visibility</p:attrName>
                                        </p:attrNameLst>
                                      </p:cBhvr>
                                      <p:to>
                                        <p:strVal val="visible"/>
                                      </p:to>
                                    </p:set>
                                    <p:animEffect transition="in" filter="fade">
                                      <p:cBhvr>
                                        <p:cTn id="13" dur="500"/>
                                        <p:tgtEl>
                                          <p:spTgt spid="2">
                                            <p:txEl>
                                              <p:pRg st="6" end="6"/>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
                                            <p:txEl>
                                              <p:pRg st="7" end="7"/>
                                            </p:txEl>
                                          </p:spTgt>
                                        </p:tgtEl>
                                        <p:attrNameLst>
                                          <p:attrName>style.visibility</p:attrName>
                                        </p:attrNameLst>
                                      </p:cBhvr>
                                      <p:to>
                                        <p:strVal val="visible"/>
                                      </p:to>
                                    </p:set>
                                    <p:animEffect transition="in" filter="fade">
                                      <p:cBhvr>
                                        <p:cTn id="16" dur="500"/>
                                        <p:tgtEl>
                                          <p:spTgt spid="2">
                                            <p:txEl>
                                              <p:pRg st="7" end="7"/>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2">
                                            <p:txEl>
                                              <p:pRg st="8" end="8"/>
                                            </p:txEl>
                                          </p:spTgt>
                                        </p:tgtEl>
                                        <p:attrNameLst>
                                          <p:attrName>style.visibility</p:attrName>
                                        </p:attrNameLst>
                                      </p:cBhvr>
                                      <p:to>
                                        <p:strVal val="visible"/>
                                      </p:to>
                                    </p:set>
                                    <p:animEffect transition="in" filter="fade">
                                      <p:cBhvr>
                                        <p:cTn id="19" dur="500"/>
                                        <p:tgtEl>
                                          <p:spTgt spid="2">
                                            <p:txEl>
                                              <p:pRg st="8" end="8"/>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2">
                                            <p:txEl>
                                              <p:pRg st="9" end="9"/>
                                            </p:txEl>
                                          </p:spTgt>
                                        </p:tgtEl>
                                        <p:attrNameLst>
                                          <p:attrName>style.visibility</p:attrName>
                                        </p:attrNameLst>
                                      </p:cBhvr>
                                      <p:to>
                                        <p:strVal val="visible"/>
                                      </p:to>
                                    </p:set>
                                    <p:animEffect transition="in" filter="fade">
                                      <p:cBhvr>
                                        <p:cTn id="22"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7"/>
                    </p:tgtEl>
                  </p:cond>
                </p:stCondLst>
                <p:endSync evt="end" delay="0">
                  <p:rtn val="all"/>
                </p:endSync>
                <p:childTnLst>
                  <p:par>
                    <p:cTn id="24" fill="hold">
                      <p:stCondLst>
                        <p:cond delay="0"/>
                      </p:stCondLst>
                      <p:childTnLst>
                        <p:par>
                          <p:cTn id="25" fill="hold">
                            <p:stCondLst>
                              <p:cond delay="0"/>
                            </p:stCondLst>
                            <p:childTnLst>
                              <p:par>
                                <p:cTn id="26" presetID="35" presetClass="path" presetSubtype="0" accel="50000" decel="50000" fill="hold" nodeType="clickEffect">
                                  <p:stCondLst>
                                    <p:cond delay="0"/>
                                  </p:stCondLst>
                                  <p:childTnLst>
                                    <p:animMotion origin="layout" path="M -0.00018 7.40741E-7 L -0.93038 7.40741E-7 " pathEditMode="relative" rAng="0" ptsTypes="AA">
                                      <p:cBhvr>
                                        <p:cTn id="27" dur="2000" fill="hold"/>
                                        <p:tgtEl>
                                          <p:spTgt spid="7"/>
                                        </p:tgtEl>
                                        <p:attrNameLst>
                                          <p:attrName>ppt_x</p:attrName>
                                          <p:attrName>ppt_y</p:attrName>
                                        </p:attrNameLst>
                                      </p:cBhvr>
                                      <p:rCtr x="-46510" y="0"/>
                                    </p:animMotion>
                                  </p:childTnLst>
                                </p:cTn>
                              </p:par>
                            </p:childTnLst>
                          </p:cTn>
                        </p:par>
                      </p:childTnLst>
                    </p:cTn>
                  </p:par>
                  <p:par>
                    <p:cTn id="28" fill="hold">
                      <p:stCondLst>
                        <p:cond delay="indefinite"/>
                      </p:stCondLst>
                      <p:childTnLst>
                        <p:par>
                          <p:cTn id="29" fill="hold">
                            <p:stCondLst>
                              <p:cond delay="0"/>
                            </p:stCondLst>
                            <p:childTnLst>
                              <p:par>
                                <p:cTn id="30" presetID="63" presetClass="path" presetSubtype="0" accel="50000" decel="50000" fill="hold" nodeType="clickEffect">
                                  <p:stCondLst>
                                    <p:cond delay="0"/>
                                  </p:stCondLst>
                                  <p:childTnLst>
                                    <p:animMotion origin="layout" path="M -0.93038 7.40741E-7 L -0.00018 0.00347 " pathEditMode="relative" rAng="0" ptsTypes="AA">
                                      <p:cBhvr>
                                        <p:cTn id="31" dur="2000" fill="hold"/>
                                        <p:tgtEl>
                                          <p:spTgt spid="7"/>
                                        </p:tgtEl>
                                        <p:attrNameLst>
                                          <p:attrName>ppt_x</p:attrName>
                                          <p:attrName>ppt_y</p:attrName>
                                        </p:attrNameLst>
                                      </p:cBhvr>
                                      <p:rCtr x="46510" y="162"/>
                                    </p:animMotion>
                                  </p:childTnLst>
                                </p:cTn>
                              </p:par>
                            </p:childTnLst>
                          </p:cTn>
                        </p:par>
                      </p:childTnLst>
                    </p:cTn>
                  </p:par>
                </p:childTnLst>
              </p:cTn>
              <p:nextCondLst>
                <p:cond evt="onClick" delay="0">
                  <p:tgtEl>
                    <p:spTgt spid="7"/>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186893"/>
            <a:ext cx="4042004" cy="5324535"/>
          </a:xfrm>
          <a:prstGeom prst="rect">
            <a:avLst/>
          </a:prstGeom>
        </p:spPr>
        <p:txBody>
          <a:bodyPr wrap="square">
            <a:spAutoFit/>
          </a:bodyPr>
          <a:lstStyle/>
          <a:p>
            <a:r>
              <a:rPr lang="en-IE" sz="2000" dirty="0">
                <a:solidFill>
                  <a:srgbClr val="990033"/>
                </a:solidFill>
              </a:rPr>
              <a:t>Student 4: I decided that the amount of money in John’s wallet can</a:t>
            </a:r>
          </a:p>
          <a:p>
            <a:r>
              <a:rPr lang="en-IE" sz="2000" dirty="0">
                <a:solidFill>
                  <a:srgbClr val="990033"/>
                </a:solidFill>
              </a:rPr>
              <a:t>be represented by 180 – 10d and the amount in Owen’s wallet can</a:t>
            </a:r>
          </a:p>
          <a:p>
            <a:r>
              <a:rPr lang="en-IE" sz="2000" dirty="0">
                <a:solidFill>
                  <a:srgbClr val="990033"/>
                </a:solidFill>
              </a:rPr>
              <a:t>be represented by 110-5d, where d is the number of days that have</a:t>
            </a:r>
          </a:p>
          <a:p>
            <a:r>
              <a:rPr lang="en-IE" sz="2000" dirty="0">
                <a:solidFill>
                  <a:srgbClr val="990033"/>
                </a:solidFill>
              </a:rPr>
              <a:t>elapsed. I then drew graphs to represent both patterns</a:t>
            </a:r>
            <a:r>
              <a:rPr lang="en-IE" sz="2000" dirty="0" smtClean="0">
                <a:solidFill>
                  <a:srgbClr val="990033"/>
                </a:solidFill>
              </a:rPr>
              <a:t>.</a:t>
            </a:r>
          </a:p>
          <a:p>
            <a:endParaRPr lang="en-IE" sz="2000" dirty="0">
              <a:solidFill>
                <a:srgbClr val="990033"/>
              </a:solidFill>
            </a:endParaRPr>
          </a:p>
          <a:p>
            <a:endParaRPr lang="en-IE" sz="2000" dirty="0" smtClean="0">
              <a:solidFill>
                <a:srgbClr val="990033"/>
              </a:solidFill>
            </a:endParaRPr>
          </a:p>
          <a:p>
            <a:endParaRPr lang="en-IE" sz="2000" dirty="0">
              <a:solidFill>
                <a:srgbClr val="990033"/>
              </a:solidFill>
            </a:endParaRPr>
          </a:p>
          <a:p>
            <a:r>
              <a:rPr lang="en-IE" sz="2000" dirty="0">
                <a:solidFill>
                  <a:srgbClr val="990033"/>
                </a:solidFill>
              </a:rPr>
              <a:t>The lines representing the patterns met at (14, 40). This was the day</a:t>
            </a:r>
          </a:p>
          <a:p>
            <a:r>
              <a:rPr lang="en-IE" sz="2000" dirty="0">
                <a:solidFill>
                  <a:srgbClr val="990033"/>
                </a:solidFill>
              </a:rPr>
              <a:t>they were equal but the question asked when they were greater.</a:t>
            </a:r>
          </a:p>
          <a:p>
            <a:r>
              <a:rPr lang="en-IE" sz="2000" dirty="0">
                <a:solidFill>
                  <a:srgbClr val="990033"/>
                </a:solidFill>
              </a:rPr>
              <a:t>Hence on days 15, 16, 17 and 18 Owen had more money than John.</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37540" y="332655"/>
            <a:ext cx="4166908" cy="3092749"/>
          </a:xfrm>
          <a:prstGeom prst="rect">
            <a:avLst/>
          </a:prstGeom>
          <a:noFill/>
          <a:ln w="9525">
            <a:solidFill>
              <a:srgbClr val="990033"/>
            </a:solidFill>
            <a:miter lim="800000"/>
            <a:headEnd/>
            <a:tailEnd/>
          </a:ln>
          <a:extLst>
            <a:ext uri="{909E8E84-426E-40DD-AFC4-6F175D3DCCD1}">
              <a14:hiddenFill xmlns:a14="http://schemas.microsoft.com/office/drawing/2010/main">
                <a:solidFill>
                  <a:schemeClr val="accent1"/>
                </a:solidFill>
              </a14:hiddenFill>
            </a:ext>
          </a:extLst>
        </p:spPr>
      </p:pic>
      <p:grpSp>
        <p:nvGrpSpPr>
          <p:cNvPr id="4" name="Group 3"/>
          <p:cNvGrpSpPr/>
          <p:nvPr/>
        </p:nvGrpSpPr>
        <p:grpSpPr>
          <a:xfrm>
            <a:off x="6876256" y="4611615"/>
            <a:ext cx="1800200" cy="1988756"/>
            <a:chOff x="4347842" y="3932319"/>
            <a:chExt cx="1800200" cy="1988756"/>
          </a:xfrm>
        </p:grpSpPr>
        <p:pic>
          <p:nvPicPr>
            <p:cNvPr id="5" name="Picture 2"/>
            <p:cNvPicPr>
              <a:picLocks noChangeAspect="1" noChangeArrowheads="1"/>
            </p:cNvPicPr>
            <p:nvPr/>
          </p:nvPicPr>
          <p:blipFill>
            <a:blip r:embed="rId3" cstate="print"/>
            <a:srcRect l="32372" t="32110" r="54899" b="37375"/>
            <a:stretch>
              <a:fillRect/>
            </a:stretch>
          </p:blipFill>
          <p:spPr bwMode="auto">
            <a:xfrm>
              <a:off x="4819707" y="4349514"/>
              <a:ext cx="1296144" cy="1571561"/>
            </a:xfrm>
            <a:prstGeom prst="rect">
              <a:avLst/>
            </a:prstGeom>
            <a:noFill/>
            <a:ln w="9525">
              <a:noFill/>
              <a:miter lim="800000"/>
              <a:headEnd/>
              <a:tailEnd/>
            </a:ln>
          </p:spPr>
        </p:pic>
        <p:sp>
          <p:nvSpPr>
            <p:cNvPr id="6" name="TextBox 5"/>
            <p:cNvSpPr txBox="1"/>
            <p:nvPr/>
          </p:nvSpPr>
          <p:spPr>
            <a:xfrm>
              <a:off x="4347842" y="3932319"/>
              <a:ext cx="1800200" cy="523220"/>
            </a:xfrm>
            <a:prstGeom prst="rect">
              <a:avLst/>
            </a:prstGeom>
            <a:solidFill>
              <a:schemeClr val="bg1"/>
            </a:solidFill>
          </p:spPr>
          <p:txBody>
            <a:bodyPr wrap="square" rtlCol="0">
              <a:spAutoFit/>
            </a:bodyPr>
            <a:lstStyle/>
            <a:p>
              <a:r>
                <a:rPr lang="en-IE" sz="2800" b="1" i="1" dirty="0">
                  <a:solidFill>
                    <a:srgbClr val="C00000"/>
                  </a:solidFill>
                </a:rPr>
                <a:t>Solution 4</a:t>
              </a:r>
            </a:p>
          </p:txBody>
        </p:sp>
      </p:grpSp>
      <p:grpSp>
        <p:nvGrpSpPr>
          <p:cNvPr id="7" name="Group 6"/>
          <p:cNvGrpSpPr/>
          <p:nvPr/>
        </p:nvGrpSpPr>
        <p:grpSpPr>
          <a:xfrm>
            <a:off x="8780421" y="404870"/>
            <a:ext cx="8160431" cy="5876196"/>
            <a:chOff x="8780421" y="404870"/>
            <a:chExt cx="8160431" cy="5876196"/>
          </a:xfrm>
        </p:grpSpPr>
        <p:sp>
          <p:nvSpPr>
            <p:cNvPr id="8" name="Rounded Rectangle 7"/>
            <p:cNvSpPr/>
            <p:nvPr/>
          </p:nvSpPr>
          <p:spPr>
            <a:xfrm rot="16200000">
              <a:off x="8150421" y="1511698"/>
              <a:ext cx="1620000" cy="360000"/>
            </a:xfrm>
            <a:prstGeom prst="roundRect">
              <a:avLst/>
            </a:prstGeom>
            <a:solidFill>
              <a:srgbClr val="FDCC33"/>
            </a:solidFill>
            <a:ln w="19050">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IE" sz="1400" dirty="0" smtClean="0">
                  <a:solidFill>
                    <a:srgbClr val="990033"/>
                  </a:solidFill>
                </a:rPr>
                <a:t>Lesson interaction</a:t>
              </a:r>
              <a:endParaRPr lang="en-IE" sz="1400" dirty="0">
                <a:solidFill>
                  <a:srgbClr val="990033"/>
                </a:solidFill>
              </a:endParaRPr>
            </a:p>
          </p:txBody>
        </p:sp>
        <p:pic>
          <p:nvPicPr>
            <p:cNvPr id="9"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317" t="496"/>
            <a:stretch/>
          </p:blipFill>
          <p:spPr bwMode="auto">
            <a:xfrm>
              <a:off x="9155140" y="404870"/>
              <a:ext cx="7785712" cy="58761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3252384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7" end="7"/>
                                            </p:txEl>
                                          </p:spTgt>
                                        </p:tgtEl>
                                        <p:attrNameLst>
                                          <p:attrName>style.visibility</p:attrName>
                                        </p:attrNameLst>
                                      </p:cBhvr>
                                      <p:to>
                                        <p:strVal val="visible"/>
                                      </p:to>
                                    </p:set>
                                    <p:animEffect transition="in" filter="fade">
                                      <p:cBhvr>
                                        <p:cTn id="7" dur="500"/>
                                        <p:tgtEl>
                                          <p:spTgt spid="2">
                                            <p:txEl>
                                              <p:pRg st="7" end="7"/>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8" end="8"/>
                                            </p:txEl>
                                          </p:spTgt>
                                        </p:tgtEl>
                                        <p:attrNameLst>
                                          <p:attrName>style.visibility</p:attrName>
                                        </p:attrNameLst>
                                      </p:cBhvr>
                                      <p:to>
                                        <p:strVal val="visible"/>
                                      </p:to>
                                    </p:set>
                                    <p:animEffect transition="in" filter="fade">
                                      <p:cBhvr>
                                        <p:cTn id="10" dur="500"/>
                                        <p:tgtEl>
                                          <p:spTgt spid="2">
                                            <p:txEl>
                                              <p:pRg st="8" end="8"/>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9" end="9"/>
                                            </p:txEl>
                                          </p:spTgt>
                                        </p:tgtEl>
                                        <p:attrNameLst>
                                          <p:attrName>style.visibility</p:attrName>
                                        </p:attrNameLst>
                                      </p:cBhvr>
                                      <p:to>
                                        <p:strVal val="visible"/>
                                      </p:to>
                                    </p:set>
                                    <p:animEffect transition="in" filter="fade">
                                      <p:cBhvr>
                                        <p:cTn id="13"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4" restart="whenNotActive" fill="hold" evtFilter="cancelBubble" nodeType="interactiveSeq">
                <p:stCondLst>
                  <p:cond evt="onClick" delay="0">
                    <p:tgtEl>
                      <p:spTgt spid="7"/>
                    </p:tgtEl>
                  </p:cond>
                </p:stCondLst>
                <p:endSync evt="end" delay="0">
                  <p:rtn val="all"/>
                </p:endSync>
                <p:childTnLst>
                  <p:par>
                    <p:cTn id="15" fill="hold">
                      <p:stCondLst>
                        <p:cond delay="0"/>
                      </p:stCondLst>
                      <p:childTnLst>
                        <p:par>
                          <p:cTn id="16" fill="hold">
                            <p:stCondLst>
                              <p:cond delay="0"/>
                            </p:stCondLst>
                            <p:childTnLst>
                              <p:par>
                                <p:cTn id="17" presetID="35" presetClass="path" presetSubtype="0" accel="50000" decel="50000" fill="hold" nodeType="clickEffect">
                                  <p:stCondLst>
                                    <p:cond delay="0"/>
                                  </p:stCondLst>
                                  <p:childTnLst>
                                    <p:animMotion origin="layout" path="M -0.00018 7.40741E-7 L -0.93038 7.40741E-7 " pathEditMode="relative" rAng="0" ptsTypes="AA">
                                      <p:cBhvr>
                                        <p:cTn id="18" dur="2000" fill="hold"/>
                                        <p:tgtEl>
                                          <p:spTgt spid="7"/>
                                        </p:tgtEl>
                                        <p:attrNameLst>
                                          <p:attrName>ppt_x</p:attrName>
                                          <p:attrName>ppt_y</p:attrName>
                                        </p:attrNameLst>
                                      </p:cBhvr>
                                      <p:rCtr x="-46510" y="0"/>
                                    </p:animMotion>
                                  </p:childTnLst>
                                </p:cTn>
                              </p:par>
                            </p:childTnLst>
                          </p:cTn>
                        </p:par>
                      </p:childTnLst>
                    </p:cTn>
                  </p:par>
                  <p:par>
                    <p:cTn id="19" fill="hold">
                      <p:stCondLst>
                        <p:cond delay="indefinite"/>
                      </p:stCondLst>
                      <p:childTnLst>
                        <p:par>
                          <p:cTn id="20" fill="hold">
                            <p:stCondLst>
                              <p:cond delay="0"/>
                            </p:stCondLst>
                            <p:childTnLst>
                              <p:par>
                                <p:cTn id="21" presetID="63" presetClass="path" presetSubtype="0" accel="50000" decel="50000" fill="hold" nodeType="clickEffect">
                                  <p:stCondLst>
                                    <p:cond delay="0"/>
                                  </p:stCondLst>
                                  <p:childTnLst>
                                    <p:animMotion origin="layout" path="M -0.93038 7.40741E-7 L -0.00018 0.00347 " pathEditMode="relative" rAng="0" ptsTypes="AA">
                                      <p:cBhvr>
                                        <p:cTn id="22" dur="2000" fill="hold"/>
                                        <p:tgtEl>
                                          <p:spTgt spid="7"/>
                                        </p:tgtEl>
                                        <p:attrNameLst>
                                          <p:attrName>ppt_x</p:attrName>
                                          <p:attrName>ppt_y</p:attrName>
                                        </p:attrNameLst>
                                      </p:cBhvr>
                                      <p:rCtr x="46510" y="162"/>
                                    </p:animMotion>
                                  </p:childTnLst>
                                </p:cTn>
                              </p:par>
                            </p:childTnLst>
                          </p:cTn>
                        </p:par>
                      </p:childTnLst>
                    </p:cTn>
                  </p:par>
                </p:childTnLst>
              </p:cTn>
              <p:nextCondLst>
                <p:cond evt="onClick" delay="0">
                  <p:tgtEl>
                    <p:spTgt spid="7"/>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7" name="Rectangle 16"/>
              <p:cNvSpPr/>
              <p:nvPr/>
            </p:nvSpPr>
            <p:spPr>
              <a:xfrm>
                <a:off x="466849" y="116632"/>
                <a:ext cx="8281615" cy="6247864"/>
              </a:xfrm>
              <a:prstGeom prst="rect">
                <a:avLst/>
              </a:prstGeom>
            </p:spPr>
            <p:txBody>
              <a:bodyPr wrap="square">
                <a:spAutoFit/>
              </a:bodyPr>
              <a:lstStyle/>
              <a:p>
                <a:pPr lvl="0"/>
                <a:r>
                  <a:rPr lang="en-IE" sz="2000" dirty="0">
                    <a:solidFill>
                      <a:srgbClr val="990033"/>
                    </a:solidFill>
                  </a:rPr>
                  <a:t>Student 5: </a:t>
                </a:r>
                <a:r>
                  <a:rPr lang="en-IE" sz="2000" dirty="0" smtClean="0">
                    <a:solidFill>
                      <a:srgbClr val="990033"/>
                    </a:solidFill>
                  </a:rPr>
                  <a:t>I </a:t>
                </a:r>
                <a:r>
                  <a:rPr lang="en-IE" sz="2000" dirty="0">
                    <a:solidFill>
                      <a:srgbClr val="990033"/>
                    </a:solidFill>
                  </a:rPr>
                  <a:t>noticed that the amount of money in John’s box </a:t>
                </a:r>
                <a:r>
                  <a:rPr lang="en-IE" sz="2000" dirty="0" smtClean="0">
                    <a:solidFill>
                      <a:srgbClr val="990033"/>
                    </a:solidFill>
                  </a:rPr>
                  <a:t>could be </a:t>
                </a:r>
                <a:r>
                  <a:rPr lang="en-IE" sz="2000" dirty="0">
                    <a:solidFill>
                      <a:srgbClr val="990033"/>
                    </a:solidFill>
                  </a:rPr>
                  <a:t>represented </a:t>
                </a:r>
                <a14:m>
                  <m:oMath xmlns:m="http://schemas.openxmlformats.org/officeDocument/2006/math">
                    <m:r>
                      <a:rPr lang="en-IE" sz="2000" i="1" dirty="0" smtClean="0">
                        <a:solidFill>
                          <a:srgbClr val="990033"/>
                        </a:solidFill>
                        <a:latin typeface="Cambria Math"/>
                      </a:rPr>
                      <m:t>𝑏𝑦</m:t>
                    </m:r>
                    <m:r>
                      <a:rPr lang="en-IE" sz="2000" i="1" dirty="0" smtClean="0">
                        <a:solidFill>
                          <a:srgbClr val="990033"/>
                        </a:solidFill>
                        <a:latin typeface="Cambria Math"/>
                      </a:rPr>
                      <m:t> 180−10</m:t>
                    </m:r>
                    <m:r>
                      <a:rPr lang="en-IE" sz="2000" i="1" dirty="0" smtClean="0">
                        <a:solidFill>
                          <a:srgbClr val="990033"/>
                        </a:solidFill>
                        <a:latin typeface="Cambria Math"/>
                      </a:rPr>
                      <m:t>𝑑</m:t>
                    </m:r>
                    <m:r>
                      <a:rPr lang="en-IE" sz="2000" i="1" dirty="0" smtClean="0">
                        <a:solidFill>
                          <a:srgbClr val="990033"/>
                        </a:solidFill>
                        <a:latin typeface="Cambria Math"/>
                      </a:rPr>
                      <m:t> </m:t>
                    </m:r>
                  </m:oMath>
                </a14:m>
                <a:r>
                  <a:rPr lang="en-IE" sz="2000" dirty="0">
                    <a:solidFill>
                      <a:srgbClr val="990033"/>
                    </a:solidFill>
                  </a:rPr>
                  <a:t>and the amount in Owen’s by </a:t>
                </a:r>
                <a14:m>
                  <m:oMath xmlns:m="http://schemas.openxmlformats.org/officeDocument/2006/math">
                    <m:r>
                      <a:rPr lang="en-IE" sz="2000" i="1" dirty="0" smtClean="0">
                        <a:solidFill>
                          <a:srgbClr val="990033"/>
                        </a:solidFill>
                        <a:latin typeface="Cambria Math"/>
                      </a:rPr>
                      <m:t>110−5</m:t>
                    </m:r>
                    <m:r>
                      <a:rPr lang="en-IE" sz="2000" i="1" dirty="0" smtClean="0">
                        <a:solidFill>
                          <a:srgbClr val="990033"/>
                        </a:solidFill>
                        <a:latin typeface="Cambria Math"/>
                      </a:rPr>
                      <m:t>𝑑</m:t>
                    </m:r>
                  </m:oMath>
                </a14:m>
                <a:r>
                  <a:rPr lang="en-IE" sz="2000" dirty="0" smtClean="0">
                    <a:solidFill>
                      <a:srgbClr val="990033"/>
                    </a:solidFill>
                  </a:rPr>
                  <a:t> where </a:t>
                </a:r>
                <a:r>
                  <a:rPr lang="en-IE" sz="2000" dirty="0">
                    <a:solidFill>
                      <a:srgbClr val="990033"/>
                    </a:solidFill>
                  </a:rPr>
                  <a:t>d is the number of days elapsed. Then I solved my equation</a:t>
                </a:r>
                <a:r>
                  <a:rPr lang="en-IE" sz="2000" dirty="0" smtClean="0">
                    <a:solidFill>
                      <a:srgbClr val="990033"/>
                    </a:solidFill>
                  </a:rPr>
                  <a:t>.</a:t>
                </a:r>
              </a:p>
              <a:p>
                <a:pPr lvl="0"/>
                <a:endParaRPr lang="en-IE" sz="2000" dirty="0">
                  <a:solidFill>
                    <a:srgbClr val="990033"/>
                  </a:solidFill>
                </a:endParaRPr>
              </a:p>
              <a:p>
                <a:pPr lvl="0"/>
                <a:endParaRPr lang="en-IE" sz="2000" dirty="0" smtClean="0">
                  <a:solidFill>
                    <a:srgbClr val="990033"/>
                  </a:solidFill>
                </a:endParaRPr>
              </a:p>
              <a:p>
                <a:pPr lvl="0"/>
                <a:endParaRPr lang="en-IE" sz="2000" dirty="0">
                  <a:solidFill>
                    <a:srgbClr val="990033"/>
                  </a:solidFill>
                </a:endParaRPr>
              </a:p>
              <a:p>
                <a:pPr lvl="0"/>
                <a:endParaRPr lang="en-IE" sz="2000" dirty="0" smtClean="0">
                  <a:solidFill>
                    <a:srgbClr val="990033"/>
                  </a:solidFill>
                </a:endParaRPr>
              </a:p>
              <a:p>
                <a:pPr lvl="0"/>
                <a:endParaRPr lang="en-IE" sz="2000" dirty="0">
                  <a:solidFill>
                    <a:srgbClr val="990033"/>
                  </a:solidFill>
                </a:endParaRPr>
              </a:p>
              <a:p>
                <a:pPr lvl="0"/>
                <a:endParaRPr lang="en-IE" sz="2000" dirty="0" smtClean="0">
                  <a:solidFill>
                    <a:srgbClr val="990033"/>
                  </a:solidFill>
                </a:endParaRPr>
              </a:p>
              <a:p>
                <a:pPr lvl="0"/>
                <a:endParaRPr lang="en-IE" sz="2000" dirty="0">
                  <a:solidFill>
                    <a:srgbClr val="990033"/>
                  </a:solidFill>
                </a:endParaRPr>
              </a:p>
              <a:p>
                <a:pPr lvl="0"/>
                <a:endParaRPr lang="en-IE" sz="2000" dirty="0" smtClean="0">
                  <a:solidFill>
                    <a:srgbClr val="990033"/>
                  </a:solidFill>
                </a:endParaRPr>
              </a:p>
              <a:p>
                <a:pPr lvl="0"/>
                <a:endParaRPr lang="en-IE" sz="2000" dirty="0">
                  <a:solidFill>
                    <a:srgbClr val="990033"/>
                  </a:solidFill>
                </a:endParaRPr>
              </a:p>
              <a:p>
                <a:pPr lvl="0"/>
                <a:endParaRPr lang="en-IE" sz="2000" dirty="0" smtClean="0">
                  <a:solidFill>
                    <a:srgbClr val="990033"/>
                  </a:solidFill>
                </a:endParaRPr>
              </a:p>
              <a:p>
                <a:pPr lvl="0"/>
                <a:endParaRPr lang="en-IE" sz="2000" dirty="0">
                  <a:solidFill>
                    <a:srgbClr val="990033"/>
                  </a:solidFill>
                </a:endParaRPr>
              </a:p>
              <a:p>
                <a:pPr lvl="0"/>
                <a:endParaRPr lang="en-IE" sz="2000" dirty="0" smtClean="0">
                  <a:solidFill>
                    <a:srgbClr val="990033"/>
                  </a:solidFill>
                </a:endParaRPr>
              </a:p>
              <a:p>
                <a:pPr lvl="0"/>
                <a:r>
                  <a:rPr lang="en-IE" sz="2000" dirty="0">
                    <a:solidFill>
                      <a:srgbClr val="990033"/>
                    </a:solidFill>
                  </a:rPr>
                  <a:t>This means on day 14 they have equal amounts of money, </a:t>
                </a:r>
                <a:r>
                  <a:rPr lang="en-IE" sz="2000" dirty="0" smtClean="0">
                    <a:solidFill>
                      <a:srgbClr val="990033"/>
                    </a:solidFill>
                  </a:rPr>
                  <a:t>but the </a:t>
                </a:r>
                <a:r>
                  <a:rPr lang="en-IE" sz="2000" dirty="0">
                    <a:solidFill>
                      <a:srgbClr val="990033"/>
                    </a:solidFill>
                  </a:rPr>
                  <a:t>question asked when has Owen more money than John in </a:t>
                </a:r>
                <a:r>
                  <a:rPr lang="en-IE" sz="2000" dirty="0" smtClean="0">
                    <a:solidFill>
                      <a:srgbClr val="990033"/>
                    </a:solidFill>
                  </a:rPr>
                  <a:t>his wallet</a:t>
                </a:r>
                <a:r>
                  <a:rPr lang="en-IE" sz="2000" dirty="0">
                    <a:solidFill>
                      <a:srgbClr val="990033"/>
                    </a:solidFill>
                  </a:rPr>
                  <a:t>. Hence on days 15, 16, 17 and 18 Owen has more </a:t>
                </a:r>
                <a:r>
                  <a:rPr lang="en-IE" sz="2000" dirty="0" smtClean="0">
                    <a:solidFill>
                      <a:srgbClr val="990033"/>
                    </a:solidFill>
                  </a:rPr>
                  <a:t>money than </a:t>
                </a:r>
                <a:r>
                  <a:rPr lang="en-IE" sz="2000" dirty="0">
                    <a:solidFill>
                      <a:srgbClr val="990033"/>
                    </a:solidFill>
                  </a:rPr>
                  <a:t>John in his wallet. I stopped at day 18 as John’s money </a:t>
                </a:r>
                <a:r>
                  <a:rPr lang="en-IE" sz="2000" dirty="0" smtClean="0">
                    <a:solidFill>
                      <a:srgbClr val="990033"/>
                    </a:solidFill>
                  </a:rPr>
                  <a:t>ran out </a:t>
                </a:r>
                <a:r>
                  <a:rPr lang="en-IE" sz="2000" dirty="0">
                    <a:solidFill>
                      <a:srgbClr val="990033"/>
                    </a:solidFill>
                  </a:rPr>
                  <a:t>on that day and the question stated they stopped when one </a:t>
                </a:r>
                <a:r>
                  <a:rPr lang="en-IE" sz="2000" dirty="0" smtClean="0">
                    <a:solidFill>
                      <a:srgbClr val="990033"/>
                    </a:solidFill>
                  </a:rPr>
                  <a:t>of them </a:t>
                </a:r>
                <a:r>
                  <a:rPr lang="en-IE" sz="2000" dirty="0">
                    <a:solidFill>
                      <a:srgbClr val="990033"/>
                    </a:solidFill>
                  </a:rPr>
                  <a:t>had no more money in their wallet.</a:t>
                </a:r>
              </a:p>
            </p:txBody>
          </p:sp>
        </mc:Choice>
        <mc:Fallback xmlns="">
          <p:sp>
            <p:nvSpPr>
              <p:cNvPr id="17" name="Rectangle 16"/>
              <p:cNvSpPr>
                <a:spLocks noRot="1" noChangeAspect="1" noMove="1" noResize="1" noEditPoints="1" noAdjustHandles="1" noChangeArrowheads="1" noChangeShapeType="1" noTextEdit="1"/>
              </p:cNvSpPr>
              <p:nvPr/>
            </p:nvSpPr>
            <p:spPr>
              <a:xfrm>
                <a:off x="466849" y="116632"/>
                <a:ext cx="8281615" cy="6247864"/>
              </a:xfrm>
              <a:prstGeom prst="rect">
                <a:avLst/>
              </a:prstGeom>
              <a:blipFill rotWithShape="1">
                <a:blip r:embed="rId2"/>
                <a:stretch>
                  <a:fillRect l="-810" t="-488" r="-589" b="-780"/>
                </a:stretch>
              </a:blipFill>
            </p:spPr>
            <p:txBody>
              <a:bodyPr/>
              <a:lstStyle/>
              <a:p>
                <a:r>
                  <a:rPr lang="en-IE">
                    <a:noFill/>
                  </a:rPr>
                  <a:t> </a:t>
                </a:r>
              </a:p>
            </p:txBody>
          </p:sp>
        </mc:Fallback>
      </mc:AlternateContent>
      <p:sp>
        <p:nvSpPr>
          <p:cNvPr id="2" name="Slide Number Placeholder 1"/>
          <p:cNvSpPr>
            <a:spLocks noGrp="1"/>
          </p:cNvSpPr>
          <p:nvPr>
            <p:ph type="sldNum" sz="quarter" idx="12"/>
          </p:nvPr>
        </p:nvSpPr>
        <p:spPr/>
        <p:txBody>
          <a:bodyPr/>
          <a:lstStyle/>
          <a:p>
            <a:fld id="{F79F11AE-FEA8-4E86-BAC6-BA1A6295265B}" type="slidenum">
              <a:rPr lang="en-IE" smtClean="0">
                <a:solidFill>
                  <a:prstClr val="black">
                    <a:tint val="75000"/>
                  </a:prstClr>
                </a:solidFill>
              </a:rPr>
              <a:pPr/>
              <a:t>39</a:t>
            </a:fld>
            <a:endParaRPr lang="en-IE" dirty="0">
              <a:solidFill>
                <a:prstClr val="black">
                  <a:tint val="75000"/>
                </a:prstClr>
              </a:solidFill>
            </a:endParaRPr>
          </a:p>
        </p:txBody>
      </p:sp>
      <mc:AlternateContent xmlns:mc="http://schemas.openxmlformats.org/markup-compatibility/2006" xmlns:a14="http://schemas.microsoft.com/office/drawing/2010/main">
        <mc:Choice Requires="a14">
          <p:sp>
            <p:nvSpPr>
              <p:cNvPr id="3" name="TextBox 2"/>
              <p:cNvSpPr txBox="1"/>
              <p:nvPr/>
            </p:nvSpPr>
            <p:spPr>
              <a:xfrm>
                <a:off x="2611358" y="1837566"/>
                <a:ext cx="4297202"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IE" sz="2800" b="1" i="1" smtClean="0">
                          <a:solidFill>
                            <a:srgbClr val="990033"/>
                          </a:solidFill>
                          <a:latin typeface="Cambria Math"/>
                        </a:rPr>
                        <m:t>𝟏𝟏𝟎</m:t>
                      </m:r>
                      <m:r>
                        <a:rPr lang="en-IE" sz="2800" b="1" i="1" smtClean="0">
                          <a:solidFill>
                            <a:srgbClr val="990033"/>
                          </a:solidFill>
                          <a:latin typeface="Cambria Math"/>
                        </a:rPr>
                        <m:t> −</m:t>
                      </m:r>
                      <m:r>
                        <a:rPr lang="en-IE" sz="2800" b="1" i="1" smtClean="0">
                          <a:solidFill>
                            <a:srgbClr val="990033"/>
                          </a:solidFill>
                          <a:latin typeface="Cambria Math"/>
                        </a:rPr>
                        <m:t>𝟓</m:t>
                      </m:r>
                      <m:r>
                        <a:rPr lang="en-IE" sz="2800" b="1" i="1" smtClean="0">
                          <a:solidFill>
                            <a:srgbClr val="990033"/>
                          </a:solidFill>
                          <a:latin typeface="Cambria Math"/>
                        </a:rPr>
                        <m:t> </m:t>
                      </m:r>
                      <m:r>
                        <a:rPr lang="en-IE" sz="2800" b="1" i="1" smtClean="0">
                          <a:solidFill>
                            <a:srgbClr val="990033"/>
                          </a:solidFill>
                          <a:latin typeface="Cambria Math"/>
                        </a:rPr>
                        <m:t>𝒅</m:t>
                      </m:r>
                      <m:r>
                        <a:rPr lang="en-IE" sz="2800" b="1" i="1" smtClean="0">
                          <a:solidFill>
                            <a:srgbClr val="990033"/>
                          </a:solidFill>
                          <a:latin typeface="Cambria Math"/>
                        </a:rPr>
                        <m:t>=</m:t>
                      </m:r>
                      <m:r>
                        <a:rPr lang="en-IE" sz="2800" b="1" i="1" smtClean="0">
                          <a:solidFill>
                            <a:srgbClr val="990033"/>
                          </a:solidFill>
                          <a:latin typeface="Cambria Math"/>
                        </a:rPr>
                        <m:t>𝟏𝟖𝟎</m:t>
                      </m:r>
                      <m:r>
                        <a:rPr lang="en-IE" sz="2800" b="1" i="1" smtClean="0">
                          <a:solidFill>
                            <a:srgbClr val="990033"/>
                          </a:solidFill>
                          <a:latin typeface="Cambria Math"/>
                        </a:rPr>
                        <m:t> −</m:t>
                      </m:r>
                      <m:r>
                        <a:rPr lang="en-IE" sz="2800" b="1" i="1" smtClean="0">
                          <a:solidFill>
                            <a:srgbClr val="990033"/>
                          </a:solidFill>
                          <a:latin typeface="Cambria Math"/>
                        </a:rPr>
                        <m:t>𝟏𝟎</m:t>
                      </m:r>
                      <m:r>
                        <a:rPr lang="en-IE" sz="2800" b="1" i="1" smtClean="0">
                          <a:solidFill>
                            <a:srgbClr val="990033"/>
                          </a:solidFill>
                          <a:latin typeface="Cambria Math"/>
                        </a:rPr>
                        <m:t> </m:t>
                      </m:r>
                      <m:r>
                        <a:rPr lang="en-IE" sz="2800" b="1" i="1" smtClean="0">
                          <a:solidFill>
                            <a:srgbClr val="990033"/>
                          </a:solidFill>
                          <a:latin typeface="Cambria Math"/>
                        </a:rPr>
                        <m:t>𝒅</m:t>
                      </m:r>
                    </m:oMath>
                  </m:oMathPara>
                </a14:m>
                <a:endParaRPr lang="en-IE" sz="2800" b="1" dirty="0" smtClean="0">
                  <a:solidFill>
                    <a:srgbClr val="990033"/>
                  </a:solidFill>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2611358" y="1837566"/>
                <a:ext cx="4297202" cy="523220"/>
              </a:xfrm>
              <a:prstGeom prst="rect">
                <a:avLst/>
              </a:prstGeom>
              <a:blipFill rotWithShape="1">
                <a:blip r:embed="rId3"/>
                <a:stretch>
                  <a:fillRect/>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3307487" y="1268760"/>
                <a:ext cx="2527423"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IE" sz="2800" b="1" i="1" smtClean="0">
                          <a:solidFill>
                            <a:srgbClr val="990033"/>
                          </a:solidFill>
                          <a:latin typeface="Cambria Math"/>
                        </a:rPr>
                        <m:t>𝑶𝒘𝒆𝒏</m:t>
                      </m:r>
                      <m:r>
                        <a:rPr lang="en-IE" sz="2800" b="1" i="1" smtClean="0">
                          <a:solidFill>
                            <a:srgbClr val="990033"/>
                          </a:solidFill>
                          <a:latin typeface="Cambria Math"/>
                        </a:rPr>
                        <m:t>=</m:t>
                      </m:r>
                      <m:r>
                        <a:rPr lang="en-IE" sz="2800" b="1" i="1" smtClean="0">
                          <a:solidFill>
                            <a:srgbClr val="990033"/>
                          </a:solidFill>
                          <a:latin typeface="Cambria Math"/>
                        </a:rPr>
                        <m:t>𝑱𝒐𝒉𝒏</m:t>
                      </m:r>
                    </m:oMath>
                  </m:oMathPara>
                </a14:m>
                <a:endParaRPr lang="en-IE" sz="2800" b="1" dirty="0" smtClean="0">
                  <a:solidFill>
                    <a:srgbClr val="990033"/>
                  </a:solidFill>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3307487" y="1268760"/>
                <a:ext cx="2527423" cy="523220"/>
              </a:xfrm>
              <a:prstGeom prst="rect">
                <a:avLst/>
              </a:prstGeom>
              <a:blipFill rotWithShape="1">
                <a:blip r:embed="rId4"/>
                <a:stretch>
                  <a:fillRect/>
                </a:stretch>
              </a:blipFill>
            </p:spPr>
            <p:txBody>
              <a:bodyPr/>
              <a:lstStyle/>
              <a:p>
                <a:r>
                  <a:rPr lang="en-IE">
                    <a:noFill/>
                  </a:rPr>
                  <a:t> </a:t>
                </a:r>
              </a:p>
            </p:txBody>
          </p:sp>
        </mc:Fallback>
      </mc:AlternateContent>
      <p:cxnSp>
        <p:nvCxnSpPr>
          <p:cNvPr id="6" name="Straight Connector 5"/>
          <p:cNvCxnSpPr/>
          <p:nvPr/>
        </p:nvCxnSpPr>
        <p:spPr>
          <a:xfrm>
            <a:off x="2611358" y="1890410"/>
            <a:ext cx="0" cy="227783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7092280" y="1890410"/>
            <a:ext cx="0" cy="227783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 name="Rectangle 7"/>
              <p:cNvSpPr/>
              <p:nvPr/>
            </p:nvSpPr>
            <p:spPr>
              <a:xfrm>
                <a:off x="1294146" y="2111950"/>
                <a:ext cx="1117614"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IE" sz="2400" b="1" i="1" smtClean="0">
                          <a:solidFill>
                            <a:srgbClr val="FF0000"/>
                          </a:solidFill>
                          <a:latin typeface="Cambria Math"/>
                        </a:rPr>
                        <m:t>+</m:t>
                      </m:r>
                      <m:r>
                        <a:rPr lang="en-IE" sz="2400" b="1" i="1">
                          <a:solidFill>
                            <a:srgbClr val="FF0000"/>
                          </a:solidFill>
                          <a:latin typeface="Cambria Math"/>
                        </a:rPr>
                        <m:t>𝟏𝟎</m:t>
                      </m:r>
                      <m:r>
                        <a:rPr lang="en-IE" sz="2400" b="1" i="1">
                          <a:solidFill>
                            <a:srgbClr val="FF0000"/>
                          </a:solidFill>
                          <a:latin typeface="Cambria Math"/>
                        </a:rPr>
                        <m:t> </m:t>
                      </m:r>
                      <m:r>
                        <a:rPr lang="en-IE" sz="2400" b="1" i="1">
                          <a:solidFill>
                            <a:srgbClr val="FF0000"/>
                          </a:solidFill>
                          <a:latin typeface="Cambria Math"/>
                        </a:rPr>
                        <m:t>𝒅</m:t>
                      </m:r>
                    </m:oMath>
                  </m:oMathPara>
                </a14:m>
                <a:endParaRPr lang="en-IE" sz="2400" b="1" dirty="0">
                  <a:solidFill>
                    <a:srgbClr val="FF0000"/>
                  </a:solidFill>
                </a:endParaRPr>
              </a:p>
            </p:txBody>
          </p:sp>
        </mc:Choice>
        <mc:Fallback xmlns="">
          <p:sp>
            <p:nvSpPr>
              <p:cNvPr id="8" name="Rectangle 7"/>
              <p:cNvSpPr>
                <a:spLocks noRot="1" noChangeAspect="1" noMove="1" noResize="1" noEditPoints="1" noAdjustHandles="1" noChangeArrowheads="1" noChangeShapeType="1" noTextEdit="1"/>
              </p:cNvSpPr>
              <p:nvPr/>
            </p:nvSpPr>
            <p:spPr>
              <a:xfrm>
                <a:off x="1294146" y="2111950"/>
                <a:ext cx="1117614" cy="461665"/>
              </a:xfrm>
              <a:prstGeom prst="rect">
                <a:avLst/>
              </a:prstGeom>
              <a:blipFill rotWithShape="1">
                <a:blip r:embed="rId5"/>
                <a:stretch>
                  <a:fillRect/>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7224142" y="2111950"/>
                <a:ext cx="1117614"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IE" sz="2400" b="1" i="1" smtClean="0">
                          <a:solidFill>
                            <a:srgbClr val="FF0000"/>
                          </a:solidFill>
                          <a:latin typeface="Cambria Math"/>
                        </a:rPr>
                        <m:t>+</m:t>
                      </m:r>
                      <m:r>
                        <a:rPr lang="en-IE" sz="2400" b="1" i="1">
                          <a:solidFill>
                            <a:srgbClr val="FF0000"/>
                          </a:solidFill>
                          <a:latin typeface="Cambria Math"/>
                        </a:rPr>
                        <m:t>𝟏𝟎</m:t>
                      </m:r>
                      <m:r>
                        <a:rPr lang="en-IE" sz="2400" b="1" i="1">
                          <a:solidFill>
                            <a:srgbClr val="FF0000"/>
                          </a:solidFill>
                          <a:latin typeface="Cambria Math"/>
                        </a:rPr>
                        <m:t> </m:t>
                      </m:r>
                      <m:r>
                        <a:rPr lang="en-IE" sz="2400" b="1" i="1">
                          <a:solidFill>
                            <a:srgbClr val="FF0000"/>
                          </a:solidFill>
                          <a:latin typeface="Cambria Math"/>
                        </a:rPr>
                        <m:t>𝒅</m:t>
                      </m:r>
                    </m:oMath>
                  </m:oMathPara>
                </a14:m>
                <a:endParaRPr lang="en-IE" sz="2400" b="1" dirty="0">
                  <a:solidFill>
                    <a:srgbClr val="FF0000"/>
                  </a:solidFill>
                </a:endParaRPr>
              </a:p>
            </p:txBody>
          </p:sp>
        </mc:Choice>
        <mc:Fallback xmlns="">
          <p:sp>
            <p:nvSpPr>
              <p:cNvPr id="9" name="Rectangle 8"/>
              <p:cNvSpPr>
                <a:spLocks noRot="1" noChangeAspect="1" noMove="1" noResize="1" noEditPoints="1" noAdjustHandles="1" noChangeArrowheads="1" noChangeShapeType="1" noTextEdit="1"/>
              </p:cNvSpPr>
              <p:nvPr/>
            </p:nvSpPr>
            <p:spPr>
              <a:xfrm>
                <a:off x="7224142" y="2111950"/>
                <a:ext cx="1117614" cy="461665"/>
              </a:xfrm>
              <a:prstGeom prst="rect">
                <a:avLst/>
              </a:prstGeom>
              <a:blipFill rotWithShape="1">
                <a:blip r:embed="rId6"/>
                <a:stretch>
                  <a:fillRect/>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2755374" y="2485638"/>
                <a:ext cx="3052439"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IE" sz="2800" b="1" i="1" smtClean="0">
                          <a:solidFill>
                            <a:srgbClr val="990033"/>
                          </a:solidFill>
                          <a:latin typeface="Cambria Math"/>
                        </a:rPr>
                        <m:t>𝟏𝟏𝟎</m:t>
                      </m:r>
                      <m:r>
                        <a:rPr lang="en-IE" sz="2800" b="1" i="1" smtClean="0">
                          <a:solidFill>
                            <a:srgbClr val="990033"/>
                          </a:solidFill>
                          <a:latin typeface="Cambria Math"/>
                        </a:rPr>
                        <m:t>+</m:t>
                      </m:r>
                      <m:r>
                        <a:rPr lang="en-IE" sz="2800" b="1" i="1" smtClean="0">
                          <a:solidFill>
                            <a:srgbClr val="990033"/>
                          </a:solidFill>
                          <a:latin typeface="Cambria Math"/>
                        </a:rPr>
                        <m:t>𝟓</m:t>
                      </m:r>
                      <m:r>
                        <a:rPr lang="en-IE" sz="2800" b="1" i="1" smtClean="0">
                          <a:solidFill>
                            <a:srgbClr val="990033"/>
                          </a:solidFill>
                          <a:latin typeface="Cambria Math"/>
                        </a:rPr>
                        <m:t> </m:t>
                      </m:r>
                      <m:r>
                        <a:rPr lang="en-IE" sz="2800" b="1" i="1" smtClean="0">
                          <a:solidFill>
                            <a:srgbClr val="990033"/>
                          </a:solidFill>
                          <a:latin typeface="Cambria Math"/>
                        </a:rPr>
                        <m:t>𝒅</m:t>
                      </m:r>
                      <m:r>
                        <a:rPr lang="en-IE" sz="2800" b="1" i="1" smtClean="0">
                          <a:solidFill>
                            <a:srgbClr val="990033"/>
                          </a:solidFill>
                          <a:latin typeface="Cambria Math"/>
                        </a:rPr>
                        <m:t>=</m:t>
                      </m:r>
                      <m:r>
                        <a:rPr lang="en-IE" sz="2800" b="1" i="1" smtClean="0">
                          <a:solidFill>
                            <a:srgbClr val="990033"/>
                          </a:solidFill>
                          <a:latin typeface="Cambria Math"/>
                        </a:rPr>
                        <m:t>𝟏𝟖𝟎</m:t>
                      </m:r>
                      <m:r>
                        <a:rPr lang="en-IE" sz="2800" b="1" i="1" smtClean="0">
                          <a:solidFill>
                            <a:srgbClr val="990033"/>
                          </a:solidFill>
                          <a:latin typeface="Cambria Math"/>
                        </a:rPr>
                        <m:t> </m:t>
                      </m:r>
                    </m:oMath>
                  </m:oMathPara>
                </a14:m>
                <a:endParaRPr lang="en-IE" sz="2800" b="1" dirty="0" smtClean="0">
                  <a:solidFill>
                    <a:srgbClr val="990033"/>
                  </a:solidFill>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2755374" y="2485638"/>
                <a:ext cx="3052439" cy="523220"/>
              </a:xfrm>
              <a:prstGeom prst="rect">
                <a:avLst/>
              </a:prstGeom>
              <a:blipFill rotWithShape="1">
                <a:blip r:embed="rId7"/>
                <a:stretch>
                  <a:fillRect/>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1297729" y="2800092"/>
                <a:ext cx="1103187"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IE" sz="2400" b="1" i="1" smtClean="0">
                          <a:solidFill>
                            <a:srgbClr val="FF0000"/>
                          </a:solidFill>
                          <a:latin typeface="Cambria Math"/>
                        </a:rPr>
                        <m:t>−</m:t>
                      </m:r>
                      <m:r>
                        <a:rPr lang="en-IE" sz="2400" b="1" i="1" smtClean="0">
                          <a:solidFill>
                            <a:srgbClr val="FF0000"/>
                          </a:solidFill>
                          <a:latin typeface="Cambria Math"/>
                        </a:rPr>
                        <m:t>𝟏𝟏𝟎</m:t>
                      </m:r>
                      <m:r>
                        <a:rPr lang="en-IE" sz="2400" b="1" i="1">
                          <a:solidFill>
                            <a:srgbClr val="FF0000"/>
                          </a:solidFill>
                          <a:latin typeface="Cambria Math"/>
                        </a:rPr>
                        <m:t> </m:t>
                      </m:r>
                    </m:oMath>
                  </m:oMathPara>
                </a14:m>
                <a:endParaRPr lang="en-IE" sz="2400" b="1" dirty="0">
                  <a:solidFill>
                    <a:srgbClr val="FF0000"/>
                  </a:solidFill>
                </a:endParaRPr>
              </a:p>
            </p:txBody>
          </p:sp>
        </mc:Choice>
        <mc:Fallback xmlns="">
          <p:sp>
            <p:nvSpPr>
              <p:cNvPr id="11" name="Rectangle 10"/>
              <p:cNvSpPr>
                <a:spLocks noRot="1" noChangeAspect="1" noMove="1" noResize="1" noEditPoints="1" noAdjustHandles="1" noChangeArrowheads="1" noChangeShapeType="1" noTextEdit="1"/>
              </p:cNvSpPr>
              <p:nvPr/>
            </p:nvSpPr>
            <p:spPr>
              <a:xfrm>
                <a:off x="1297729" y="2800092"/>
                <a:ext cx="1103187" cy="461665"/>
              </a:xfrm>
              <a:prstGeom prst="rect">
                <a:avLst/>
              </a:prstGeom>
              <a:blipFill rotWithShape="1">
                <a:blip r:embed="rId8"/>
                <a:stretch>
                  <a:fillRect/>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7227725" y="2800092"/>
                <a:ext cx="1103187"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IE" sz="2400" b="1" i="1" smtClean="0">
                          <a:solidFill>
                            <a:srgbClr val="FF0000"/>
                          </a:solidFill>
                          <a:latin typeface="Cambria Math"/>
                        </a:rPr>
                        <m:t>−</m:t>
                      </m:r>
                      <m:r>
                        <a:rPr lang="en-IE" sz="2400" b="1" i="1" smtClean="0">
                          <a:solidFill>
                            <a:srgbClr val="FF0000"/>
                          </a:solidFill>
                          <a:latin typeface="Cambria Math"/>
                        </a:rPr>
                        <m:t>𝟏𝟏𝟎</m:t>
                      </m:r>
                      <m:r>
                        <a:rPr lang="en-IE" sz="2400" b="1" i="1">
                          <a:solidFill>
                            <a:srgbClr val="FF0000"/>
                          </a:solidFill>
                          <a:latin typeface="Cambria Math"/>
                        </a:rPr>
                        <m:t> </m:t>
                      </m:r>
                    </m:oMath>
                  </m:oMathPara>
                </a14:m>
                <a:endParaRPr lang="en-IE" sz="2400" b="1" dirty="0">
                  <a:solidFill>
                    <a:srgbClr val="FF0000"/>
                  </a:solidFill>
                </a:endParaRPr>
              </a:p>
            </p:txBody>
          </p:sp>
        </mc:Choice>
        <mc:Fallback xmlns="">
          <p:sp>
            <p:nvSpPr>
              <p:cNvPr id="12" name="Rectangle 11"/>
              <p:cNvSpPr>
                <a:spLocks noRot="1" noChangeAspect="1" noMove="1" noResize="1" noEditPoints="1" noAdjustHandles="1" noChangeArrowheads="1" noChangeShapeType="1" noTextEdit="1"/>
              </p:cNvSpPr>
              <p:nvPr/>
            </p:nvSpPr>
            <p:spPr>
              <a:xfrm>
                <a:off x="7227725" y="2800092"/>
                <a:ext cx="1103187" cy="461665"/>
              </a:xfrm>
              <a:prstGeom prst="rect">
                <a:avLst/>
              </a:prstGeom>
              <a:blipFill rotWithShape="1">
                <a:blip r:embed="rId9"/>
                <a:stretch>
                  <a:fillRect/>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3868095" y="3211597"/>
                <a:ext cx="1765996"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IE" sz="2800" b="1" i="1" smtClean="0">
                          <a:solidFill>
                            <a:srgbClr val="990033"/>
                          </a:solidFill>
                          <a:latin typeface="Cambria Math"/>
                        </a:rPr>
                        <m:t>𝟓</m:t>
                      </m:r>
                      <m:r>
                        <a:rPr lang="en-IE" sz="2800" b="1" i="1" smtClean="0">
                          <a:solidFill>
                            <a:srgbClr val="990033"/>
                          </a:solidFill>
                          <a:latin typeface="Cambria Math"/>
                        </a:rPr>
                        <m:t> </m:t>
                      </m:r>
                      <m:r>
                        <a:rPr lang="en-IE" sz="2800" b="1" i="1" smtClean="0">
                          <a:solidFill>
                            <a:srgbClr val="990033"/>
                          </a:solidFill>
                          <a:latin typeface="Cambria Math"/>
                        </a:rPr>
                        <m:t>𝒅</m:t>
                      </m:r>
                      <m:r>
                        <a:rPr lang="en-IE" sz="2800" b="1" i="1" smtClean="0">
                          <a:solidFill>
                            <a:srgbClr val="990033"/>
                          </a:solidFill>
                          <a:latin typeface="Cambria Math"/>
                        </a:rPr>
                        <m:t>=</m:t>
                      </m:r>
                      <m:r>
                        <a:rPr lang="en-IE" sz="2800" b="1" i="1" smtClean="0">
                          <a:solidFill>
                            <a:srgbClr val="990033"/>
                          </a:solidFill>
                          <a:latin typeface="Cambria Math"/>
                        </a:rPr>
                        <m:t>𝟕𝟎</m:t>
                      </m:r>
                      <m:r>
                        <a:rPr lang="en-IE" sz="2800" b="1" i="1" smtClean="0">
                          <a:solidFill>
                            <a:srgbClr val="990033"/>
                          </a:solidFill>
                          <a:latin typeface="Cambria Math"/>
                        </a:rPr>
                        <m:t> </m:t>
                      </m:r>
                    </m:oMath>
                  </m:oMathPara>
                </a14:m>
                <a:endParaRPr lang="en-IE" sz="2800" b="1" dirty="0" smtClean="0">
                  <a:solidFill>
                    <a:srgbClr val="990033"/>
                  </a:solidFill>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3868095" y="3211597"/>
                <a:ext cx="1765996" cy="523220"/>
              </a:xfrm>
              <a:prstGeom prst="rect">
                <a:avLst/>
              </a:prstGeom>
              <a:blipFill rotWithShape="1">
                <a:blip r:embed="rId10"/>
                <a:stretch>
                  <a:fillRect/>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1283667" y="3552110"/>
                <a:ext cx="735586"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IE" sz="2400" b="1" i="1" smtClean="0">
                          <a:solidFill>
                            <a:srgbClr val="FF0000"/>
                          </a:solidFill>
                          <a:latin typeface="Cambria Math"/>
                          <a:ea typeface="Cambria Math"/>
                        </a:rPr>
                        <m:t>÷</m:t>
                      </m:r>
                      <m:r>
                        <a:rPr lang="en-IE" sz="2400" b="1" i="1" smtClean="0">
                          <a:solidFill>
                            <a:srgbClr val="FF0000"/>
                          </a:solidFill>
                          <a:latin typeface="Cambria Math"/>
                          <a:ea typeface="Cambria Math"/>
                        </a:rPr>
                        <m:t>𝟓</m:t>
                      </m:r>
                    </m:oMath>
                  </m:oMathPara>
                </a14:m>
                <a:endParaRPr lang="en-IE" sz="2400" b="1" dirty="0">
                  <a:solidFill>
                    <a:srgbClr val="FF0000"/>
                  </a:solidFill>
                </a:endParaRPr>
              </a:p>
            </p:txBody>
          </p:sp>
        </mc:Choice>
        <mc:Fallback xmlns="">
          <p:sp>
            <p:nvSpPr>
              <p:cNvPr id="14" name="Rectangle 13"/>
              <p:cNvSpPr>
                <a:spLocks noRot="1" noChangeAspect="1" noMove="1" noResize="1" noEditPoints="1" noAdjustHandles="1" noChangeArrowheads="1" noChangeShapeType="1" noTextEdit="1"/>
              </p:cNvSpPr>
              <p:nvPr/>
            </p:nvSpPr>
            <p:spPr>
              <a:xfrm>
                <a:off x="1283667" y="3552110"/>
                <a:ext cx="735586" cy="461665"/>
              </a:xfrm>
              <a:prstGeom prst="rect">
                <a:avLst/>
              </a:prstGeom>
              <a:blipFill rotWithShape="1">
                <a:blip r:embed="rId11"/>
                <a:stretch>
                  <a:fillRect/>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7213663" y="3552110"/>
                <a:ext cx="735586"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IE" sz="2400" b="1" i="1">
                          <a:solidFill>
                            <a:srgbClr val="FF0000"/>
                          </a:solidFill>
                          <a:latin typeface="Cambria Math"/>
                          <a:ea typeface="Cambria Math"/>
                        </a:rPr>
                        <m:t>÷</m:t>
                      </m:r>
                      <m:r>
                        <a:rPr lang="en-IE" sz="2400" b="1" i="1">
                          <a:solidFill>
                            <a:srgbClr val="FF0000"/>
                          </a:solidFill>
                          <a:latin typeface="Cambria Math"/>
                          <a:ea typeface="Cambria Math"/>
                        </a:rPr>
                        <m:t>𝟓</m:t>
                      </m:r>
                    </m:oMath>
                  </m:oMathPara>
                </a14:m>
                <a:endParaRPr lang="en-IE" sz="2400" b="1" dirty="0">
                  <a:solidFill>
                    <a:srgbClr val="FF0000"/>
                  </a:solidFill>
                </a:endParaRPr>
              </a:p>
            </p:txBody>
          </p:sp>
        </mc:Choice>
        <mc:Fallback xmlns="">
          <p:sp>
            <p:nvSpPr>
              <p:cNvPr id="15" name="Rectangle 14"/>
              <p:cNvSpPr>
                <a:spLocks noRot="1" noChangeAspect="1" noMove="1" noResize="1" noEditPoints="1" noAdjustHandles="1" noChangeArrowheads="1" noChangeShapeType="1" noTextEdit="1"/>
              </p:cNvSpPr>
              <p:nvPr/>
            </p:nvSpPr>
            <p:spPr>
              <a:xfrm>
                <a:off x="7213663" y="3552110"/>
                <a:ext cx="735586" cy="461665"/>
              </a:xfrm>
              <a:prstGeom prst="rect">
                <a:avLst/>
              </a:prstGeom>
              <a:blipFill rotWithShape="1">
                <a:blip r:embed="rId12"/>
                <a:stretch>
                  <a:fillRect/>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4195534" y="3762618"/>
                <a:ext cx="1472647"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IE" sz="2800" b="1" i="1" smtClean="0">
                          <a:solidFill>
                            <a:srgbClr val="990033"/>
                          </a:solidFill>
                          <a:latin typeface="Cambria Math"/>
                        </a:rPr>
                        <m:t>𝒅</m:t>
                      </m:r>
                      <m:r>
                        <a:rPr lang="en-IE" sz="2800" b="1" i="1" smtClean="0">
                          <a:solidFill>
                            <a:srgbClr val="990033"/>
                          </a:solidFill>
                          <a:latin typeface="Cambria Math"/>
                        </a:rPr>
                        <m:t>=</m:t>
                      </m:r>
                      <m:r>
                        <a:rPr lang="en-IE" sz="2800" b="1" i="1" smtClean="0">
                          <a:solidFill>
                            <a:srgbClr val="990033"/>
                          </a:solidFill>
                          <a:latin typeface="Cambria Math"/>
                        </a:rPr>
                        <m:t>𝟏𝟒</m:t>
                      </m:r>
                      <m:r>
                        <a:rPr lang="en-IE" sz="2800" b="1" i="1" smtClean="0">
                          <a:solidFill>
                            <a:srgbClr val="990033"/>
                          </a:solidFill>
                          <a:latin typeface="Cambria Math"/>
                        </a:rPr>
                        <m:t> </m:t>
                      </m:r>
                    </m:oMath>
                  </m:oMathPara>
                </a14:m>
                <a:endParaRPr lang="en-IE" sz="2800" b="1" dirty="0" smtClean="0">
                  <a:solidFill>
                    <a:srgbClr val="990033"/>
                  </a:solidFill>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4195534" y="3762618"/>
                <a:ext cx="1472647" cy="523220"/>
              </a:xfrm>
              <a:prstGeom prst="rect">
                <a:avLst/>
              </a:prstGeom>
              <a:blipFill rotWithShape="1">
                <a:blip r:embed="rId13"/>
                <a:stretch>
                  <a:fillRect/>
                </a:stretch>
              </a:blipFill>
            </p:spPr>
            <p:txBody>
              <a:bodyPr/>
              <a:lstStyle/>
              <a:p>
                <a:r>
                  <a:rPr lang="en-IE">
                    <a:noFill/>
                  </a:rPr>
                  <a:t> </a:t>
                </a:r>
              </a:p>
            </p:txBody>
          </p:sp>
        </mc:Fallback>
      </mc:AlternateContent>
      <p:grpSp>
        <p:nvGrpSpPr>
          <p:cNvPr id="18" name="Group 17"/>
          <p:cNvGrpSpPr/>
          <p:nvPr/>
        </p:nvGrpSpPr>
        <p:grpSpPr>
          <a:xfrm>
            <a:off x="8780421" y="404870"/>
            <a:ext cx="8160431" cy="5876196"/>
            <a:chOff x="8780421" y="404870"/>
            <a:chExt cx="8160431" cy="5876196"/>
          </a:xfrm>
        </p:grpSpPr>
        <p:sp>
          <p:nvSpPr>
            <p:cNvPr id="20" name="Rounded Rectangle 19"/>
            <p:cNvSpPr/>
            <p:nvPr/>
          </p:nvSpPr>
          <p:spPr>
            <a:xfrm rot="16200000">
              <a:off x="8150421" y="1511698"/>
              <a:ext cx="1620000" cy="360000"/>
            </a:xfrm>
            <a:prstGeom prst="roundRect">
              <a:avLst/>
            </a:prstGeom>
            <a:solidFill>
              <a:srgbClr val="FDCC33"/>
            </a:solidFill>
            <a:ln w="19050">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IE" sz="1400" dirty="0" smtClean="0">
                  <a:solidFill>
                    <a:srgbClr val="990033"/>
                  </a:solidFill>
                </a:rPr>
                <a:t>Lesson interaction</a:t>
              </a:r>
              <a:endParaRPr lang="en-IE" sz="1400" dirty="0">
                <a:solidFill>
                  <a:srgbClr val="990033"/>
                </a:solidFill>
              </a:endParaRPr>
            </a:p>
          </p:txBody>
        </p:sp>
        <p:pic>
          <p:nvPicPr>
            <p:cNvPr id="21" name="Picture 2"/>
            <p:cNvPicPr>
              <a:picLocks noChangeAspect="1" noChangeArrowheads="1"/>
            </p:cNvPicPr>
            <p:nvPr/>
          </p:nvPicPr>
          <p:blipFill rotWithShape="1">
            <a:blip r:embed="rId14">
              <a:extLst>
                <a:ext uri="{28A0092B-C50C-407E-A947-70E740481C1C}">
                  <a14:useLocalDpi xmlns:a14="http://schemas.microsoft.com/office/drawing/2010/main" val="0"/>
                </a:ext>
              </a:extLst>
            </a:blip>
            <a:srcRect l="317" t="496"/>
            <a:stretch/>
          </p:blipFill>
          <p:spPr bwMode="auto">
            <a:xfrm>
              <a:off x="9155140" y="404870"/>
              <a:ext cx="7785712" cy="58761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3667069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500"/>
                                        <p:tgtEl>
                                          <p:spTgt spid="6"/>
                                        </p:tgtEl>
                                      </p:cBhvr>
                                    </p:animEffect>
                                  </p:childTnLst>
                                </p:cTn>
                              </p:par>
                              <p:par>
                                <p:cTn id="13" presetID="22" presetClass="entr" presetSubtype="1"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left)">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left)">
                                      <p:cBhvr>
                                        <p:cTn id="33" dur="500"/>
                                        <p:tgtEl>
                                          <p:spTgt spid="11"/>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wipe(left)">
                                      <p:cBhvr>
                                        <p:cTn id="36" dur="500"/>
                                        <p:tgtEl>
                                          <p:spTgt spid="12"/>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wipe(left)">
                                      <p:cBhvr>
                                        <p:cTn id="41" dur="500"/>
                                        <p:tgtEl>
                                          <p:spTgt spid="13"/>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left)">
                                      <p:cBhvr>
                                        <p:cTn id="46" dur="500"/>
                                        <p:tgtEl>
                                          <p:spTgt spid="14"/>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wipe(left)">
                                      <p:cBhvr>
                                        <p:cTn id="54" dur="500"/>
                                        <p:tgtEl>
                                          <p:spTgt spid="16"/>
                                        </p:tgtEl>
                                      </p:cBhvr>
                                    </p:animEffect>
                                  </p:childTnLst>
                                </p:cTn>
                              </p:par>
                            </p:childTnLst>
                          </p:cTn>
                        </p:par>
                        <p:par>
                          <p:cTn id="55" fill="hold">
                            <p:stCondLst>
                              <p:cond delay="500"/>
                            </p:stCondLst>
                            <p:childTnLst>
                              <p:par>
                                <p:cTn id="56" presetID="10" presetClass="entr" presetSubtype="0"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Effect transition="in" filter="fade">
                                      <p:cBhvr>
                                        <p:cTn id="58" dur="500"/>
                                        <p:tgtEl>
                                          <p:spTgt spid="17"/>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17">
                                            <p:txEl>
                                              <p:pRg st="13" end="13"/>
                                            </p:txEl>
                                          </p:spTgt>
                                        </p:tgtEl>
                                        <p:attrNameLst>
                                          <p:attrName>style.visibility</p:attrName>
                                        </p:attrNameLst>
                                      </p:cBhvr>
                                      <p:to>
                                        <p:strVal val="visible"/>
                                      </p:to>
                                    </p:set>
                                    <p:animEffect transition="in" filter="fade">
                                      <p:cBhvr>
                                        <p:cTn id="63" dur="500"/>
                                        <p:tgtEl>
                                          <p:spTgt spid="17">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64" restart="whenNotActive" fill="hold" evtFilter="cancelBubble" nodeType="interactiveSeq">
                <p:stCondLst>
                  <p:cond evt="onClick" delay="0">
                    <p:tgtEl>
                      <p:spTgt spid="18"/>
                    </p:tgtEl>
                  </p:cond>
                </p:stCondLst>
                <p:endSync evt="end" delay="0">
                  <p:rtn val="all"/>
                </p:endSync>
                <p:childTnLst>
                  <p:par>
                    <p:cTn id="65" fill="hold">
                      <p:stCondLst>
                        <p:cond delay="0"/>
                      </p:stCondLst>
                      <p:childTnLst>
                        <p:par>
                          <p:cTn id="66" fill="hold">
                            <p:stCondLst>
                              <p:cond delay="0"/>
                            </p:stCondLst>
                            <p:childTnLst>
                              <p:par>
                                <p:cTn id="67" presetID="35" presetClass="path" presetSubtype="0" accel="50000" decel="50000" fill="hold" nodeType="clickEffect">
                                  <p:stCondLst>
                                    <p:cond delay="0"/>
                                  </p:stCondLst>
                                  <p:childTnLst>
                                    <p:animMotion origin="layout" path="M -0.00018 7.40741E-7 L -0.93038 7.40741E-7 " pathEditMode="relative" rAng="0" ptsTypes="AA">
                                      <p:cBhvr>
                                        <p:cTn id="68" dur="2000" fill="hold"/>
                                        <p:tgtEl>
                                          <p:spTgt spid="18"/>
                                        </p:tgtEl>
                                        <p:attrNameLst>
                                          <p:attrName>ppt_x</p:attrName>
                                          <p:attrName>ppt_y</p:attrName>
                                        </p:attrNameLst>
                                      </p:cBhvr>
                                      <p:rCtr x="-46510" y="0"/>
                                    </p:animMotion>
                                  </p:childTnLst>
                                </p:cTn>
                              </p:par>
                            </p:childTnLst>
                          </p:cTn>
                        </p:par>
                      </p:childTnLst>
                    </p:cTn>
                  </p:par>
                  <p:par>
                    <p:cTn id="69" fill="hold">
                      <p:stCondLst>
                        <p:cond delay="indefinite"/>
                      </p:stCondLst>
                      <p:childTnLst>
                        <p:par>
                          <p:cTn id="70" fill="hold">
                            <p:stCondLst>
                              <p:cond delay="0"/>
                            </p:stCondLst>
                            <p:childTnLst>
                              <p:par>
                                <p:cTn id="71" presetID="63" presetClass="path" presetSubtype="0" accel="50000" decel="50000" fill="hold" nodeType="clickEffect">
                                  <p:stCondLst>
                                    <p:cond delay="0"/>
                                  </p:stCondLst>
                                  <p:childTnLst>
                                    <p:animMotion origin="layout" path="M -0.93038 7.40741E-7 L -0.00018 0.00347 " pathEditMode="relative" rAng="0" ptsTypes="AA">
                                      <p:cBhvr>
                                        <p:cTn id="72" dur="2000" fill="hold"/>
                                        <p:tgtEl>
                                          <p:spTgt spid="18"/>
                                        </p:tgtEl>
                                        <p:attrNameLst>
                                          <p:attrName>ppt_x</p:attrName>
                                          <p:attrName>ppt_y</p:attrName>
                                        </p:attrNameLst>
                                      </p:cBhvr>
                                      <p:rCtr x="46510" y="162"/>
                                    </p:animMotion>
                                  </p:childTnLst>
                                </p:cTn>
                              </p:par>
                            </p:childTnLst>
                          </p:cTn>
                        </p:par>
                      </p:childTnLst>
                    </p:cTn>
                  </p:par>
                </p:childTnLst>
              </p:cTn>
              <p:nextCondLst>
                <p:cond evt="onClick" delay="0">
                  <p:tgtEl>
                    <p:spTgt spid="18"/>
                  </p:tgtEl>
                </p:cond>
              </p:nextCondLst>
            </p:seq>
          </p:childTnLst>
        </p:cTn>
      </p:par>
    </p:tnLst>
    <p:bldLst>
      <p:bldP spid="17" grpId="0"/>
      <p:bldP spid="3" grpId="0"/>
      <p:bldP spid="8" grpId="0"/>
      <p:bldP spid="9" grpId="0"/>
      <p:bldP spid="10" grpId="0"/>
      <p:bldP spid="11" grpId="0"/>
      <p:bldP spid="12" grpId="0"/>
      <p:bldP spid="13" grpId="0"/>
      <p:bldP spid="14" grpId="0"/>
      <p:bldP spid="15" grpId="0"/>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53752"/>
            <a:ext cx="8229600" cy="1143000"/>
          </a:xfrm>
        </p:spPr>
        <p:txBody>
          <a:bodyPr>
            <a:normAutofit fontScale="90000"/>
          </a:bodyPr>
          <a:lstStyle/>
          <a:p>
            <a:r>
              <a:rPr lang="en-IE" b="1" dirty="0" smtClean="0"/>
              <a:t>Section A: Student Activity 1</a:t>
            </a:r>
            <a:br>
              <a:rPr lang="en-IE" b="1" dirty="0" smtClean="0"/>
            </a:br>
            <a:r>
              <a:rPr lang="en-IE" sz="4000" dirty="0"/>
              <a:t>Revision of &lt;, &gt;, ≤ and ≥ symbols.</a:t>
            </a:r>
            <a:endParaRPr lang="en-IE" dirty="0"/>
          </a:p>
        </p:txBody>
      </p:sp>
      <p:sp>
        <p:nvSpPr>
          <p:cNvPr id="5" name="Rectangle 4"/>
          <p:cNvSpPr/>
          <p:nvPr/>
        </p:nvSpPr>
        <p:spPr>
          <a:xfrm>
            <a:off x="611560" y="1196752"/>
            <a:ext cx="8136904" cy="3785652"/>
          </a:xfrm>
          <a:prstGeom prst="rect">
            <a:avLst/>
          </a:prstGeom>
        </p:spPr>
        <p:txBody>
          <a:bodyPr wrap="square">
            <a:spAutoFit/>
          </a:bodyPr>
          <a:lstStyle/>
          <a:p>
            <a:pPr marL="342900" indent="-342900">
              <a:lnSpc>
                <a:spcPct val="150000"/>
              </a:lnSpc>
              <a:buFont typeface="Arial" pitchFamily="34" charset="0"/>
              <a:buChar char="•"/>
            </a:pPr>
            <a:r>
              <a:rPr lang="en-IE" sz="2000" dirty="0">
                <a:solidFill>
                  <a:srgbClr val="990033"/>
                </a:solidFill>
              </a:rPr>
              <a:t>Is -3 less than or greater than 4?</a:t>
            </a:r>
          </a:p>
          <a:p>
            <a:pPr marL="342900" indent="-342900">
              <a:lnSpc>
                <a:spcPct val="150000"/>
              </a:lnSpc>
              <a:buFont typeface="Arial" pitchFamily="34" charset="0"/>
              <a:buChar char="•"/>
            </a:pPr>
            <a:r>
              <a:rPr lang="en-IE" sz="2000" dirty="0" smtClean="0">
                <a:solidFill>
                  <a:srgbClr val="990033"/>
                </a:solidFill>
              </a:rPr>
              <a:t>Which </a:t>
            </a:r>
            <a:r>
              <a:rPr lang="en-IE" sz="2000" dirty="0">
                <a:solidFill>
                  <a:srgbClr val="990033"/>
                </a:solidFill>
              </a:rPr>
              <a:t>would you prefer to owe </a:t>
            </a:r>
            <a:r>
              <a:rPr lang="en-IE" sz="2000" dirty="0" smtClean="0">
                <a:solidFill>
                  <a:srgbClr val="990033"/>
                </a:solidFill>
              </a:rPr>
              <a:t>your friend</a:t>
            </a:r>
            <a:r>
              <a:rPr lang="en-IE" sz="2000" dirty="0">
                <a:solidFill>
                  <a:srgbClr val="990033"/>
                </a:solidFill>
              </a:rPr>
              <a:t>, €3 or €2?</a:t>
            </a:r>
          </a:p>
          <a:p>
            <a:pPr marL="342900" indent="-342900">
              <a:lnSpc>
                <a:spcPct val="150000"/>
              </a:lnSpc>
              <a:buFont typeface="Arial" pitchFamily="34" charset="0"/>
              <a:buChar char="•"/>
            </a:pPr>
            <a:r>
              <a:rPr lang="en-IE" sz="2000" dirty="0" smtClean="0">
                <a:solidFill>
                  <a:srgbClr val="990033"/>
                </a:solidFill>
              </a:rPr>
              <a:t>Is </a:t>
            </a:r>
            <a:r>
              <a:rPr lang="en-IE" sz="2000" dirty="0">
                <a:solidFill>
                  <a:srgbClr val="990033"/>
                </a:solidFill>
              </a:rPr>
              <a:t>-3 less than or greater than -2?</a:t>
            </a:r>
          </a:p>
          <a:p>
            <a:pPr marL="342900" indent="-342900">
              <a:lnSpc>
                <a:spcPct val="150000"/>
              </a:lnSpc>
              <a:buFont typeface="Arial" pitchFamily="34" charset="0"/>
              <a:buChar char="•"/>
            </a:pPr>
            <a:r>
              <a:rPr lang="en-IE" sz="2000" dirty="0">
                <a:solidFill>
                  <a:srgbClr val="990033"/>
                </a:solidFill>
              </a:rPr>
              <a:t>Is -3 less than or greater than -4?</a:t>
            </a:r>
          </a:p>
          <a:p>
            <a:pPr marL="342900" indent="-342900">
              <a:lnSpc>
                <a:spcPct val="150000"/>
              </a:lnSpc>
              <a:buFont typeface="Arial" pitchFamily="34" charset="0"/>
              <a:buChar char="•"/>
            </a:pPr>
            <a:r>
              <a:rPr lang="en-IE" sz="2000" dirty="0" smtClean="0">
                <a:solidFill>
                  <a:srgbClr val="990033"/>
                </a:solidFill>
              </a:rPr>
              <a:t>Is </a:t>
            </a:r>
            <a:r>
              <a:rPr lang="en-IE" sz="2000" dirty="0">
                <a:solidFill>
                  <a:srgbClr val="990033"/>
                </a:solidFill>
              </a:rPr>
              <a:t>-9 less than or greater than -7?</a:t>
            </a:r>
          </a:p>
          <a:p>
            <a:pPr marL="342900" indent="-342900">
              <a:lnSpc>
                <a:spcPct val="150000"/>
              </a:lnSpc>
              <a:buFont typeface="Arial" pitchFamily="34" charset="0"/>
              <a:buChar char="•"/>
            </a:pPr>
            <a:r>
              <a:rPr lang="en-IE" sz="2000" dirty="0" smtClean="0">
                <a:solidFill>
                  <a:srgbClr val="990033"/>
                </a:solidFill>
              </a:rPr>
              <a:t>Is </a:t>
            </a:r>
            <a:r>
              <a:rPr lang="en-IE" sz="2000" dirty="0">
                <a:solidFill>
                  <a:srgbClr val="990033"/>
                </a:solidFill>
              </a:rPr>
              <a:t>5 &lt; or &gt; </a:t>
            </a:r>
            <a:r>
              <a:rPr lang="en-IE" sz="2000" dirty="0" smtClean="0">
                <a:solidFill>
                  <a:srgbClr val="990033"/>
                </a:solidFill>
              </a:rPr>
              <a:t>5?</a:t>
            </a:r>
          </a:p>
          <a:p>
            <a:pPr marL="342900" indent="-342900">
              <a:lnSpc>
                <a:spcPct val="150000"/>
              </a:lnSpc>
              <a:buFont typeface="Arial" pitchFamily="34" charset="0"/>
              <a:buChar char="•"/>
            </a:pPr>
            <a:endParaRPr lang="en-IE" sz="2000" dirty="0">
              <a:solidFill>
                <a:srgbClr val="990033"/>
              </a:solidFill>
            </a:endParaRPr>
          </a:p>
          <a:p>
            <a:pPr marL="342900" indent="-342900">
              <a:lnSpc>
                <a:spcPct val="150000"/>
              </a:lnSpc>
              <a:buFont typeface="Arial" pitchFamily="34" charset="0"/>
              <a:buChar char="•"/>
            </a:pPr>
            <a:r>
              <a:rPr lang="en-IE" sz="2000" dirty="0" smtClean="0">
                <a:solidFill>
                  <a:srgbClr val="990033"/>
                </a:solidFill>
              </a:rPr>
              <a:t>Do </a:t>
            </a:r>
            <a:r>
              <a:rPr lang="en-IE" sz="2000" dirty="0">
                <a:solidFill>
                  <a:srgbClr val="990033"/>
                </a:solidFill>
              </a:rPr>
              <a:t>questions 1 and 2 in </a:t>
            </a:r>
            <a:r>
              <a:rPr lang="en-IE" sz="2000" b="1" dirty="0">
                <a:solidFill>
                  <a:srgbClr val="990033"/>
                </a:solidFill>
              </a:rPr>
              <a:t>Section A: Student Activity 1</a:t>
            </a:r>
            <a:r>
              <a:rPr lang="en-IE" sz="2000" dirty="0">
                <a:solidFill>
                  <a:srgbClr val="990033"/>
                </a:solidFill>
              </a:rPr>
              <a:t>. 	</a:t>
            </a:r>
          </a:p>
        </p:txBody>
      </p:sp>
      <p:grpSp>
        <p:nvGrpSpPr>
          <p:cNvPr id="3" name="Group 2"/>
          <p:cNvGrpSpPr/>
          <p:nvPr/>
        </p:nvGrpSpPr>
        <p:grpSpPr>
          <a:xfrm>
            <a:off x="8789610" y="620688"/>
            <a:ext cx="7749114" cy="5544616"/>
            <a:chOff x="8789610" y="620688"/>
            <a:chExt cx="7749114" cy="5544616"/>
          </a:xfrm>
        </p:grpSpPr>
        <p:sp>
          <p:nvSpPr>
            <p:cNvPr id="6" name="Rounded Rectangle 5"/>
            <p:cNvSpPr/>
            <p:nvPr/>
          </p:nvSpPr>
          <p:spPr>
            <a:xfrm rot="16200000">
              <a:off x="8159610" y="1511698"/>
              <a:ext cx="1620000" cy="360000"/>
            </a:xfrm>
            <a:prstGeom prst="roundRect">
              <a:avLst/>
            </a:prstGeom>
            <a:solidFill>
              <a:srgbClr val="FDCC33"/>
            </a:solidFill>
            <a:ln w="19050">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IE" sz="1400" dirty="0" smtClean="0">
                  <a:solidFill>
                    <a:srgbClr val="990033"/>
                  </a:solidFill>
                </a:rPr>
                <a:t>Lesson interaction</a:t>
              </a:r>
              <a:endParaRPr lang="en-IE" sz="1400" dirty="0">
                <a:solidFill>
                  <a:srgbClr val="990033"/>
                </a:solidFill>
              </a:endParaRPr>
            </a:p>
          </p:txBody>
        </p:sp>
        <p:pic>
          <p:nvPicPr>
            <p:cNvPr id="2457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74" r="-1"/>
            <a:stretch/>
          </p:blipFill>
          <p:spPr bwMode="auto">
            <a:xfrm>
              <a:off x="9149610" y="620688"/>
              <a:ext cx="7389114" cy="55446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3641108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fade">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fade">
                                      <p:cBhvr>
                                        <p:cTn id="22" dur="5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fade">
                                      <p:cBhvr>
                                        <p:cTn id="27" dur="500"/>
                                        <p:tgtEl>
                                          <p:spTgt spid="5">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7" end="7"/>
                                            </p:txEl>
                                          </p:spTgt>
                                        </p:tgtEl>
                                        <p:attrNameLst>
                                          <p:attrName>style.visibility</p:attrName>
                                        </p:attrNameLst>
                                      </p:cBhvr>
                                      <p:to>
                                        <p:strVal val="visible"/>
                                      </p:to>
                                    </p:set>
                                    <p:animEffect transition="in" filter="fade">
                                      <p:cBhvr>
                                        <p:cTn id="32"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3" restart="whenNotActive" fill="hold" evtFilter="cancelBubble" nodeType="interactiveSeq">
                <p:stCondLst>
                  <p:cond evt="onClick" delay="0">
                    <p:tgtEl>
                      <p:spTgt spid="3"/>
                    </p:tgtEl>
                  </p:cond>
                </p:stCondLst>
                <p:endSync evt="end" delay="0">
                  <p:rtn val="all"/>
                </p:endSync>
                <p:childTnLst>
                  <p:par>
                    <p:cTn id="34" fill="hold">
                      <p:stCondLst>
                        <p:cond delay="0"/>
                      </p:stCondLst>
                      <p:childTnLst>
                        <p:par>
                          <p:cTn id="35" fill="hold">
                            <p:stCondLst>
                              <p:cond delay="0"/>
                            </p:stCondLst>
                            <p:childTnLst>
                              <p:par>
                                <p:cTn id="36" presetID="35" presetClass="path" presetSubtype="0" accel="50000" decel="50000" fill="hold" nodeType="clickEffect">
                                  <p:stCondLst>
                                    <p:cond delay="0"/>
                                  </p:stCondLst>
                                  <p:childTnLst>
                                    <p:animMotion origin="layout" path="M -0.00018 7.40741E-7 L -0.93038 7.40741E-7 " pathEditMode="relative" rAng="0" ptsTypes="AA">
                                      <p:cBhvr>
                                        <p:cTn id="37" dur="2000" fill="hold"/>
                                        <p:tgtEl>
                                          <p:spTgt spid="3"/>
                                        </p:tgtEl>
                                        <p:attrNameLst>
                                          <p:attrName>ppt_x</p:attrName>
                                          <p:attrName>ppt_y</p:attrName>
                                        </p:attrNameLst>
                                      </p:cBhvr>
                                      <p:rCtr x="-46510" y="0"/>
                                    </p:animMotion>
                                  </p:childTnLst>
                                </p:cTn>
                              </p:par>
                            </p:childTnLst>
                          </p:cTn>
                        </p:par>
                      </p:childTnLst>
                    </p:cTn>
                  </p:par>
                  <p:par>
                    <p:cTn id="38" fill="hold">
                      <p:stCondLst>
                        <p:cond delay="indefinite"/>
                      </p:stCondLst>
                      <p:childTnLst>
                        <p:par>
                          <p:cTn id="39" fill="hold">
                            <p:stCondLst>
                              <p:cond delay="0"/>
                            </p:stCondLst>
                            <p:childTnLst>
                              <p:par>
                                <p:cTn id="40" presetID="63" presetClass="path" presetSubtype="0" accel="50000" decel="50000" fill="hold" nodeType="clickEffect">
                                  <p:stCondLst>
                                    <p:cond delay="0"/>
                                  </p:stCondLst>
                                  <p:childTnLst>
                                    <p:animMotion origin="layout" path="M -0.93038 7.40741E-7 L -0.00018 0.00347 " pathEditMode="relative" rAng="0" ptsTypes="AA">
                                      <p:cBhvr>
                                        <p:cTn id="41" dur="2000" fill="hold"/>
                                        <p:tgtEl>
                                          <p:spTgt spid="3"/>
                                        </p:tgtEl>
                                        <p:attrNameLst>
                                          <p:attrName>ppt_x</p:attrName>
                                          <p:attrName>ppt_y</p:attrName>
                                        </p:attrNameLst>
                                      </p:cBhvr>
                                      <p:rCtr x="46510" y="162"/>
                                    </p:animMotion>
                                  </p:childTnLst>
                                </p:cTn>
                              </p:par>
                            </p:childTnLst>
                          </p:cTn>
                        </p:par>
                      </p:childTnLst>
                    </p:cTn>
                  </p:par>
                </p:childTnLst>
              </p:cTn>
              <p:nextCondLst>
                <p:cond evt="onClick" delay="0">
                  <p:tgtEl>
                    <p:spTgt spid="3"/>
                  </p:tgtEl>
                </p:cond>
              </p:nextCondLst>
            </p:seq>
          </p:childTnLst>
        </p:cTn>
      </p:par>
    </p:tnLst>
    <p:bldLst>
      <p:bldP spid="5" grpId="0" uiExpand="1"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01906" y="40628"/>
            <a:ext cx="8418566" cy="7017306"/>
          </a:xfrm>
          <a:prstGeom prst="rect">
            <a:avLst/>
          </a:prstGeom>
        </p:spPr>
        <p:txBody>
          <a:bodyPr wrap="square">
            <a:spAutoFit/>
          </a:bodyPr>
          <a:lstStyle/>
          <a:p>
            <a:pPr marL="342900" indent="-342900">
              <a:lnSpc>
                <a:spcPct val="150000"/>
              </a:lnSpc>
              <a:buFont typeface="Arial" pitchFamily="34" charset="0"/>
              <a:buChar char="•"/>
            </a:pPr>
            <a:r>
              <a:rPr lang="en-IE" sz="2000" dirty="0">
                <a:solidFill>
                  <a:srgbClr val="990033"/>
                </a:solidFill>
              </a:rPr>
              <a:t>Let us examine this table a little further. </a:t>
            </a:r>
          </a:p>
          <a:p>
            <a:pPr marL="342900" indent="-342900">
              <a:lnSpc>
                <a:spcPct val="150000"/>
              </a:lnSpc>
              <a:buFont typeface="Arial" pitchFamily="34" charset="0"/>
              <a:buChar char="•"/>
            </a:pPr>
            <a:r>
              <a:rPr lang="en-IE" sz="2000" dirty="0" smtClean="0">
                <a:solidFill>
                  <a:srgbClr val="990033"/>
                </a:solidFill>
              </a:rPr>
              <a:t>Insert </a:t>
            </a:r>
            <a:r>
              <a:rPr lang="en-IE" sz="2000" dirty="0">
                <a:solidFill>
                  <a:srgbClr val="990033"/>
                </a:solidFill>
              </a:rPr>
              <a:t>&lt;, &gt; or = between John and Owen as appropriate. </a:t>
            </a:r>
            <a:endParaRPr lang="en-IE" sz="2000" dirty="0" smtClean="0">
              <a:solidFill>
                <a:srgbClr val="990033"/>
              </a:solidFill>
            </a:endParaRPr>
          </a:p>
          <a:p>
            <a:pPr marL="342900" indent="-342900">
              <a:lnSpc>
                <a:spcPct val="150000"/>
              </a:lnSpc>
              <a:buFont typeface="Arial" pitchFamily="34" charset="0"/>
              <a:buChar char="•"/>
            </a:pPr>
            <a:endParaRPr lang="en-IE" sz="2000" dirty="0" smtClean="0">
              <a:solidFill>
                <a:srgbClr val="990033"/>
              </a:solidFill>
            </a:endParaRPr>
          </a:p>
          <a:p>
            <a:pPr marL="342900" indent="-342900">
              <a:lnSpc>
                <a:spcPct val="150000"/>
              </a:lnSpc>
              <a:buFont typeface="Arial" pitchFamily="34" charset="0"/>
              <a:buChar char="•"/>
            </a:pPr>
            <a:endParaRPr lang="en-IE" sz="2000" dirty="0">
              <a:solidFill>
                <a:srgbClr val="990033"/>
              </a:solidFill>
            </a:endParaRPr>
          </a:p>
          <a:p>
            <a:pPr marL="342900" indent="-342900">
              <a:lnSpc>
                <a:spcPct val="150000"/>
              </a:lnSpc>
              <a:buFont typeface="Arial" pitchFamily="34" charset="0"/>
              <a:buChar char="•"/>
            </a:pPr>
            <a:endParaRPr lang="en-IE" sz="2000" dirty="0" smtClean="0">
              <a:solidFill>
                <a:srgbClr val="990033"/>
              </a:solidFill>
            </a:endParaRPr>
          </a:p>
          <a:p>
            <a:pPr marL="342900" indent="-342900">
              <a:lnSpc>
                <a:spcPct val="150000"/>
              </a:lnSpc>
              <a:buFont typeface="Arial" pitchFamily="34" charset="0"/>
              <a:buChar char="•"/>
            </a:pPr>
            <a:endParaRPr lang="en-IE" sz="2000" dirty="0">
              <a:solidFill>
                <a:srgbClr val="990033"/>
              </a:solidFill>
            </a:endParaRPr>
          </a:p>
          <a:p>
            <a:pPr marL="342900" indent="-342900">
              <a:lnSpc>
                <a:spcPct val="150000"/>
              </a:lnSpc>
              <a:buFont typeface="Arial" pitchFamily="34" charset="0"/>
              <a:buChar char="•"/>
            </a:pPr>
            <a:endParaRPr lang="en-IE" sz="2000" dirty="0" smtClean="0">
              <a:solidFill>
                <a:srgbClr val="990033"/>
              </a:solidFill>
            </a:endParaRPr>
          </a:p>
          <a:p>
            <a:pPr marL="342900" indent="-342900">
              <a:lnSpc>
                <a:spcPct val="150000"/>
              </a:lnSpc>
              <a:buFont typeface="Arial" pitchFamily="34" charset="0"/>
              <a:buChar char="•"/>
            </a:pPr>
            <a:endParaRPr lang="en-IE" sz="2000" dirty="0">
              <a:solidFill>
                <a:srgbClr val="990033"/>
              </a:solidFill>
            </a:endParaRPr>
          </a:p>
          <a:p>
            <a:pPr marL="342900" indent="-342900">
              <a:lnSpc>
                <a:spcPct val="150000"/>
              </a:lnSpc>
              <a:buFont typeface="Arial" pitchFamily="34" charset="0"/>
              <a:buChar char="•"/>
            </a:pPr>
            <a:endParaRPr lang="en-IE" sz="2000" dirty="0" smtClean="0">
              <a:solidFill>
                <a:srgbClr val="990033"/>
              </a:solidFill>
            </a:endParaRPr>
          </a:p>
          <a:p>
            <a:pPr marL="342900" indent="-342900">
              <a:lnSpc>
                <a:spcPct val="150000"/>
              </a:lnSpc>
              <a:buFont typeface="Arial" pitchFamily="34" charset="0"/>
              <a:buChar char="•"/>
            </a:pPr>
            <a:endParaRPr lang="en-IE" sz="2000" dirty="0">
              <a:solidFill>
                <a:srgbClr val="990033"/>
              </a:solidFill>
            </a:endParaRPr>
          </a:p>
          <a:p>
            <a:pPr marL="342900" indent="-342900">
              <a:lnSpc>
                <a:spcPct val="150000"/>
              </a:lnSpc>
              <a:buFont typeface="Arial" pitchFamily="34" charset="0"/>
              <a:buChar char="•"/>
            </a:pPr>
            <a:endParaRPr lang="en-IE" sz="2000" dirty="0">
              <a:solidFill>
                <a:srgbClr val="990033"/>
              </a:solidFill>
            </a:endParaRPr>
          </a:p>
          <a:p>
            <a:pPr marL="342900" indent="-342900">
              <a:lnSpc>
                <a:spcPct val="150000"/>
              </a:lnSpc>
              <a:buFont typeface="Arial" pitchFamily="34" charset="0"/>
              <a:buChar char="•"/>
            </a:pPr>
            <a:r>
              <a:rPr lang="en-IE" sz="2000" dirty="0" smtClean="0">
                <a:solidFill>
                  <a:srgbClr val="990033"/>
                </a:solidFill>
              </a:rPr>
              <a:t>So</a:t>
            </a:r>
            <a:r>
              <a:rPr lang="en-IE" sz="2000" dirty="0">
                <a:solidFill>
                  <a:srgbClr val="990033"/>
                </a:solidFill>
              </a:rPr>
              <a:t>, on what day were the amounts in Owen and John’s wallets equal? </a:t>
            </a:r>
          </a:p>
          <a:p>
            <a:pPr marL="342900" indent="-342900">
              <a:lnSpc>
                <a:spcPct val="150000"/>
              </a:lnSpc>
              <a:buFont typeface="Arial" pitchFamily="34" charset="0"/>
              <a:buChar char="•"/>
            </a:pPr>
            <a:r>
              <a:rPr lang="en-IE" sz="2000" dirty="0" smtClean="0">
                <a:solidFill>
                  <a:srgbClr val="990033"/>
                </a:solidFill>
              </a:rPr>
              <a:t>On </a:t>
            </a:r>
            <a:r>
              <a:rPr lang="en-IE" sz="2000" dirty="0">
                <a:solidFill>
                  <a:srgbClr val="990033"/>
                </a:solidFill>
              </a:rPr>
              <a:t>what days was the amount in Owen’s wallet greater than that in John’s? 	</a:t>
            </a:r>
            <a:endParaRPr lang="en-IE" sz="2000" dirty="0" smtClean="0">
              <a:solidFill>
                <a:srgbClr val="990033"/>
              </a:solidFill>
            </a:endParaRPr>
          </a:p>
          <a:p>
            <a:pPr algn="ctr">
              <a:lnSpc>
                <a:spcPct val="150000"/>
              </a:lnSpc>
            </a:pPr>
            <a:r>
              <a:rPr lang="en-IE" sz="2000" b="1" dirty="0">
                <a:solidFill>
                  <a:srgbClr val="990033"/>
                </a:solidFill>
              </a:rPr>
              <a:t>Hence on days 15, 16, 17 and 18 Owen has more money than John in his wallet</a:t>
            </a:r>
          </a:p>
        </p:txBody>
      </p:sp>
      <p:sp>
        <p:nvSpPr>
          <p:cNvPr id="2" name="Slide Number Placeholder 1"/>
          <p:cNvSpPr>
            <a:spLocks noGrp="1"/>
          </p:cNvSpPr>
          <p:nvPr>
            <p:ph type="sldNum" sz="quarter" idx="12"/>
          </p:nvPr>
        </p:nvSpPr>
        <p:spPr>
          <a:xfrm>
            <a:off x="4903965" y="4209359"/>
            <a:ext cx="2133600" cy="365125"/>
          </a:xfrm>
        </p:spPr>
        <p:txBody>
          <a:bodyPr/>
          <a:lstStyle/>
          <a:p>
            <a:fld id="{F79F11AE-FEA8-4E86-BAC6-BA1A6295265B}" type="slidenum">
              <a:rPr lang="en-IE" smtClean="0">
                <a:solidFill>
                  <a:prstClr val="black">
                    <a:tint val="75000"/>
                  </a:prstClr>
                </a:solidFill>
              </a:rPr>
              <a:pPr/>
              <a:t>40</a:t>
            </a:fld>
            <a:endParaRPr lang="en-IE" dirty="0">
              <a:solidFill>
                <a:prstClr val="black">
                  <a:tint val="75000"/>
                </a:prstClr>
              </a:solidFill>
            </a:endParaRPr>
          </a:p>
        </p:txBody>
      </p:sp>
      <mc:AlternateContent xmlns:mc="http://schemas.openxmlformats.org/markup-compatibility/2006" xmlns:a14="http://schemas.microsoft.com/office/drawing/2010/main">
        <mc:Choice Requires="a14">
          <p:graphicFrame>
            <p:nvGraphicFramePr>
              <p:cNvPr id="3" name="Table 2"/>
              <p:cNvGraphicFramePr>
                <a:graphicFrameLocks noGrp="1"/>
              </p:cNvGraphicFramePr>
              <p:nvPr>
                <p:extLst>
                  <p:ext uri="{D42A27DB-BD31-4B8C-83A1-F6EECF244321}">
                    <p14:modId xmlns:p14="http://schemas.microsoft.com/office/powerpoint/2010/main" val="889040566"/>
                  </p:ext>
                </p:extLst>
              </p:nvPr>
            </p:nvGraphicFramePr>
            <p:xfrm>
              <a:off x="827528" y="1365071"/>
              <a:ext cx="7776864" cy="3657600"/>
            </p:xfrm>
            <a:graphic>
              <a:graphicData uri="http://schemas.openxmlformats.org/drawingml/2006/table">
                <a:tbl>
                  <a:tblPr firstRow="1" bandRow="1">
                    <a:tableStyleId>{7E9639D4-E3E2-4D34-9284-5A2195B3D0D7}</a:tableStyleId>
                  </a:tblPr>
                  <a:tblGrid>
                    <a:gridCol w="1423031"/>
                    <a:gridCol w="2393393"/>
                    <a:gridCol w="720080"/>
                    <a:gridCol w="3240360"/>
                  </a:tblGrid>
                  <a:tr h="370840">
                    <a:tc>
                      <a:txBody>
                        <a:bodyPr/>
                        <a:lstStyle/>
                        <a:p>
                          <a:pPr algn="ctr"/>
                          <a14:m>
                            <m:oMathPara xmlns:m="http://schemas.openxmlformats.org/officeDocument/2006/math">
                              <m:oMathParaPr>
                                <m:jc m:val="centerGroup"/>
                              </m:oMathParaPr>
                              <m:oMath xmlns:m="http://schemas.openxmlformats.org/officeDocument/2006/math">
                                <m:r>
                                  <a:rPr lang="en-IE" sz="2400" b="1" i="1" dirty="0" smtClean="0">
                                    <a:latin typeface="Cambria Math"/>
                                  </a:rPr>
                                  <m:t>𝒙</m:t>
                                </m:r>
                              </m:oMath>
                            </m:oMathPara>
                          </a14:m>
                          <a:endParaRPr lang="en-IE" sz="2400" b="1" dirty="0">
                            <a:latin typeface="Angelina" pitchFamily="2" charset="0"/>
                          </a:endParaRPr>
                        </a:p>
                      </a:txBody>
                      <a:tcPr>
                        <a:lnR w="12700" cap="flat" cmpd="sng" algn="ctr">
                          <a:solidFill>
                            <a:schemeClr val="bg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IE" sz="2400" dirty="0" smtClean="0">
                              <a:latin typeface="Angelina" pitchFamily="2" charset="0"/>
                            </a:rPr>
                            <a:t>180 - 10x</a:t>
                          </a:r>
                          <a:endParaRPr lang="en-IE" sz="2400" b="1" dirty="0">
                            <a:latin typeface="Angelina" pitchFamily="2"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endParaRPr lang="en-IE" sz="2400" b="1" dirty="0">
                            <a:latin typeface="Angelina" pitchFamily="2"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IE" sz="2400" dirty="0" smtClean="0">
                              <a:latin typeface="Angelina" pitchFamily="2" charset="0"/>
                            </a:rPr>
                            <a:t>110 - 5x</a:t>
                          </a:r>
                          <a:endParaRPr lang="en-IE" sz="2400" b="1" dirty="0">
                            <a:latin typeface="Angelina" pitchFamily="2" charset="0"/>
                          </a:endParaRPr>
                        </a:p>
                      </a:txBody>
                      <a:tcPr>
                        <a:lnL w="12700" cap="flat" cmpd="sng" algn="ctr">
                          <a:solidFill>
                            <a:schemeClr val="bg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r>
                  <a:tr h="370840">
                    <a:tc>
                      <a:txBody>
                        <a:bodyPr/>
                        <a:lstStyle/>
                        <a:p>
                          <a:pPr algn="ctr"/>
                          <a:r>
                            <a:rPr lang="en-IE" sz="2400" b="1" dirty="0" smtClean="0">
                              <a:latin typeface="Angelina" pitchFamily="2" charset="0"/>
                            </a:rPr>
                            <a:t>13</a:t>
                          </a:r>
                          <a:endParaRPr lang="en-IE" sz="2400" b="1" dirty="0">
                            <a:latin typeface="Angelina"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IE" sz="2400" b="1" dirty="0" smtClean="0">
                              <a:latin typeface="Angelina" pitchFamily="2" charset="0"/>
                            </a:rPr>
                            <a:t>180 - 10 (13)</a:t>
                          </a:r>
                          <a14:m>
                            <m:oMath xmlns:m="http://schemas.openxmlformats.org/officeDocument/2006/math">
                              <m:r>
                                <a:rPr lang="en-IE" sz="2400" b="1" i="1" smtClean="0">
                                  <a:latin typeface="Cambria Math"/>
                                </a:rPr>
                                <m:t>=</m:t>
                              </m:r>
                            </m:oMath>
                          </a14:m>
                          <a:r>
                            <a:rPr lang="en-IE" sz="2400" b="1" dirty="0" smtClean="0">
                              <a:latin typeface="Angelina" pitchFamily="2" charset="0"/>
                            </a:rPr>
                            <a:t> 50</a:t>
                          </a:r>
                          <a:endParaRPr lang="en-IE" sz="2400" b="1" dirty="0">
                            <a:latin typeface="Angelina" pitchFamily="2"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IE" sz="2400" b="1" dirty="0">
                            <a:latin typeface="Angelina"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E" sz="2400" b="1" dirty="0" smtClean="0">
                              <a:latin typeface="Angelina" pitchFamily="2" charset="0"/>
                            </a:rPr>
                            <a:t>110 -  5 (13)</a:t>
                          </a:r>
                          <a14:m>
                            <m:oMath xmlns:m="http://schemas.openxmlformats.org/officeDocument/2006/math">
                              <m:r>
                                <a:rPr lang="en-IE" sz="2400" b="1" i="1" smtClean="0">
                                  <a:latin typeface="Cambria Math"/>
                                </a:rPr>
                                <m:t>=</m:t>
                              </m:r>
                            </m:oMath>
                          </a14:m>
                          <a:r>
                            <a:rPr lang="en-IE" sz="2400" b="1" dirty="0" smtClean="0">
                              <a:latin typeface="Angelina" pitchFamily="2" charset="0"/>
                            </a:rPr>
                            <a:t> 45</a:t>
                          </a:r>
                          <a:endParaRPr lang="en-IE" sz="2400" b="1" dirty="0">
                            <a:latin typeface="Angelina"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n-IE" sz="2400" b="1" dirty="0" smtClean="0">
                              <a:latin typeface="Angelina" pitchFamily="2" charset="0"/>
                            </a:rPr>
                            <a:t>14</a:t>
                          </a:r>
                          <a:endParaRPr lang="en-IE" sz="2400" b="1" dirty="0">
                            <a:latin typeface="Angelina"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E" sz="2400" b="1" dirty="0" smtClean="0">
                              <a:latin typeface="Angelina" pitchFamily="2" charset="0"/>
                            </a:rPr>
                            <a:t>180 - 10 (14)</a:t>
                          </a:r>
                          <a14:m>
                            <m:oMath xmlns:m="http://schemas.openxmlformats.org/officeDocument/2006/math">
                              <m:r>
                                <a:rPr lang="en-IE" sz="2400" b="1" i="1" smtClean="0">
                                  <a:latin typeface="Cambria Math"/>
                                </a:rPr>
                                <m:t>=</m:t>
                              </m:r>
                            </m:oMath>
                          </a14:m>
                          <a:r>
                            <a:rPr lang="en-IE" sz="2400" b="1" dirty="0" smtClean="0">
                              <a:latin typeface="Angelina" pitchFamily="2" charset="0"/>
                            </a:rPr>
                            <a:t> 40</a:t>
                          </a:r>
                          <a:endParaRPr lang="en-IE" sz="2400" b="1" dirty="0">
                            <a:latin typeface="Angelina"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IE" sz="2400" b="1" dirty="0">
                            <a:latin typeface="Angelina"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E" sz="2400" b="1" dirty="0" smtClean="0">
                              <a:latin typeface="Angelina" pitchFamily="2" charset="0"/>
                            </a:rPr>
                            <a:t>110 - 5 (14)</a:t>
                          </a:r>
                          <a14:m>
                            <m:oMath xmlns:m="http://schemas.openxmlformats.org/officeDocument/2006/math">
                              <m:r>
                                <a:rPr lang="en-IE" sz="2400" b="1" i="1" smtClean="0">
                                  <a:latin typeface="Cambria Math"/>
                                </a:rPr>
                                <m:t>=</m:t>
                              </m:r>
                            </m:oMath>
                          </a14:m>
                          <a:r>
                            <a:rPr lang="en-IE" sz="2400" b="1" dirty="0" smtClean="0">
                              <a:latin typeface="Angelina" pitchFamily="2" charset="0"/>
                            </a:rPr>
                            <a:t> 40</a:t>
                          </a:r>
                          <a:endParaRPr lang="en-IE" sz="2400" b="1" dirty="0">
                            <a:latin typeface="Angelina"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n-IE" sz="2400" b="1" dirty="0" smtClean="0">
                              <a:latin typeface="Angelina" pitchFamily="2" charset="0"/>
                            </a:rPr>
                            <a:t>15</a:t>
                          </a:r>
                          <a:endParaRPr lang="en-IE" sz="2400" b="1" dirty="0">
                            <a:latin typeface="Angelina"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E" sz="2400" b="1" dirty="0" smtClean="0">
                              <a:latin typeface="Angelina" pitchFamily="2" charset="0"/>
                            </a:rPr>
                            <a:t>180 - 10 (15)</a:t>
                          </a:r>
                          <a14:m>
                            <m:oMath xmlns:m="http://schemas.openxmlformats.org/officeDocument/2006/math">
                              <m:r>
                                <a:rPr lang="en-IE" sz="2400" b="1" i="1" smtClean="0">
                                  <a:latin typeface="Cambria Math"/>
                                </a:rPr>
                                <m:t>=</m:t>
                              </m:r>
                            </m:oMath>
                          </a14:m>
                          <a:r>
                            <a:rPr lang="en-IE" sz="2400" b="1" dirty="0" smtClean="0">
                              <a:latin typeface="Angelina" pitchFamily="2" charset="0"/>
                            </a:rPr>
                            <a:t> 30</a:t>
                          </a:r>
                          <a:endParaRPr lang="en-IE" sz="2400" b="1" dirty="0">
                            <a:latin typeface="Angelina"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IE" sz="2400" b="1" dirty="0">
                            <a:latin typeface="Angelina"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E" sz="2400" b="1" dirty="0" smtClean="0">
                              <a:latin typeface="Angelina" pitchFamily="2" charset="0"/>
                            </a:rPr>
                            <a:t>110 - 5 (15)</a:t>
                          </a:r>
                          <a14:m>
                            <m:oMath xmlns:m="http://schemas.openxmlformats.org/officeDocument/2006/math">
                              <m:r>
                                <a:rPr lang="en-IE" sz="2400" b="1" i="1" smtClean="0">
                                  <a:latin typeface="Cambria Math"/>
                                </a:rPr>
                                <m:t>=</m:t>
                              </m:r>
                            </m:oMath>
                          </a14:m>
                          <a:r>
                            <a:rPr lang="en-IE" sz="2400" b="1" dirty="0" smtClean="0">
                              <a:latin typeface="Angelina" pitchFamily="2" charset="0"/>
                            </a:rPr>
                            <a:t> 35</a:t>
                          </a:r>
                          <a:endParaRPr lang="en-IE" sz="2400" b="1" dirty="0">
                            <a:latin typeface="Angelina"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n-IE" sz="2400" b="1" dirty="0" smtClean="0">
                              <a:latin typeface="Angelina" pitchFamily="2" charset="0"/>
                            </a:rPr>
                            <a:t>16</a:t>
                          </a:r>
                          <a:endParaRPr lang="en-IE" sz="2400" b="1" dirty="0">
                            <a:latin typeface="Angelina"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E" sz="2400" b="1" dirty="0" smtClean="0">
                              <a:latin typeface="Angelina" pitchFamily="2" charset="0"/>
                            </a:rPr>
                            <a:t>180 - 10 (16)</a:t>
                          </a:r>
                          <a14:m>
                            <m:oMath xmlns:m="http://schemas.openxmlformats.org/officeDocument/2006/math">
                              <m:r>
                                <a:rPr lang="en-IE" sz="2400" b="1" i="1" smtClean="0">
                                  <a:latin typeface="Cambria Math"/>
                                </a:rPr>
                                <m:t>=</m:t>
                              </m:r>
                            </m:oMath>
                          </a14:m>
                          <a:r>
                            <a:rPr lang="en-IE" sz="2400" b="1" dirty="0" smtClean="0">
                              <a:latin typeface="Angelina" pitchFamily="2" charset="0"/>
                            </a:rPr>
                            <a:t> 20</a:t>
                          </a:r>
                          <a:endParaRPr lang="en-IE" sz="2400" b="1" dirty="0">
                            <a:latin typeface="Angelina"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IE" sz="2400" b="1" dirty="0">
                            <a:latin typeface="Angelina"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E" sz="2400" b="1" dirty="0" smtClean="0">
                              <a:latin typeface="Angelina" pitchFamily="2" charset="0"/>
                            </a:rPr>
                            <a:t>110 - 5 (16)</a:t>
                          </a:r>
                          <a14:m>
                            <m:oMath xmlns:m="http://schemas.openxmlformats.org/officeDocument/2006/math">
                              <m:r>
                                <a:rPr lang="en-IE" sz="2400" b="1" i="1" smtClean="0">
                                  <a:latin typeface="Cambria Math"/>
                                </a:rPr>
                                <m:t>=</m:t>
                              </m:r>
                            </m:oMath>
                          </a14:m>
                          <a:r>
                            <a:rPr lang="en-IE" sz="2400" b="1" dirty="0" smtClean="0">
                              <a:latin typeface="Angelina" pitchFamily="2" charset="0"/>
                            </a:rPr>
                            <a:t> 30</a:t>
                          </a:r>
                          <a:endParaRPr lang="en-IE" sz="2400" b="1" dirty="0">
                            <a:latin typeface="Angelina"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n-IE" sz="2400" b="1" dirty="0" smtClean="0">
                              <a:latin typeface="Angelina" pitchFamily="2" charset="0"/>
                            </a:rPr>
                            <a:t>17</a:t>
                          </a:r>
                          <a:endParaRPr lang="en-IE" sz="2400" b="1" dirty="0">
                            <a:latin typeface="Angelina"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E" sz="2400" b="1" dirty="0" smtClean="0">
                              <a:latin typeface="Angelina" pitchFamily="2" charset="0"/>
                            </a:rPr>
                            <a:t>180 - 10 (17)</a:t>
                          </a:r>
                          <a14:m>
                            <m:oMath xmlns:m="http://schemas.openxmlformats.org/officeDocument/2006/math">
                              <m:r>
                                <a:rPr lang="en-IE" sz="2400" b="1" i="1" smtClean="0">
                                  <a:latin typeface="Cambria Math"/>
                                </a:rPr>
                                <m:t>=</m:t>
                              </m:r>
                            </m:oMath>
                          </a14:m>
                          <a:r>
                            <a:rPr lang="en-IE" sz="2400" b="1" dirty="0" smtClean="0">
                              <a:latin typeface="Angelina" pitchFamily="2" charset="0"/>
                            </a:rPr>
                            <a:t> 10</a:t>
                          </a:r>
                          <a:endParaRPr lang="en-IE" sz="2400" b="1" dirty="0">
                            <a:latin typeface="Angelina"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IE" sz="2400" b="1">
                            <a:latin typeface="Angelina"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E" sz="2400" b="1" dirty="0" smtClean="0">
                              <a:latin typeface="Angelina" pitchFamily="2" charset="0"/>
                            </a:rPr>
                            <a:t>110 - 5 (17)</a:t>
                          </a:r>
                          <a14:m>
                            <m:oMath xmlns:m="http://schemas.openxmlformats.org/officeDocument/2006/math">
                              <m:r>
                                <a:rPr lang="en-IE" sz="2400" b="1" i="1" smtClean="0">
                                  <a:latin typeface="Cambria Math"/>
                                </a:rPr>
                                <m:t>=</m:t>
                              </m:r>
                            </m:oMath>
                          </a14:m>
                          <a:r>
                            <a:rPr lang="en-IE" sz="2400" b="1" dirty="0" smtClean="0">
                              <a:latin typeface="Angelina" pitchFamily="2" charset="0"/>
                            </a:rPr>
                            <a:t> 25</a:t>
                          </a:r>
                          <a:endParaRPr lang="en-IE" sz="2400" b="1" dirty="0">
                            <a:latin typeface="Angelina"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n-IE" sz="2400" b="1" dirty="0" smtClean="0">
                              <a:latin typeface="Angelina" pitchFamily="2" charset="0"/>
                            </a:rPr>
                            <a:t>18</a:t>
                          </a:r>
                          <a:endParaRPr lang="en-IE" sz="2400" b="1" dirty="0">
                            <a:latin typeface="Angelina"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E" sz="2400" b="1" dirty="0" smtClean="0">
                              <a:latin typeface="Angelina" pitchFamily="2" charset="0"/>
                            </a:rPr>
                            <a:t>180 - 10 (18)</a:t>
                          </a:r>
                          <a14:m>
                            <m:oMath xmlns:m="http://schemas.openxmlformats.org/officeDocument/2006/math">
                              <m:r>
                                <a:rPr lang="en-IE" sz="2400" b="1" i="1" smtClean="0">
                                  <a:latin typeface="Cambria Math"/>
                                </a:rPr>
                                <m:t>=</m:t>
                              </m:r>
                            </m:oMath>
                          </a14:m>
                          <a:r>
                            <a:rPr lang="en-IE" sz="2400" b="1" dirty="0" smtClean="0">
                              <a:latin typeface="Angelina" pitchFamily="2" charset="0"/>
                            </a:rPr>
                            <a:t> 0</a:t>
                          </a:r>
                          <a:endParaRPr lang="en-IE" sz="2400" b="1" dirty="0">
                            <a:latin typeface="Angelina"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IE" sz="2400" b="1">
                            <a:latin typeface="Angelina"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E" sz="2400" b="1" dirty="0" smtClean="0">
                              <a:latin typeface="Angelina" pitchFamily="2" charset="0"/>
                            </a:rPr>
                            <a:t>110 - 5 (18)</a:t>
                          </a:r>
                          <a14:m>
                            <m:oMath xmlns:m="http://schemas.openxmlformats.org/officeDocument/2006/math">
                              <m:r>
                                <a:rPr lang="en-IE" sz="2400" b="1" i="1" smtClean="0">
                                  <a:latin typeface="Cambria Math"/>
                                </a:rPr>
                                <m:t>=</m:t>
                              </m:r>
                            </m:oMath>
                          </a14:m>
                          <a:r>
                            <a:rPr lang="en-IE" sz="2400" b="1" dirty="0" smtClean="0">
                              <a:latin typeface="Angelina" pitchFamily="2" charset="0"/>
                            </a:rPr>
                            <a:t> 20</a:t>
                          </a:r>
                          <a:endParaRPr lang="en-IE" sz="2400" b="1" dirty="0">
                            <a:latin typeface="Angelina"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n-IE" sz="2400" b="1" dirty="0" smtClean="0">
                              <a:latin typeface="Angelina" pitchFamily="2" charset="0"/>
                            </a:rPr>
                            <a:t>19</a:t>
                          </a:r>
                          <a:endParaRPr lang="en-IE" sz="2400" b="1" dirty="0">
                            <a:latin typeface="Angelina"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IE" sz="2400" b="1" dirty="0">
                            <a:latin typeface="Angelina"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IE" sz="2400" b="1">
                            <a:latin typeface="Angelina"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IE" sz="2400" b="1" dirty="0">
                            <a:latin typeface="Angelina"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mc:Choice>
        <mc:Fallback xmlns="">
          <p:graphicFrame>
            <p:nvGraphicFramePr>
              <p:cNvPr id="3" name="Table 2"/>
              <p:cNvGraphicFramePr>
                <a:graphicFrameLocks noGrp="1"/>
              </p:cNvGraphicFramePr>
              <p:nvPr>
                <p:extLst>
                  <p:ext uri="{D42A27DB-BD31-4B8C-83A1-F6EECF244321}">
                    <p14:modId xmlns:p14="http://schemas.microsoft.com/office/powerpoint/2010/main" val="889040566"/>
                  </p:ext>
                </p:extLst>
              </p:nvPr>
            </p:nvGraphicFramePr>
            <p:xfrm>
              <a:off x="827528" y="1365071"/>
              <a:ext cx="7776864" cy="3657600"/>
            </p:xfrm>
            <a:graphic>
              <a:graphicData uri="http://schemas.openxmlformats.org/drawingml/2006/table">
                <a:tbl>
                  <a:tblPr firstRow="1" bandRow="1">
                    <a:tableStyleId>{7E9639D4-E3E2-4D34-9284-5A2195B3D0D7}</a:tableStyleId>
                  </a:tblPr>
                  <a:tblGrid>
                    <a:gridCol w="1423031"/>
                    <a:gridCol w="2393393"/>
                    <a:gridCol w="720080"/>
                    <a:gridCol w="3240360"/>
                  </a:tblGrid>
                  <a:tr h="457200">
                    <a:tc>
                      <a:txBody>
                        <a:bodyPr/>
                        <a:lstStyle/>
                        <a:p>
                          <a:endParaRPr lang="en-US"/>
                        </a:p>
                      </a:txBody>
                      <a:tcPr>
                        <a:lnR w="12700" cap="flat" cmpd="sng" algn="ctr">
                          <a:solidFill>
                            <a:schemeClr val="bg1"/>
                          </a:solidFill>
                          <a:prstDash val="solid"/>
                          <a:round/>
                          <a:headEnd type="none" w="med" len="med"/>
                          <a:tailEnd type="none" w="med" len="med"/>
                        </a:lnR>
                        <a:lnB w="12700" cap="flat" cmpd="sng" algn="ctr">
                          <a:solidFill>
                            <a:schemeClr val="tx1"/>
                          </a:solidFill>
                          <a:prstDash val="solid"/>
                          <a:round/>
                          <a:headEnd type="none" w="med" len="med"/>
                          <a:tailEnd type="none" w="med" len="med"/>
                        </a:lnB>
                        <a:blipFill rotWithShape="1">
                          <a:blip r:embed="rId2"/>
                          <a:stretch>
                            <a:fillRect l="-429" t="-10667" r="-447639" b="-730667"/>
                          </a:stretch>
                        </a:blipFill>
                      </a:tcPr>
                    </a:tc>
                    <a:tc>
                      <a:txBody>
                        <a:bodyPr/>
                        <a:lstStyle/>
                        <a:p>
                          <a:pPr algn="ctr"/>
                          <a:r>
                            <a:rPr lang="en-IE" sz="2400" dirty="0" smtClean="0">
                              <a:latin typeface="Angelina" pitchFamily="2" charset="0"/>
                            </a:rPr>
                            <a:t>180 - 10x</a:t>
                          </a:r>
                          <a:endParaRPr lang="en-IE" sz="2400" b="1" dirty="0">
                            <a:latin typeface="Angelina" pitchFamily="2"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endParaRPr lang="en-IE" sz="2400" b="1" dirty="0">
                            <a:latin typeface="Angelina" pitchFamily="2"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IE" sz="2400" dirty="0" smtClean="0">
                              <a:latin typeface="Angelina" pitchFamily="2" charset="0"/>
                            </a:rPr>
                            <a:t>110 - 5x</a:t>
                          </a:r>
                          <a:endParaRPr lang="en-IE" sz="2400" b="1" dirty="0">
                            <a:latin typeface="Angelina" pitchFamily="2" charset="0"/>
                          </a:endParaRPr>
                        </a:p>
                      </a:txBody>
                      <a:tcPr>
                        <a:lnL w="12700" cap="flat" cmpd="sng" algn="ctr">
                          <a:solidFill>
                            <a:schemeClr val="bg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r>
                  <a:tr h="457200">
                    <a:tc>
                      <a:txBody>
                        <a:bodyPr/>
                        <a:lstStyle/>
                        <a:p>
                          <a:pPr algn="ctr"/>
                          <a:r>
                            <a:rPr lang="en-IE" sz="2400" b="1" dirty="0" smtClean="0">
                              <a:latin typeface="Angelina" pitchFamily="2" charset="0"/>
                            </a:rPr>
                            <a:t>13</a:t>
                          </a:r>
                          <a:endParaRPr lang="en-IE" sz="2400" b="1" dirty="0">
                            <a:latin typeface="Angelina"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2"/>
                          <a:stretch>
                            <a:fillRect l="-59542" t="-110667" r="-165394" b="-630667"/>
                          </a:stretch>
                        </a:blipFill>
                      </a:tcPr>
                    </a:tc>
                    <a:tc>
                      <a:txBody>
                        <a:bodyPr/>
                        <a:lstStyle/>
                        <a:p>
                          <a:pPr algn="ctr"/>
                          <a:endParaRPr lang="en-IE" sz="2400" b="1" dirty="0">
                            <a:latin typeface="Angelina"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2"/>
                          <a:stretch>
                            <a:fillRect l="-140301" t="-110667" r="-188" b="-630667"/>
                          </a:stretch>
                        </a:blipFill>
                      </a:tcPr>
                    </a:tc>
                  </a:tr>
                  <a:tr h="457200">
                    <a:tc>
                      <a:txBody>
                        <a:bodyPr/>
                        <a:lstStyle/>
                        <a:p>
                          <a:pPr algn="ctr"/>
                          <a:r>
                            <a:rPr lang="en-IE" sz="2400" b="1" dirty="0" smtClean="0">
                              <a:latin typeface="Angelina" pitchFamily="2" charset="0"/>
                            </a:rPr>
                            <a:t>14</a:t>
                          </a:r>
                          <a:endParaRPr lang="en-IE" sz="2400" b="1" dirty="0">
                            <a:latin typeface="Angelina"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2"/>
                          <a:stretch>
                            <a:fillRect l="-59542" t="-210667" r="-165394" b="-530667"/>
                          </a:stretch>
                        </a:blipFill>
                      </a:tcPr>
                    </a:tc>
                    <a:tc>
                      <a:txBody>
                        <a:bodyPr/>
                        <a:lstStyle/>
                        <a:p>
                          <a:pPr algn="ctr"/>
                          <a:endParaRPr lang="en-IE" sz="2400" b="1" dirty="0">
                            <a:latin typeface="Angelina"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2"/>
                          <a:stretch>
                            <a:fillRect l="-140301" t="-210667" r="-188" b="-530667"/>
                          </a:stretch>
                        </a:blipFill>
                      </a:tcPr>
                    </a:tc>
                  </a:tr>
                  <a:tr h="457200">
                    <a:tc>
                      <a:txBody>
                        <a:bodyPr/>
                        <a:lstStyle/>
                        <a:p>
                          <a:pPr algn="ctr"/>
                          <a:r>
                            <a:rPr lang="en-IE" sz="2400" b="1" dirty="0" smtClean="0">
                              <a:latin typeface="Angelina" pitchFamily="2" charset="0"/>
                            </a:rPr>
                            <a:t>15</a:t>
                          </a:r>
                          <a:endParaRPr lang="en-IE" sz="2400" b="1" dirty="0">
                            <a:latin typeface="Angelina"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2"/>
                          <a:stretch>
                            <a:fillRect l="-59542" t="-310667" r="-165394" b="-430667"/>
                          </a:stretch>
                        </a:blipFill>
                      </a:tcPr>
                    </a:tc>
                    <a:tc>
                      <a:txBody>
                        <a:bodyPr/>
                        <a:lstStyle/>
                        <a:p>
                          <a:pPr algn="ctr"/>
                          <a:endParaRPr lang="en-IE" sz="2400" b="1" dirty="0">
                            <a:latin typeface="Angelina"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2"/>
                          <a:stretch>
                            <a:fillRect l="-140301" t="-310667" r="-188" b="-430667"/>
                          </a:stretch>
                        </a:blipFill>
                      </a:tcPr>
                    </a:tc>
                  </a:tr>
                  <a:tr h="457200">
                    <a:tc>
                      <a:txBody>
                        <a:bodyPr/>
                        <a:lstStyle/>
                        <a:p>
                          <a:pPr algn="ctr"/>
                          <a:r>
                            <a:rPr lang="en-IE" sz="2400" b="1" dirty="0" smtClean="0">
                              <a:latin typeface="Angelina" pitchFamily="2" charset="0"/>
                            </a:rPr>
                            <a:t>16</a:t>
                          </a:r>
                          <a:endParaRPr lang="en-IE" sz="2400" b="1" dirty="0">
                            <a:latin typeface="Angelina"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2"/>
                          <a:stretch>
                            <a:fillRect l="-59542" t="-410667" r="-165394" b="-330667"/>
                          </a:stretch>
                        </a:blipFill>
                      </a:tcPr>
                    </a:tc>
                    <a:tc>
                      <a:txBody>
                        <a:bodyPr/>
                        <a:lstStyle/>
                        <a:p>
                          <a:pPr algn="ctr"/>
                          <a:endParaRPr lang="en-IE" sz="2400" b="1" dirty="0">
                            <a:latin typeface="Angelina"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2"/>
                          <a:stretch>
                            <a:fillRect l="-140301" t="-410667" r="-188" b="-330667"/>
                          </a:stretch>
                        </a:blipFill>
                      </a:tcPr>
                    </a:tc>
                  </a:tr>
                  <a:tr h="457200">
                    <a:tc>
                      <a:txBody>
                        <a:bodyPr/>
                        <a:lstStyle/>
                        <a:p>
                          <a:pPr algn="ctr"/>
                          <a:r>
                            <a:rPr lang="en-IE" sz="2400" b="1" dirty="0" smtClean="0">
                              <a:latin typeface="Angelina" pitchFamily="2" charset="0"/>
                            </a:rPr>
                            <a:t>17</a:t>
                          </a:r>
                          <a:endParaRPr lang="en-IE" sz="2400" b="1" dirty="0">
                            <a:latin typeface="Angelina"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2"/>
                          <a:stretch>
                            <a:fillRect l="-59542" t="-510667" r="-165394" b="-230667"/>
                          </a:stretch>
                        </a:blipFill>
                      </a:tcPr>
                    </a:tc>
                    <a:tc>
                      <a:txBody>
                        <a:bodyPr/>
                        <a:lstStyle/>
                        <a:p>
                          <a:pPr algn="ctr"/>
                          <a:endParaRPr lang="en-IE" sz="2400" b="1">
                            <a:latin typeface="Angelina"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2"/>
                          <a:stretch>
                            <a:fillRect l="-140301" t="-510667" r="-188" b="-230667"/>
                          </a:stretch>
                        </a:blipFill>
                      </a:tcPr>
                    </a:tc>
                  </a:tr>
                  <a:tr h="457200">
                    <a:tc>
                      <a:txBody>
                        <a:bodyPr/>
                        <a:lstStyle/>
                        <a:p>
                          <a:pPr algn="ctr"/>
                          <a:r>
                            <a:rPr lang="en-IE" sz="2400" b="1" dirty="0" smtClean="0">
                              <a:latin typeface="Angelina" pitchFamily="2" charset="0"/>
                            </a:rPr>
                            <a:t>18</a:t>
                          </a:r>
                          <a:endParaRPr lang="en-IE" sz="2400" b="1" dirty="0">
                            <a:latin typeface="Angelina"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2"/>
                          <a:stretch>
                            <a:fillRect l="-59542" t="-610667" r="-165394" b="-130667"/>
                          </a:stretch>
                        </a:blipFill>
                      </a:tcPr>
                    </a:tc>
                    <a:tc>
                      <a:txBody>
                        <a:bodyPr/>
                        <a:lstStyle/>
                        <a:p>
                          <a:pPr algn="ctr"/>
                          <a:endParaRPr lang="en-IE" sz="2400" b="1">
                            <a:latin typeface="Angelina"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2"/>
                          <a:stretch>
                            <a:fillRect l="-140301" t="-610667" r="-188" b="-130667"/>
                          </a:stretch>
                        </a:blipFill>
                      </a:tcPr>
                    </a:tc>
                  </a:tr>
                  <a:tr h="457200">
                    <a:tc>
                      <a:txBody>
                        <a:bodyPr/>
                        <a:lstStyle/>
                        <a:p>
                          <a:pPr algn="ctr"/>
                          <a:r>
                            <a:rPr lang="en-IE" sz="2400" b="1" dirty="0" smtClean="0">
                              <a:latin typeface="Angelina" pitchFamily="2" charset="0"/>
                            </a:rPr>
                            <a:t>19</a:t>
                          </a:r>
                          <a:endParaRPr lang="en-IE" sz="2400" b="1" dirty="0">
                            <a:latin typeface="Angelina"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IE" sz="2400" b="1" dirty="0">
                            <a:latin typeface="Angelina"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IE" sz="2400" b="1">
                            <a:latin typeface="Angelina"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IE" sz="2400" b="1" dirty="0">
                            <a:latin typeface="Angelina"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mc:Fallback>
      </mc:AlternateContent>
      <p:pic>
        <p:nvPicPr>
          <p:cNvPr id="2054" name="Picture 6" descr="http://ts4.mm.bing.net/th?id=H.4734042662569043&amp;pid=15.1&amp;H=160&amp;W=152"/>
          <p:cNvPicPr>
            <a:picLocks noChangeArrowheads="1"/>
          </p:cNvPicPr>
          <p:nvPr/>
        </p:nvPicPr>
        <p:blipFill rotWithShape="1">
          <a:blip r:embed="rId3">
            <a:extLst>
              <a:ext uri="{28A0092B-C50C-407E-A947-70E740481C1C}">
                <a14:useLocalDpi xmlns:a14="http://schemas.microsoft.com/office/drawing/2010/main" val="0"/>
              </a:ext>
            </a:extLst>
          </a:blip>
          <a:srcRect t="22187" r="50000" b="20000"/>
          <a:stretch/>
        </p:blipFill>
        <p:spPr bwMode="auto">
          <a:xfrm>
            <a:off x="395584" y="2708920"/>
            <a:ext cx="432000" cy="432000"/>
          </a:xfrm>
          <a:prstGeom prst="roundRect">
            <a:avLst>
              <a:gd name="adj" fmla="val 27263"/>
            </a:avLst>
          </a:prstGeom>
          <a:noFill/>
          <a:scene3d>
            <a:camera prst="perspectiveContrastingRightFacing"/>
            <a:lightRig rig="threePt" dir="t"/>
          </a:scene3d>
          <a:sp3d>
            <a:bevelT/>
          </a:sp3d>
          <a:extLst>
            <a:ext uri="{909E8E84-426E-40DD-AFC4-6F175D3DCCD1}">
              <a14:hiddenFill xmlns:a14="http://schemas.microsoft.com/office/drawing/2010/main">
                <a:solidFill>
                  <a:srgbClr val="FFFFFF"/>
                </a:solidFill>
              </a14:hiddenFill>
            </a:ext>
          </a:extLst>
        </p:spPr>
      </p:pic>
      <p:pic>
        <p:nvPicPr>
          <p:cNvPr id="2056" name="Picture 8" descr="http://ts4.mm.bing.net/th?id=H.4734042662569043&amp;pid=15.1&amp;H=160&amp;W=152"/>
          <p:cNvPicPr>
            <a:picLocks noChangeArrowheads="1"/>
          </p:cNvPicPr>
          <p:nvPr/>
        </p:nvPicPr>
        <p:blipFill rotWithShape="1">
          <a:blip r:embed="rId3">
            <a:extLst>
              <a:ext uri="{28A0092B-C50C-407E-A947-70E740481C1C}">
                <a14:useLocalDpi xmlns:a14="http://schemas.microsoft.com/office/drawing/2010/main" val="0"/>
              </a:ext>
            </a:extLst>
          </a:blip>
          <a:srcRect l="50000" t="30000" b="20000"/>
          <a:stretch/>
        </p:blipFill>
        <p:spPr bwMode="auto">
          <a:xfrm>
            <a:off x="395584" y="1844824"/>
            <a:ext cx="432000" cy="432000"/>
          </a:xfrm>
          <a:prstGeom prst="roundRect">
            <a:avLst/>
          </a:prstGeom>
          <a:noFill/>
          <a:scene3d>
            <a:camera prst="perspectiveContrastingRightFacing"/>
            <a:lightRig rig="threePt" dir="t"/>
          </a:scene3d>
          <a:sp3d>
            <a:bevelT/>
          </a:sp3d>
          <a:extLst>
            <a:ext uri="{909E8E84-426E-40DD-AFC4-6F175D3DCCD1}">
              <a14:hiddenFill xmlns:a14="http://schemas.microsoft.com/office/drawing/2010/main">
                <a:solidFill>
                  <a:srgbClr val="FFFFFF"/>
                </a:solidFill>
              </a14:hiddenFill>
            </a:ext>
          </a:extLst>
        </p:spPr>
      </p:pic>
      <p:pic>
        <p:nvPicPr>
          <p:cNvPr id="8" name="Picture 8" descr="http://ts4.mm.bing.net/th?id=H.4734042662569043&amp;pid=15.1&amp;H=160&amp;W=152"/>
          <p:cNvPicPr>
            <a:picLocks noChangeArrowheads="1"/>
          </p:cNvPicPr>
          <p:nvPr/>
        </p:nvPicPr>
        <p:blipFill rotWithShape="1">
          <a:blip r:embed="rId3">
            <a:extLst>
              <a:ext uri="{28A0092B-C50C-407E-A947-70E740481C1C}">
                <a14:useLocalDpi xmlns:a14="http://schemas.microsoft.com/office/drawing/2010/main" val="0"/>
              </a:ext>
            </a:extLst>
          </a:blip>
          <a:srcRect l="50000" t="30000" b="20000"/>
          <a:stretch/>
        </p:blipFill>
        <p:spPr bwMode="auto">
          <a:xfrm>
            <a:off x="395584" y="2276872"/>
            <a:ext cx="432000" cy="432000"/>
          </a:xfrm>
          <a:prstGeom prst="roundRect">
            <a:avLst/>
          </a:prstGeom>
          <a:noFill/>
          <a:scene3d>
            <a:camera prst="perspectiveContrastingRightFacing"/>
            <a:lightRig rig="threePt" dir="t"/>
          </a:scene3d>
          <a:sp3d>
            <a:bevelT/>
          </a:sp3d>
          <a:extLst>
            <a:ext uri="{909E8E84-426E-40DD-AFC4-6F175D3DCCD1}">
              <a14:hiddenFill xmlns:a14="http://schemas.microsoft.com/office/drawing/2010/main">
                <a:solidFill>
                  <a:srgbClr val="FFFFFF"/>
                </a:solidFill>
              </a14:hiddenFill>
            </a:ext>
          </a:extLst>
        </p:spPr>
      </p:pic>
      <p:pic>
        <p:nvPicPr>
          <p:cNvPr id="7" name="Picture 6" descr="http://ts4.mm.bing.net/th?id=H.4734042662569043&amp;pid=15.1&amp;H=160&amp;W=152"/>
          <p:cNvPicPr>
            <a:picLocks noChangeArrowheads="1"/>
          </p:cNvPicPr>
          <p:nvPr/>
        </p:nvPicPr>
        <p:blipFill rotWithShape="1">
          <a:blip r:embed="rId3">
            <a:extLst>
              <a:ext uri="{28A0092B-C50C-407E-A947-70E740481C1C}">
                <a14:useLocalDpi xmlns:a14="http://schemas.microsoft.com/office/drawing/2010/main" val="0"/>
              </a:ext>
            </a:extLst>
          </a:blip>
          <a:srcRect t="22187" r="50000" b="20000"/>
          <a:stretch/>
        </p:blipFill>
        <p:spPr bwMode="auto">
          <a:xfrm>
            <a:off x="395584" y="3212976"/>
            <a:ext cx="432000" cy="432000"/>
          </a:xfrm>
          <a:prstGeom prst="roundRect">
            <a:avLst>
              <a:gd name="adj" fmla="val 27263"/>
            </a:avLst>
          </a:prstGeom>
          <a:noFill/>
          <a:scene3d>
            <a:camera prst="perspectiveContrastingRightFacing"/>
            <a:lightRig rig="threePt" dir="t"/>
          </a:scene3d>
          <a:sp3d>
            <a:bevelT/>
          </a:sp3d>
          <a:extLst>
            <a:ext uri="{909E8E84-426E-40DD-AFC4-6F175D3DCCD1}">
              <a14:hiddenFill xmlns:a14="http://schemas.microsoft.com/office/drawing/2010/main">
                <a:solidFill>
                  <a:srgbClr val="FFFFFF"/>
                </a:solidFill>
              </a14:hiddenFill>
            </a:ext>
          </a:extLst>
        </p:spPr>
      </p:pic>
      <p:pic>
        <p:nvPicPr>
          <p:cNvPr id="9" name="Picture 6" descr="http://ts4.mm.bing.net/th?id=H.4734042662569043&amp;pid=15.1&amp;H=160&amp;W=152"/>
          <p:cNvPicPr>
            <a:picLocks noChangeArrowheads="1"/>
          </p:cNvPicPr>
          <p:nvPr/>
        </p:nvPicPr>
        <p:blipFill rotWithShape="1">
          <a:blip r:embed="rId3">
            <a:extLst>
              <a:ext uri="{28A0092B-C50C-407E-A947-70E740481C1C}">
                <a14:useLocalDpi xmlns:a14="http://schemas.microsoft.com/office/drawing/2010/main" val="0"/>
              </a:ext>
            </a:extLst>
          </a:blip>
          <a:srcRect t="22187" r="50000" b="20000"/>
          <a:stretch/>
        </p:blipFill>
        <p:spPr bwMode="auto">
          <a:xfrm>
            <a:off x="395584" y="4077072"/>
            <a:ext cx="432000" cy="432000"/>
          </a:xfrm>
          <a:prstGeom prst="roundRect">
            <a:avLst>
              <a:gd name="adj" fmla="val 27263"/>
            </a:avLst>
          </a:prstGeom>
          <a:noFill/>
          <a:scene3d>
            <a:camera prst="perspectiveContrastingRightFacing"/>
            <a:lightRig rig="threePt" dir="t"/>
          </a:scene3d>
          <a:sp3d>
            <a:bevelT/>
          </a:sp3d>
          <a:extLst>
            <a:ext uri="{909E8E84-426E-40DD-AFC4-6F175D3DCCD1}">
              <a14:hiddenFill xmlns:a14="http://schemas.microsoft.com/office/drawing/2010/main">
                <a:solidFill>
                  <a:srgbClr val="FFFFFF"/>
                </a:solidFill>
              </a14:hiddenFill>
            </a:ext>
          </a:extLst>
        </p:spPr>
      </p:pic>
      <p:pic>
        <p:nvPicPr>
          <p:cNvPr id="12" name="Picture 6" descr="http://ts4.mm.bing.net/th?id=H.4734042662569043&amp;pid=15.1&amp;H=160&amp;W=152"/>
          <p:cNvPicPr>
            <a:picLocks noChangeArrowheads="1"/>
          </p:cNvPicPr>
          <p:nvPr/>
        </p:nvPicPr>
        <p:blipFill rotWithShape="1">
          <a:blip r:embed="rId3">
            <a:extLst>
              <a:ext uri="{28A0092B-C50C-407E-A947-70E740481C1C}">
                <a14:useLocalDpi xmlns:a14="http://schemas.microsoft.com/office/drawing/2010/main" val="0"/>
              </a:ext>
            </a:extLst>
          </a:blip>
          <a:srcRect t="22187" r="50000" b="20000"/>
          <a:stretch/>
        </p:blipFill>
        <p:spPr bwMode="auto">
          <a:xfrm>
            <a:off x="395584" y="3645024"/>
            <a:ext cx="432000" cy="432000"/>
          </a:xfrm>
          <a:prstGeom prst="roundRect">
            <a:avLst>
              <a:gd name="adj" fmla="val 27263"/>
            </a:avLst>
          </a:prstGeom>
          <a:noFill/>
          <a:scene3d>
            <a:camera prst="perspectiveContrastingRightFacing"/>
            <a:lightRig rig="threePt" dir="t"/>
          </a:scene3d>
          <a:sp3d>
            <a:bevelT/>
          </a:sp3d>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4" name="TextBox 3"/>
              <p:cNvSpPr txBox="1"/>
              <p:nvPr/>
            </p:nvSpPr>
            <p:spPr>
              <a:xfrm>
                <a:off x="4722889" y="1848018"/>
                <a:ext cx="535724"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IE" sz="2800" b="1" i="1" smtClean="0">
                          <a:solidFill>
                            <a:srgbClr val="990033"/>
                          </a:solidFill>
                          <a:latin typeface="Cambria Math"/>
                          <a:ea typeface="Cambria Math"/>
                        </a:rPr>
                        <m:t>&gt;</m:t>
                      </m:r>
                    </m:oMath>
                  </m:oMathPara>
                </a14:m>
                <a:endParaRPr lang="en-IE" sz="2800" b="1" dirty="0" smtClean="0">
                  <a:solidFill>
                    <a:srgbClr val="990033"/>
                  </a:solidFill>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4722889" y="1848018"/>
                <a:ext cx="535724" cy="523220"/>
              </a:xfrm>
              <a:prstGeom prst="rect">
                <a:avLst/>
              </a:prstGeom>
              <a:blipFill rotWithShape="1">
                <a:blip r:embed="rId4"/>
                <a:stretch>
                  <a:fillRect/>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4715960" y="2213575"/>
                <a:ext cx="534121"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IE" sz="2800" b="1" i="1" smtClean="0">
                          <a:solidFill>
                            <a:srgbClr val="990033"/>
                          </a:solidFill>
                          <a:latin typeface="Cambria Math"/>
                          <a:ea typeface="Cambria Math"/>
                        </a:rPr>
                        <m:t>=</m:t>
                      </m:r>
                    </m:oMath>
                  </m:oMathPara>
                </a14:m>
                <a:endParaRPr lang="en-IE" sz="2800" b="1" dirty="0" smtClean="0">
                  <a:solidFill>
                    <a:srgbClr val="990033"/>
                  </a:solidFill>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4715960" y="2213575"/>
                <a:ext cx="534121" cy="523220"/>
              </a:xfrm>
              <a:prstGeom prst="rect">
                <a:avLst/>
              </a:prstGeom>
              <a:blipFill rotWithShape="1">
                <a:blip r:embed="rId5"/>
                <a:stretch>
                  <a:fillRect/>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4715960" y="2698467"/>
                <a:ext cx="535724"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IE" sz="2800" b="1" i="1" smtClean="0">
                          <a:solidFill>
                            <a:srgbClr val="990033"/>
                          </a:solidFill>
                          <a:latin typeface="Cambria Math"/>
                          <a:ea typeface="Cambria Math"/>
                        </a:rPr>
                        <m:t>&lt;</m:t>
                      </m:r>
                    </m:oMath>
                  </m:oMathPara>
                </a14:m>
                <a:endParaRPr lang="en-IE" sz="2800" b="1" dirty="0" smtClean="0">
                  <a:solidFill>
                    <a:srgbClr val="990033"/>
                  </a:solidFill>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4715960" y="2698467"/>
                <a:ext cx="535724" cy="523220"/>
              </a:xfrm>
              <a:prstGeom prst="rect">
                <a:avLst/>
              </a:prstGeom>
              <a:blipFill rotWithShape="1">
                <a:blip r:embed="rId6"/>
                <a:stretch>
                  <a:fillRect/>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4715960" y="3149679"/>
                <a:ext cx="535724"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IE" sz="2800" b="1" i="1" smtClean="0">
                          <a:solidFill>
                            <a:srgbClr val="990033"/>
                          </a:solidFill>
                          <a:latin typeface="Cambria Math"/>
                          <a:ea typeface="Cambria Math"/>
                        </a:rPr>
                        <m:t>&lt;</m:t>
                      </m:r>
                    </m:oMath>
                  </m:oMathPara>
                </a14:m>
                <a:endParaRPr lang="en-IE" sz="2800" b="1" dirty="0" smtClean="0">
                  <a:solidFill>
                    <a:srgbClr val="990033"/>
                  </a:solidFill>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4715960" y="3149679"/>
                <a:ext cx="535724" cy="523220"/>
              </a:xfrm>
              <a:prstGeom prst="rect">
                <a:avLst/>
              </a:prstGeom>
              <a:blipFill rotWithShape="1">
                <a:blip r:embed="rId7"/>
                <a:stretch>
                  <a:fillRect/>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4706607" y="3581727"/>
                <a:ext cx="535724"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IE" sz="2800" b="1" i="1" smtClean="0">
                          <a:solidFill>
                            <a:srgbClr val="990033"/>
                          </a:solidFill>
                          <a:latin typeface="Cambria Math"/>
                          <a:ea typeface="Cambria Math"/>
                        </a:rPr>
                        <m:t>&lt;</m:t>
                      </m:r>
                    </m:oMath>
                  </m:oMathPara>
                </a14:m>
                <a:endParaRPr lang="en-IE" sz="2800" b="1" dirty="0" smtClean="0">
                  <a:solidFill>
                    <a:srgbClr val="990033"/>
                  </a:solidFill>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4706607" y="3581727"/>
                <a:ext cx="535724" cy="523220"/>
              </a:xfrm>
              <a:prstGeom prst="rect">
                <a:avLst/>
              </a:prstGeom>
              <a:blipFill rotWithShape="1">
                <a:blip r:embed="rId8"/>
                <a:stretch>
                  <a:fillRect/>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4715960" y="4013775"/>
                <a:ext cx="535724"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IE" sz="2800" b="1" i="1" smtClean="0">
                          <a:solidFill>
                            <a:srgbClr val="990033"/>
                          </a:solidFill>
                          <a:latin typeface="Cambria Math"/>
                          <a:ea typeface="Cambria Math"/>
                        </a:rPr>
                        <m:t>&lt;</m:t>
                      </m:r>
                    </m:oMath>
                  </m:oMathPara>
                </a14:m>
                <a:endParaRPr lang="en-IE" sz="2800" b="1" dirty="0" smtClean="0">
                  <a:solidFill>
                    <a:srgbClr val="990033"/>
                  </a:solidFill>
                </a:endParaRPr>
              </a:p>
            </p:txBody>
          </p:sp>
        </mc:Choice>
        <mc:Fallback xmlns="">
          <p:sp>
            <p:nvSpPr>
              <p:cNvPr id="17" name="TextBox 16"/>
              <p:cNvSpPr txBox="1">
                <a:spLocks noRot="1" noChangeAspect="1" noMove="1" noResize="1" noEditPoints="1" noAdjustHandles="1" noChangeArrowheads="1" noChangeShapeType="1" noTextEdit="1"/>
              </p:cNvSpPr>
              <p:nvPr/>
            </p:nvSpPr>
            <p:spPr>
              <a:xfrm>
                <a:off x="4715960" y="4013775"/>
                <a:ext cx="535724" cy="523220"/>
              </a:xfrm>
              <a:prstGeom prst="rect">
                <a:avLst/>
              </a:prstGeom>
              <a:blipFill rotWithShape="1">
                <a:blip r:embed="rId9"/>
                <a:stretch>
                  <a:fillRect/>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2377240" y="4589839"/>
                <a:ext cx="2122696"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IE" sz="2400" b="1" i="1" smtClean="0">
                          <a:solidFill>
                            <a:srgbClr val="990033"/>
                          </a:solidFill>
                          <a:latin typeface="Cambria Math"/>
                          <a:ea typeface="Cambria Math"/>
                        </a:rPr>
                        <m:t>𝑵𝒐𝒕</m:t>
                      </m:r>
                      <m:r>
                        <a:rPr lang="en-IE" sz="2400" b="1" i="1" smtClean="0">
                          <a:solidFill>
                            <a:srgbClr val="990033"/>
                          </a:solidFill>
                          <a:latin typeface="Cambria Math"/>
                          <a:ea typeface="Cambria Math"/>
                        </a:rPr>
                        <m:t> </m:t>
                      </m:r>
                      <m:r>
                        <a:rPr lang="en-IE" sz="2400" b="1" i="1" smtClean="0">
                          <a:solidFill>
                            <a:srgbClr val="990033"/>
                          </a:solidFill>
                          <a:latin typeface="Cambria Math"/>
                          <a:ea typeface="Cambria Math"/>
                        </a:rPr>
                        <m:t>𝒑𝒐𝒔𝒔𝒊𝒃𝒍𝒆</m:t>
                      </m:r>
                    </m:oMath>
                  </m:oMathPara>
                </a14:m>
                <a:endParaRPr lang="en-IE" sz="2400" b="1" dirty="0" smtClean="0">
                  <a:solidFill>
                    <a:srgbClr val="990033"/>
                  </a:solidFill>
                </a:endParaRPr>
              </a:p>
            </p:txBody>
          </p:sp>
        </mc:Choice>
        <mc:Fallback xmlns="">
          <p:sp>
            <p:nvSpPr>
              <p:cNvPr id="18" name="TextBox 17"/>
              <p:cNvSpPr txBox="1">
                <a:spLocks noRot="1" noChangeAspect="1" noMove="1" noResize="1" noEditPoints="1" noAdjustHandles="1" noChangeArrowheads="1" noChangeShapeType="1" noTextEdit="1"/>
              </p:cNvSpPr>
              <p:nvPr/>
            </p:nvSpPr>
            <p:spPr>
              <a:xfrm>
                <a:off x="2377240" y="4589839"/>
                <a:ext cx="2122696" cy="461665"/>
              </a:xfrm>
              <a:prstGeom prst="rect">
                <a:avLst/>
              </a:prstGeom>
              <a:blipFill rotWithShape="1">
                <a:blip r:embed="rId10"/>
                <a:stretch>
                  <a:fillRect r="-575" b="-17105"/>
                </a:stretch>
              </a:blipFill>
            </p:spPr>
            <p:txBody>
              <a:bodyPr/>
              <a:lstStyle/>
              <a:p>
                <a:r>
                  <a:rPr lang="en-IE">
                    <a:noFill/>
                  </a:rPr>
                  <a:t> </a:t>
                </a:r>
              </a:p>
            </p:txBody>
          </p:sp>
        </mc:Fallback>
      </mc:AlternateContent>
      <p:sp>
        <p:nvSpPr>
          <p:cNvPr id="5" name="Rectangle 4"/>
          <p:cNvSpPr/>
          <p:nvPr/>
        </p:nvSpPr>
        <p:spPr>
          <a:xfrm>
            <a:off x="2987768" y="836712"/>
            <a:ext cx="5162446" cy="584775"/>
          </a:xfrm>
          <a:prstGeom prst="rect">
            <a:avLst/>
          </a:prstGeom>
        </p:spPr>
        <p:txBody>
          <a:bodyPr wrap="square">
            <a:spAutoFit/>
          </a:bodyPr>
          <a:lstStyle/>
          <a:p>
            <a:r>
              <a:rPr lang="en-IE" sz="3200" b="1" dirty="0">
                <a:solidFill>
                  <a:srgbClr val="990033"/>
                </a:solidFill>
              </a:rPr>
              <a:t>John </a:t>
            </a:r>
            <a:r>
              <a:rPr lang="en-IE" sz="3200" b="1" dirty="0" smtClean="0">
                <a:solidFill>
                  <a:srgbClr val="990033"/>
                </a:solidFill>
              </a:rPr>
              <a:t>			       Owen</a:t>
            </a:r>
            <a:endParaRPr lang="en-IE" sz="3200" dirty="0">
              <a:solidFill>
                <a:srgbClr val="990033"/>
              </a:solidFill>
            </a:endParaRPr>
          </a:p>
        </p:txBody>
      </p:sp>
      <p:grpSp>
        <p:nvGrpSpPr>
          <p:cNvPr id="20" name="Group 19"/>
          <p:cNvGrpSpPr/>
          <p:nvPr/>
        </p:nvGrpSpPr>
        <p:grpSpPr>
          <a:xfrm>
            <a:off x="8782681" y="428318"/>
            <a:ext cx="7866916" cy="5829300"/>
            <a:chOff x="8782681" y="428318"/>
            <a:chExt cx="7866916" cy="5829300"/>
          </a:xfrm>
        </p:grpSpPr>
        <p:sp>
          <p:nvSpPr>
            <p:cNvPr id="21" name="Rounded Rectangle 20"/>
            <p:cNvSpPr/>
            <p:nvPr/>
          </p:nvSpPr>
          <p:spPr>
            <a:xfrm rot="16200000">
              <a:off x="8152681" y="1466712"/>
              <a:ext cx="1620000" cy="360000"/>
            </a:xfrm>
            <a:prstGeom prst="roundRect">
              <a:avLst/>
            </a:prstGeom>
            <a:solidFill>
              <a:srgbClr val="FDCC33"/>
            </a:solidFill>
            <a:ln w="19050">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IE" sz="1400" dirty="0" smtClean="0">
                  <a:solidFill>
                    <a:srgbClr val="990033"/>
                  </a:solidFill>
                </a:rPr>
                <a:t>Lesson interaction</a:t>
              </a:r>
              <a:endParaRPr lang="en-IE" sz="1400" dirty="0">
                <a:solidFill>
                  <a:srgbClr val="990033"/>
                </a:solidFill>
              </a:endParaRPr>
            </a:p>
          </p:txBody>
        </p:sp>
        <p:pic>
          <p:nvPicPr>
            <p:cNvPr id="22" name="Picture 3"/>
            <p:cNvPicPr>
              <a:picLocks noChangeAspect="1" noChangeArrowheads="1"/>
            </p:cNvPicPr>
            <p:nvPr/>
          </p:nvPicPr>
          <p:blipFill rotWithShape="1">
            <a:blip r:embed="rId11">
              <a:extLst>
                <a:ext uri="{28A0092B-C50C-407E-A947-70E740481C1C}">
                  <a14:useLocalDpi xmlns:a14="http://schemas.microsoft.com/office/drawing/2010/main" val="0"/>
                </a:ext>
              </a:extLst>
            </a:blip>
            <a:srcRect l="314"/>
            <a:stretch/>
          </p:blipFill>
          <p:spPr bwMode="auto">
            <a:xfrm>
              <a:off x="9167448" y="428318"/>
              <a:ext cx="7482149" cy="5829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1967868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left)">
                                      <p:cBhvr>
                                        <p:cTn id="37" dur="500"/>
                                        <p:tgtEl>
                                          <p:spTgt spid="1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6">
                                            <p:txEl>
                                              <p:pRg st="11" end="11"/>
                                            </p:txEl>
                                          </p:spTgt>
                                        </p:tgtEl>
                                        <p:attrNameLst>
                                          <p:attrName>style.visibility</p:attrName>
                                        </p:attrNameLst>
                                      </p:cBhvr>
                                      <p:to>
                                        <p:strVal val="visible"/>
                                      </p:to>
                                    </p:set>
                                    <p:animEffect transition="in" filter="fade">
                                      <p:cBhvr>
                                        <p:cTn id="42" dur="500"/>
                                        <p:tgtEl>
                                          <p:spTgt spid="6">
                                            <p:txEl>
                                              <p:pRg st="11" end="1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6">
                                            <p:txEl>
                                              <p:pRg st="12" end="12"/>
                                            </p:txEl>
                                          </p:spTgt>
                                        </p:tgtEl>
                                        <p:attrNameLst>
                                          <p:attrName>style.visibility</p:attrName>
                                        </p:attrNameLst>
                                      </p:cBhvr>
                                      <p:to>
                                        <p:strVal val="visible"/>
                                      </p:to>
                                    </p:set>
                                    <p:animEffect transition="in" filter="fade">
                                      <p:cBhvr>
                                        <p:cTn id="47" dur="500"/>
                                        <p:tgtEl>
                                          <p:spTgt spid="6">
                                            <p:txEl>
                                              <p:pRg st="12" end="1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056"/>
                                        </p:tgtEl>
                                        <p:attrNameLst>
                                          <p:attrName>style.visibility</p:attrName>
                                        </p:attrNameLst>
                                      </p:cBhvr>
                                      <p:to>
                                        <p:strVal val="visible"/>
                                      </p:to>
                                    </p:set>
                                    <p:animEffect transition="in" filter="fade">
                                      <p:cBhvr>
                                        <p:cTn id="52" dur="500"/>
                                        <p:tgtEl>
                                          <p:spTgt spid="2056"/>
                                        </p:tgtEl>
                                      </p:cBhvr>
                                    </p:animEffect>
                                  </p:childTnLst>
                                </p:cTn>
                              </p:par>
                            </p:childTnLst>
                          </p:cTn>
                        </p:par>
                        <p:par>
                          <p:cTn id="53" fill="hold">
                            <p:stCondLst>
                              <p:cond delay="500"/>
                            </p:stCondLst>
                            <p:childTnLst>
                              <p:par>
                                <p:cTn id="54" presetID="10" presetClass="entr" presetSubtype="0" fill="hold" nodeType="afterEffect">
                                  <p:stCondLst>
                                    <p:cond delay="0"/>
                                  </p:stCondLst>
                                  <p:childTnLst>
                                    <p:set>
                                      <p:cBhvr>
                                        <p:cTn id="55" dur="1" fill="hold">
                                          <p:stCondLst>
                                            <p:cond delay="0"/>
                                          </p:stCondLst>
                                        </p:cTn>
                                        <p:tgtEl>
                                          <p:spTgt spid="8"/>
                                        </p:tgtEl>
                                        <p:attrNameLst>
                                          <p:attrName>style.visibility</p:attrName>
                                        </p:attrNameLst>
                                      </p:cBhvr>
                                      <p:to>
                                        <p:strVal val="visible"/>
                                      </p:to>
                                    </p:set>
                                    <p:animEffect transition="in" filter="fade">
                                      <p:cBhvr>
                                        <p:cTn id="56" dur="500"/>
                                        <p:tgtEl>
                                          <p:spTgt spid="8"/>
                                        </p:tgtEl>
                                      </p:cBhvr>
                                    </p:animEffect>
                                  </p:childTnLst>
                                </p:cTn>
                              </p:par>
                            </p:childTnLst>
                          </p:cTn>
                        </p:par>
                        <p:par>
                          <p:cTn id="57" fill="hold">
                            <p:stCondLst>
                              <p:cond delay="1000"/>
                            </p:stCondLst>
                            <p:childTnLst>
                              <p:par>
                                <p:cTn id="58" presetID="10" presetClass="entr" presetSubtype="0" fill="hold" nodeType="afterEffect">
                                  <p:stCondLst>
                                    <p:cond delay="0"/>
                                  </p:stCondLst>
                                  <p:childTnLst>
                                    <p:set>
                                      <p:cBhvr>
                                        <p:cTn id="59" dur="1" fill="hold">
                                          <p:stCondLst>
                                            <p:cond delay="0"/>
                                          </p:stCondLst>
                                        </p:cTn>
                                        <p:tgtEl>
                                          <p:spTgt spid="2054"/>
                                        </p:tgtEl>
                                        <p:attrNameLst>
                                          <p:attrName>style.visibility</p:attrName>
                                        </p:attrNameLst>
                                      </p:cBhvr>
                                      <p:to>
                                        <p:strVal val="visible"/>
                                      </p:to>
                                    </p:set>
                                    <p:animEffect transition="in" filter="fade">
                                      <p:cBhvr>
                                        <p:cTn id="60" dur="500"/>
                                        <p:tgtEl>
                                          <p:spTgt spid="2054"/>
                                        </p:tgtEl>
                                      </p:cBhvr>
                                    </p:animEffect>
                                  </p:childTnLst>
                                </p:cTn>
                              </p:par>
                            </p:childTnLst>
                          </p:cTn>
                        </p:par>
                        <p:par>
                          <p:cTn id="61" fill="hold">
                            <p:stCondLst>
                              <p:cond delay="1500"/>
                            </p:stCondLst>
                            <p:childTnLst>
                              <p:par>
                                <p:cTn id="62" presetID="10" presetClass="entr" presetSubtype="0" fill="hold" nodeType="afterEffect">
                                  <p:stCondLst>
                                    <p:cond delay="0"/>
                                  </p:stCondLst>
                                  <p:childTnLst>
                                    <p:set>
                                      <p:cBhvr>
                                        <p:cTn id="63" dur="1" fill="hold">
                                          <p:stCondLst>
                                            <p:cond delay="0"/>
                                          </p:stCondLst>
                                        </p:cTn>
                                        <p:tgtEl>
                                          <p:spTgt spid="7"/>
                                        </p:tgtEl>
                                        <p:attrNameLst>
                                          <p:attrName>style.visibility</p:attrName>
                                        </p:attrNameLst>
                                      </p:cBhvr>
                                      <p:to>
                                        <p:strVal val="visible"/>
                                      </p:to>
                                    </p:set>
                                    <p:animEffect transition="in" filter="fade">
                                      <p:cBhvr>
                                        <p:cTn id="64" dur="500"/>
                                        <p:tgtEl>
                                          <p:spTgt spid="7"/>
                                        </p:tgtEl>
                                      </p:cBhvr>
                                    </p:animEffect>
                                  </p:childTnLst>
                                </p:cTn>
                              </p:par>
                            </p:childTnLst>
                          </p:cTn>
                        </p:par>
                        <p:par>
                          <p:cTn id="65" fill="hold">
                            <p:stCondLst>
                              <p:cond delay="2000"/>
                            </p:stCondLst>
                            <p:childTnLst>
                              <p:par>
                                <p:cTn id="66" presetID="10" presetClass="entr" presetSubtype="0" fill="hold" nodeType="afterEffect">
                                  <p:stCondLst>
                                    <p:cond delay="0"/>
                                  </p:stCondLst>
                                  <p:childTnLst>
                                    <p:set>
                                      <p:cBhvr>
                                        <p:cTn id="67" dur="1" fill="hold">
                                          <p:stCondLst>
                                            <p:cond delay="0"/>
                                          </p:stCondLst>
                                        </p:cTn>
                                        <p:tgtEl>
                                          <p:spTgt spid="12"/>
                                        </p:tgtEl>
                                        <p:attrNameLst>
                                          <p:attrName>style.visibility</p:attrName>
                                        </p:attrNameLst>
                                      </p:cBhvr>
                                      <p:to>
                                        <p:strVal val="visible"/>
                                      </p:to>
                                    </p:set>
                                    <p:animEffect transition="in" filter="fade">
                                      <p:cBhvr>
                                        <p:cTn id="68" dur="500"/>
                                        <p:tgtEl>
                                          <p:spTgt spid="12"/>
                                        </p:tgtEl>
                                      </p:cBhvr>
                                    </p:animEffect>
                                  </p:childTnLst>
                                </p:cTn>
                              </p:par>
                            </p:childTnLst>
                          </p:cTn>
                        </p:par>
                        <p:par>
                          <p:cTn id="69" fill="hold">
                            <p:stCondLst>
                              <p:cond delay="2500"/>
                            </p:stCondLst>
                            <p:childTnLst>
                              <p:par>
                                <p:cTn id="70" presetID="10" presetClass="entr" presetSubtype="0"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fade">
                                      <p:cBhvr>
                                        <p:cTn id="72" dur="500"/>
                                        <p:tgtEl>
                                          <p:spTgt spid="9"/>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6">
                                            <p:txEl>
                                              <p:pRg st="13" end="13"/>
                                            </p:txEl>
                                          </p:spTgt>
                                        </p:tgtEl>
                                        <p:attrNameLst>
                                          <p:attrName>style.visibility</p:attrName>
                                        </p:attrNameLst>
                                      </p:cBhvr>
                                      <p:to>
                                        <p:strVal val="visible"/>
                                      </p:to>
                                    </p:set>
                                    <p:animEffect transition="in" filter="fade">
                                      <p:cBhvr>
                                        <p:cTn id="77" dur="500"/>
                                        <p:tgtEl>
                                          <p:spTgt spid="6">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8" restart="whenNotActive" fill="hold" evtFilter="cancelBubble" nodeType="interactiveSeq">
                <p:stCondLst>
                  <p:cond evt="onClick" delay="0">
                    <p:tgtEl>
                      <p:spTgt spid="20"/>
                    </p:tgtEl>
                  </p:cond>
                </p:stCondLst>
                <p:endSync evt="end" delay="0">
                  <p:rtn val="all"/>
                </p:endSync>
                <p:childTnLst>
                  <p:par>
                    <p:cTn id="79" fill="hold">
                      <p:stCondLst>
                        <p:cond delay="0"/>
                      </p:stCondLst>
                      <p:childTnLst>
                        <p:par>
                          <p:cTn id="80" fill="hold">
                            <p:stCondLst>
                              <p:cond delay="0"/>
                            </p:stCondLst>
                            <p:childTnLst>
                              <p:par>
                                <p:cTn id="81" presetID="35" presetClass="path" presetSubtype="0" accel="50000" decel="50000" fill="hold" nodeType="clickEffect">
                                  <p:stCondLst>
                                    <p:cond delay="0"/>
                                  </p:stCondLst>
                                  <p:childTnLst>
                                    <p:animMotion origin="layout" path="M -0.00018 7.40741E-7 L -0.93038 7.40741E-7 " pathEditMode="relative" rAng="0" ptsTypes="AA">
                                      <p:cBhvr>
                                        <p:cTn id="82" dur="2000" fill="hold"/>
                                        <p:tgtEl>
                                          <p:spTgt spid="20"/>
                                        </p:tgtEl>
                                        <p:attrNameLst>
                                          <p:attrName>ppt_x</p:attrName>
                                          <p:attrName>ppt_y</p:attrName>
                                        </p:attrNameLst>
                                      </p:cBhvr>
                                      <p:rCtr x="-46510" y="0"/>
                                    </p:animMotion>
                                  </p:childTnLst>
                                </p:cTn>
                              </p:par>
                            </p:childTnLst>
                          </p:cTn>
                        </p:par>
                      </p:childTnLst>
                    </p:cTn>
                  </p:par>
                  <p:par>
                    <p:cTn id="83" fill="hold">
                      <p:stCondLst>
                        <p:cond delay="indefinite"/>
                      </p:stCondLst>
                      <p:childTnLst>
                        <p:par>
                          <p:cTn id="84" fill="hold">
                            <p:stCondLst>
                              <p:cond delay="0"/>
                            </p:stCondLst>
                            <p:childTnLst>
                              <p:par>
                                <p:cTn id="85" presetID="63" presetClass="path" presetSubtype="0" accel="50000" decel="50000" fill="hold" nodeType="clickEffect">
                                  <p:stCondLst>
                                    <p:cond delay="0"/>
                                  </p:stCondLst>
                                  <p:childTnLst>
                                    <p:animMotion origin="layout" path="M -0.93038 7.40741E-7 L -0.00018 0.00347 " pathEditMode="relative" rAng="0" ptsTypes="AA">
                                      <p:cBhvr>
                                        <p:cTn id="86" dur="2000" fill="hold"/>
                                        <p:tgtEl>
                                          <p:spTgt spid="20"/>
                                        </p:tgtEl>
                                        <p:attrNameLst>
                                          <p:attrName>ppt_x</p:attrName>
                                          <p:attrName>ppt_y</p:attrName>
                                        </p:attrNameLst>
                                      </p:cBhvr>
                                      <p:rCtr x="46510" y="162"/>
                                    </p:animMotion>
                                  </p:childTnLst>
                                </p:cTn>
                              </p:par>
                            </p:childTnLst>
                          </p:cTn>
                        </p:par>
                      </p:childTnLst>
                    </p:cTn>
                  </p:par>
                </p:childTnLst>
              </p:cTn>
              <p:nextCondLst>
                <p:cond evt="onClick" delay="0">
                  <p:tgtEl>
                    <p:spTgt spid="20"/>
                  </p:tgtEl>
                </p:cond>
              </p:nextCondLst>
            </p:seq>
          </p:childTnLst>
        </p:cTn>
      </p:par>
    </p:tnLst>
    <p:bldLst>
      <p:bldP spid="4" grpId="0"/>
      <p:bldP spid="13" grpId="0"/>
      <p:bldP spid="14" grpId="0"/>
      <p:bldP spid="15" grpId="0"/>
      <p:bldP spid="16" grpId="0"/>
      <p:bldP spid="17" grpId="0"/>
      <p:bldP spid="18"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3548" y="120402"/>
            <a:ext cx="8136904" cy="6709529"/>
          </a:xfrm>
          <a:prstGeom prst="rect">
            <a:avLst/>
          </a:prstGeom>
        </p:spPr>
        <p:txBody>
          <a:bodyPr wrap="square">
            <a:spAutoFit/>
          </a:bodyPr>
          <a:lstStyle/>
          <a:p>
            <a:pPr marL="342900" indent="-342900">
              <a:buFont typeface="Arial" pitchFamily="34" charset="0"/>
              <a:buChar char="•"/>
            </a:pPr>
            <a:r>
              <a:rPr lang="en-IE" sz="2000" dirty="0">
                <a:solidFill>
                  <a:srgbClr val="990033"/>
                </a:solidFill>
              </a:rPr>
              <a:t>How could we represent the </a:t>
            </a:r>
            <a:r>
              <a:rPr lang="en-IE" sz="2000" dirty="0" smtClean="0">
                <a:solidFill>
                  <a:srgbClr val="990033"/>
                </a:solidFill>
              </a:rPr>
              <a:t>amount of </a:t>
            </a:r>
            <a:r>
              <a:rPr lang="en-IE" sz="2000" dirty="0">
                <a:solidFill>
                  <a:srgbClr val="990033"/>
                </a:solidFill>
              </a:rPr>
              <a:t>money John has in his wallet on </a:t>
            </a:r>
            <a:r>
              <a:rPr lang="en-IE" sz="2000" dirty="0" smtClean="0">
                <a:solidFill>
                  <a:srgbClr val="990033"/>
                </a:solidFill>
              </a:rPr>
              <a:t>any particular </a:t>
            </a:r>
            <a:r>
              <a:rPr lang="en-IE" sz="2000" dirty="0">
                <a:solidFill>
                  <a:srgbClr val="990033"/>
                </a:solidFill>
              </a:rPr>
              <a:t>day algebraically</a:t>
            </a:r>
            <a:r>
              <a:rPr lang="en-IE" sz="2000" dirty="0" smtClean="0">
                <a:solidFill>
                  <a:srgbClr val="990033"/>
                </a:solidFill>
              </a:rPr>
              <a:t>?</a:t>
            </a:r>
          </a:p>
          <a:p>
            <a:pPr marL="342900" indent="-342900">
              <a:buFont typeface="Arial" pitchFamily="34" charset="0"/>
              <a:buChar char="•"/>
            </a:pPr>
            <a:endParaRPr lang="en-IE" sz="1000" dirty="0">
              <a:solidFill>
                <a:srgbClr val="990033"/>
              </a:solidFill>
            </a:endParaRPr>
          </a:p>
          <a:p>
            <a:pPr marL="342900" indent="-342900">
              <a:buFont typeface="Arial" pitchFamily="34" charset="0"/>
              <a:buChar char="•"/>
            </a:pPr>
            <a:r>
              <a:rPr lang="en-IE" sz="2000" dirty="0" smtClean="0">
                <a:solidFill>
                  <a:srgbClr val="990033"/>
                </a:solidFill>
              </a:rPr>
              <a:t>How </a:t>
            </a:r>
            <a:r>
              <a:rPr lang="en-IE" sz="2000" dirty="0">
                <a:solidFill>
                  <a:srgbClr val="990033"/>
                </a:solidFill>
              </a:rPr>
              <a:t>could we represent the amount </a:t>
            </a:r>
            <a:r>
              <a:rPr lang="en-IE" sz="2000" dirty="0" smtClean="0">
                <a:solidFill>
                  <a:srgbClr val="990033"/>
                </a:solidFill>
              </a:rPr>
              <a:t>of money </a:t>
            </a:r>
            <a:r>
              <a:rPr lang="en-IE" sz="2000" dirty="0">
                <a:solidFill>
                  <a:srgbClr val="990033"/>
                </a:solidFill>
              </a:rPr>
              <a:t>Owen has in his wallet on </a:t>
            </a:r>
            <a:r>
              <a:rPr lang="en-IE" sz="2000" dirty="0" smtClean="0">
                <a:solidFill>
                  <a:srgbClr val="990033"/>
                </a:solidFill>
              </a:rPr>
              <a:t>any particular </a:t>
            </a:r>
            <a:r>
              <a:rPr lang="en-IE" sz="2000" dirty="0">
                <a:solidFill>
                  <a:srgbClr val="990033"/>
                </a:solidFill>
              </a:rPr>
              <a:t>day by algebra</a:t>
            </a:r>
            <a:r>
              <a:rPr lang="en-IE" sz="2000" dirty="0" smtClean="0">
                <a:solidFill>
                  <a:srgbClr val="990033"/>
                </a:solidFill>
              </a:rPr>
              <a:t>?</a:t>
            </a:r>
          </a:p>
          <a:p>
            <a:pPr marL="342900" indent="-342900">
              <a:buFont typeface="Arial" pitchFamily="34" charset="0"/>
              <a:buChar char="•"/>
            </a:pPr>
            <a:endParaRPr lang="en-IE" sz="1000" dirty="0">
              <a:solidFill>
                <a:srgbClr val="990033"/>
              </a:solidFill>
            </a:endParaRPr>
          </a:p>
          <a:p>
            <a:pPr marL="342900" indent="-342900">
              <a:buFont typeface="Arial" pitchFamily="34" charset="0"/>
              <a:buChar char="•"/>
            </a:pPr>
            <a:r>
              <a:rPr lang="en-IE" sz="2000" dirty="0" smtClean="0">
                <a:solidFill>
                  <a:srgbClr val="990033"/>
                </a:solidFill>
              </a:rPr>
              <a:t>Hence </a:t>
            </a:r>
            <a:r>
              <a:rPr lang="en-IE" sz="2000" dirty="0">
                <a:solidFill>
                  <a:srgbClr val="990033"/>
                </a:solidFill>
              </a:rPr>
              <a:t>how could we represent </a:t>
            </a:r>
            <a:r>
              <a:rPr lang="en-IE" sz="2000" dirty="0" smtClean="0">
                <a:solidFill>
                  <a:srgbClr val="990033"/>
                </a:solidFill>
              </a:rPr>
              <a:t>our problem </a:t>
            </a:r>
            <a:r>
              <a:rPr lang="en-IE" sz="2000" dirty="0">
                <a:solidFill>
                  <a:srgbClr val="990033"/>
                </a:solidFill>
              </a:rPr>
              <a:t>algebraically</a:t>
            </a:r>
            <a:r>
              <a:rPr lang="en-IE" sz="2000" dirty="0" smtClean="0">
                <a:solidFill>
                  <a:srgbClr val="990033"/>
                </a:solidFill>
              </a:rPr>
              <a:t>?</a:t>
            </a:r>
          </a:p>
          <a:p>
            <a:pPr marL="342900" indent="-342900">
              <a:buFont typeface="Arial" pitchFamily="34" charset="0"/>
              <a:buChar char="•"/>
            </a:pPr>
            <a:endParaRPr lang="en-IE" sz="1000" dirty="0">
              <a:solidFill>
                <a:srgbClr val="990033"/>
              </a:solidFill>
            </a:endParaRPr>
          </a:p>
          <a:p>
            <a:pPr marL="342900" indent="-342900">
              <a:buFont typeface="Arial" pitchFamily="34" charset="0"/>
              <a:buChar char="•"/>
            </a:pPr>
            <a:r>
              <a:rPr lang="en-IE" sz="2000" dirty="0" smtClean="0">
                <a:solidFill>
                  <a:srgbClr val="990033"/>
                </a:solidFill>
              </a:rPr>
              <a:t>Can </a:t>
            </a:r>
            <a:r>
              <a:rPr lang="en-IE" sz="2000" dirty="0">
                <a:solidFill>
                  <a:srgbClr val="990033"/>
                </a:solidFill>
              </a:rPr>
              <a:t>we solve this inequality using </a:t>
            </a:r>
            <a:r>
              <a:rPr lang="en-IE" sz="2000" dirty="0" smtClean="0">
                <a:solidFill>
                  <a:srgbClr val="990033"/>
                </a:solidFill>
              </a:rPr>
              <a:t>a strategy </a:t>
            </a:r>
            <a:r>
              <a:rPr lang="en-IE" sz="2000" dirty="0">
                <a:solidFill>
                  <a:srgbClr val="990033"/>
                </a:solidFill>
              </a:rPr>
              <a:t>similar to that used for </a:t>
            </a:r>
            <a:r>
              <a:rPr lang="en-IE" sz="2000" dirty="0" smtClean="0">
                <a:solidFill>
                  <a:srgbClr val="990033"/>
                </a:solidFill>
              </a:rPr>
              <a:t>solving simple </a:t>
            </a:r>
            <a:r>
              <a:rPr lang="en-IE" sz="2000" dirty="0">
                <a:solidFill>
                  <a:srgbClr val="990033"/>
                </a:solidFill>
              </a:rPr>
              <a:t>equations</a:t>
            </a:r>
            <a:r>
              <a:rPr lang="en-IE" sz="2000" dirty="0" smtClean="0">
                <a:solidFill>
                  <a:srgbClr val="990033"/>
                </a:solidFill>
              </a:rPr>
              <a:t>?</a:t>
            </a:r>
          </a:p>
          <a:p>
            <a:pPr marL="342900" indent="-342900">
              <a:buFont typeface="Arial" pitchFamily="34" charset="0"/>
              <a:buChar char="•"/>
            </a:pPr>
            <a:endParaRPr lang="en-IE" sz="2000" dirty="0">
              <a:solidFill>
                <a:srgbClr val="990033"/>
              </a:solidFill>
            </a:endParaRPr>
          </a:p>
          <a:p>
            <a:pPr marL="342900" indent="-342900">
              <a:buFont typeface="Arial" pitchFamily="34" charset="0"/>
              <a:buChar char="•"/>
            </a:pPr>
            <a:endParaRPr lang="en-IE" sz="2000" dirty="0" smtClean="0">
              <a:solidFill>
                <a:srgbClr val="990033"/>
              </a:solidFill>
            </a:endParaRPr>
          </a:p>
          <a:p>
            <a:pPr marL="342900" indent="-342900">
              <a:buFont typeface="Arial" pitchFamily="34" charset="0"/>
              <a:buChar char="•"/>
            </a:pPr>
            <a:endParaRPr lang="en-IE" sz="2000" dirty="0">
              <a:solidFill>
                <a:srgbClr val="990033"/>
              </a:solidFill>
            </a:endParaRPr>
          </a:p>
          <a:p>
            <a:pPr marL="342900" indent="-342900">
              <a:buFont typeface="Arial" pitchFamily="34" charset="0"/>
              <a:buChar char="•"/>
            </a:pPr>
            <a:endParaRPr lang="en-IE" sz="2000" dirty="0" smtClean="0">
              <a:solidFill>
                <a:srgbClr val="990033"/>
              </a:solidFill>
            </a:endParaRPr>
          </a:p>
          <a:p>
            <a:pPr marL="342900" indent="-342900">
              <a:buFont typeface="Arial" pitchFamily="34" charset="0"/>
              <a:buChar char="•"/>
            </a:pPr>
            <a:endParaRPr lang="en-IE" sz="2000" dirty="0">
              <a:solidFill>
                <a:srgbClr val="990033"/>
              </a:solidFill>
            </a:endParaRPr>
          </a:p>
          <a:p>
            <a:pPr marL="342900" indent="-342900">
              <a:buFont typeface="Arial" pitchFamily="34" charset="0"/>
              <a:buChar char="•"/>
            </a:pPr>
            <a:endParaRPr lang="en-IE" sz="2000" dirty="0" smtClean="0">
              <a:solidFill>
                <a:srgbClr val="990033"/>
              </a:solidFill>
            </a:endParaRPr>
          </a:p>
          <a:p>
            <a:pPr marL="342900" indent="-342900">
              <a:buFont typeface="Arial" pitchFamily="34" charset="0"/>
              <a:buChar char="•"/>
            </a:pPr>
            <a:r>
              <a:rPr lang="en-IE" sz="2000" dirty="0" smtClean="0">
                <a:solidFill>
                  <a:srgbClr val="990033"/>
                </a:solidFill>
              </a:rPr>
              <a:t>What </a:t>
            </a:r>
            <a:r>
              <a:rPr lang="en-IE" sz="2000" dirty="0">
                <a:solidFill>
                  <a:srgbClr val="990033"/>
                </a:solidFill>
              </a:rPr>
              <a:t>difficulty occurred if we just used an equation to solve this problem? </a:t>
            </a:r>
            <a:endParaRPr lang="en-IE" sz="2000" dirty="0" smtClean="0">
              <a:solidFill>
                <a:srgbClr val="990033"/>
              </a:solidFill>
            </a:endParaRPr>
          </a:p>
          <a:p>
            <a:pPr marL="342900" indent="-342900">
              <a:buFont typeface="Arial" pitchFamily="34" charset="0"/>
              <a:buChar char="•"/>
            </a:pPr>
            <a:endParaRPr lang="en-IE" sz="1000" dirty="0">
              <a:solidFill>
                <a:srgbClr val="990033"/>
              </a:solidFill>
            </a:endParaRPr>
          </a:p>
          <a:p>
            <a:pPr marL="342900" indent="-342900">
              <a:buFont typeface="Arial" pitchFamily="34" charset="0"/>
              <a:buChar char="•"/>
            </a:pPr>
            <a:r>
              <a:rPr lang="en-IE" sz="2000" dirty="0" smtClean="0">
                <a:solidFill>
                  <a:srgbClr val="990033"/>
                </a:solidFill>
              </a:rPr>
              <a:t>We </a:t>
            </a:r>
            <a:r>
              <a:rPr lang="en-IE" sz="2000" dirty="0">
                <a:solidFill>
                  <a:srgbClr val="990033"/>
                </a:solidFill>
              </a:rPr>
              <a:t>have just solved an inequality rather than an equation. </a:t>
            </a:r>
            <a:endParaRPr lang="en-IE" sz="2000" dirty="0" smtClean="0">
              <a:solidFill>
                <a:srgbClr val="990033"/>
              </a:solidFill>
            </a:endParaRPr>
          </a:p>
          <a:p>
            <a:pPr marL="342900" indent="-342900">
              <a:buFont typeface="Arial" pitchFamily="34" charset="0"/>
              <a:buChar char="•"/>
            </a:pPr>
            <a:endParaRPr lang="en-IE" sz="1000" dirty="0" smtClean="0">
              <a:solidFill>
                <a:srgbClr val="990033"/>
              </a:solidFill>
            </a:endParaRPr>
          </a:p>
          <a:p>
            <a:pPr marL="342900" indent="-342900">
              <a:buFont typeface="Arial" pitchFamily="34" charset="0"/>
              <a:buChar char="•"/>
            </a:pPr>
            <a:r>
              <a:rPr lang="en-IE" sz="2000" dirty="0" smtClean="0">
                <a:solidFill>
                  <a:srgbClr val="990033"/>
                </a:solidFill>
              </a:rPr>
              <a:t>How </a:t>
            </a:r>
            <a:r>
              <a:rPr lang="en-IE" sz="2000" dirty="0">
                <a:solidFill>
                  <a:srgbClr val="990033"/>
                </a:solidFill>
              </a:rPr>
              <a:t>do the approaches to solving linear inequalities and equations differ? How are they the same? 	</a:t>
            </a:r>
          </a:p>
          <a:p>
            <a:pPr marL="342900" indent="-342900">
              <a:buFont typeface="Arial" pitchFamily="34" charset="0"/>
              <a:buChar char="•"/>
            </a:pPr>
            <a:r>
              <a:rPr lang="en-IE" sz="2000" dirty="0">
                <a:solidFill>
                  <a:srgbClr val="990033"/>
                </a:solidFill>
              </a:rPr>
              <a:t>Complete the remaining questions in </a:t>
            </a:r>
            <a:r>
              <a:rPr lang="en-IE" sz="2000" b="1" dirty="0">
                <a:solidFill>
                  <a:srgbClr val="990033"/>
                </a:solidFill>
              </a:rPr>
              <a:t>Section D: Student Activity 2 </a:t>
            </a:r>
            <a:r>
              <a:rPr lang="en-IE" sz="2000" dirty="0">
                <a:solidFill>
                  <a:srgbClr val="990033"/>
                </a:solidFill>
              </a:rPr>
              <a:t>	</a:t>
            </a:r>
          </a:p>
        </p:txBody>
      </p:sp>
      <mc:AlternateContent xmlns:mc="http://schemas.openxmlformats.org/markup-compatibility/2006" xmlns:a14="http://schemas.microsoft.com/office/drawing/2010/main">
        <mc:Choice Requires="a14">
          <p:sp>
            <p:nvSpPr>
              <p:cNvPr id="3" name="TextBox 2"/>
              <p:cNvSpPr txBox="1"/>
              <p:nvPr/>
            </p:nvSpPr>
            <p:spPr>
              <a:xfrm>
                <a:off x="2730756" y="2996952"/>
                <a:ext cx="3713452"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IE" sz="2400" b="1" i="1" smtClean="0">
                          <a:solidFill>
                            <a:srgbClr val="990033"/>
                          </a:solidFill>
                          <a:latin typeface="Cambria Math"/>
                        </a:rPr>
                        <m:t>𝟏𝟏𝟎</m:t>
                      </m:r>
                      <m:r>
                        <a:rPr lang="en-IE" sz="2400" b="1" i="1" smtClean="0">
                          <a:solidFill>
                            <a:srgbClr val="990033"/>
                          </a:solidFill>
                          <a:latin typeface="Cambria Math"/>
                        </a:rPr>
                        <m:t> −</m:t>
                      </m:r>
                      <m:r>
                        <a:rPr lang="en-IE" sz="2400" b="1" i="1" smtClean="0">
                          <a:solidFill>
                            <a:srgbClr val="990033"/>
                          </a:solidFill>
                          <a:latin typeface="Cambria Math"/>
                        </a:rPr>
                        <m:t>𝟓</m:t>
                      </m:r>
                      <m:r>
                        <a:rPr lang="en-IE" sz="2400" b="1" i="1" smtClean="0">
                          <a:solidFill>
                            <a:srgbClr val="990033"/>
                          </a:solidFill>
                          <a:latin typeface="Cambria Math"/>
                        </a:rPr>
                        <m:t> </m:t>
                      </m:r>
                      <m:r>
                        <a:rPr lang="en-IE" sz="2400" b="1" i="1" smtClean="0">
                          <a:solidFill>
                            <a:srgbClr val="990033"/>
                          </a:solidFill>
                          <a:latin typeface="Cambria Math"/>
                        </a:rPr>
                        <m:t>𝒅</m:t>
                      </m:r>
                      <m:r>
                        <a:rPr lang="en-IE" sz="2400" b="1" i="1" smtClean="0">
                          <a:solidFill>
                            <a:srgbClr val="990033"/>
                          </a:solidFill>
                          <a:latin typeface="Cambria Math"/>
                        </a:rPr>
                        <m:t>&gt;</m:t>
                      </m:r>
                      <m:r>
                        <a:rPr lang="en-IE" sz="2400" b="1" i="1" smtClean="0">
                          <a:solidFill>
                            <a:srgbClr val="990033"/>
                          </a:solidFill>
                          <a:latin typeface="Cambria Math"/>
                        </a:rPr>
                        <m:t>𝟏𝟖𝟎</m:t>
                      </m:r>
                      <m:r>
                        <a:rPr lang="en-IE" sz="2400" b="1" i="1" smtClean="0">
                          <a:solidFill>
                            <a:srgbClr val="990033"/>
                          </a:solidFill>
                          <a:latin typeface="Cambria Math"/>
                        </a:rPr>
                        <m:t> −</m:t>
                      </m:r>
                      <m:r>
                        <a:rPr lang="en-IE" sz="2400" b="1" i="1" smtClean="0">
                          <a:solidFill>
                            <a:srgbClr val="990033"/>
                          </a:solidFill>
                          <a:latin typeface="Cambria Math"/>
                        </a:rPr>
                        <m:t>𝟏𝟎</m:t>
                      </m:r>
                      <m:r>
                        <a:rPr lang="en-IE" sz="2400" b="1" i="1" smtClean="0">
                          <a:solidFill>
                            <a:srgbClr val="990033"/>
                          </a:solidFill>
                          <a:latin typeface="Cambria Math"/>
                        </a:rPr>
                        <m:t> </m:t>
                      </m:r>
                      <m:r>
                        <a:rPr lang="en-IE" sz="2400" b="1" i="1" smtClean="0">
                          <a:solidFill>
                            <a:srgbClr val="990033"/>
                          </a:solidFill>
                          <a:latin typeface="Cambria Math"/>
                        </a:rPr>
                        <m:t>𝒅</m:t>
                      </m:r>
                    </m:oMath>
                  </m:oMathPara>
                </a14:m>
                <a:endParaRPr lang="en-IE" sz="2400" b="1" dirty="0" smtClean="0">
                  <a:solidFill>
                    <a:srgbClr val="990033"/>
                  </a:solidFill>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2730756" y="2996952"/>
                <a:ext cx="3713452" cy="461665"/>
              </a:xfrm>
              <a:prstGeom prst="rect">
                <a:avLst/>
              </a:prstGeom>
              <a:blipFill rotWithShape="1">
                <a:blip r:embed="rId2"/>
                <a:stretch>
                  <a:fillRect/>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3307487" y="2644170"/>
                <a:ext cx="2191049"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IE" sz="2400" b="1" i="1" smtClean="0">
                          <a:solidFill>
                            <a:srgbClr val="990033"/>
                          </a:solidFill>
                          <a:latin typeface="Cambria Math"/>
                        </a:rPr>
                        <m:t>𝑶𝒘𝒆𝒏</m:t>
                      </m:r>
                      <m:r>
                        <a:rPr lang="en-IE" sz="2400" b="1" i="1" smtClean="0">
                          <a:solidFill>
                            <a:srgbClr val="990033"/>
                          </a:solidFill>
                          <a:latin typeface="Cambria Math"/>
                        </a:rPr>
                        <m:t>&gt;</m:t>
                      </m:r>
                      <m:r>
                        <a:rPr lang="en-IE" sz="2400" b="1" i="1" smtClean="0">
                          <a:solidFill>
                            <a:srgbClr val="990033"/>
                          </a:solidFill>
                          <a:latin typeface="Cambria Math"/>
                        </a:rPr>
                        <m:t>𝑱𝒐𝒉𝒏</m:t>
                      </m:r>
                    </m:oMath>
                  </m:oMathPara>
                </a14:m>
                <a:endParaRPr lang="en-IE" sz="2400" b="1" dirty="0" smtClean="0">
                  <a:solidFill>
                    <a:srgbClr val="990033"/>
                  </a:solidFill>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3307487" y="2644170"/>
                <a:ext cx="2191049" cy="461665"/>
              </a:xfrm>
              <a:prstGeom prst="rect">
                <a:avLst/>
              </a:prstGeom>
              <a:blipFill rotWithShape="1">
                <a:blip r:embed="rId3"/>
                <a:stretch>
                  <a:fillRect r="-279" b="-14667"/>
                </a:stretch>
              </a:blipFill>
            </p:spPr>
            <p:txBody>
              <a:bodyPr/>
              <a:lstStyle/>
              <a:p>
                <a:r>
                  <a:rPr lang="en-IE">
                    <a:noFill/>
                  </a:rPr>
                  <a:t> </a:t>
                </a:r>
              </a:p>
            </p:txBody>
          </p:sp>
        </mc:Fallback>
      </mc:AlternateContent>
      <p:cxnSp>
        <p:nvCxnSpPr>
          <p:cNvPr id="5" name="Straight Connector 4"/>
          <p:cNvCxnSpPr/>
          <p:nvPr/>
        </p:nvCxnSpPr>
        <p:spPr>
          <a:xfrm>
            <a:off x="2827382" y="2735342"/>
            <a:ext cx="0" cy="17280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6372200" y="2735342"/>
            <a:ext cx="0" cy="17280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 name="Rectangle 6"/>
              <p:cNvSpPr/>
              <p:nvPr/>
            </p:nvSpPr>
            <p:spPr>
              <a:xfrm>
                <a:off x="1709768" y="3006153"/>
                <a:ext cx="1117614"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IE" sz="2400" b="1" i="1" smtClean="0">
                          <a:solidFill>
                            <a:srgbClr val="FF0000"/>
                          </a:solidFill>
                          <a:latin typeface="Cambria Math"/>
                        </a:rPr>
                        <m:t>+</m:t>
                      </m:r>
                      <m:r>
                        <a:rPr lang="en-IE" sz="2400" b="1" i="1">
                          <a:solidFill>
                            <a:srgbClr val="FF0000"/>
                          </a:solidFill>
                          <a:latin typeface="Cambria Math"/>
                        </a:rPr>
                        <m:t>𝟏𝟎</m:t>
                      </m:r>
                      <m:r>
                        <a:rPr lang="en-IE" sz="2400" b="1" i="1">
                          <a:solidFill>
                            <a:srgbClr val="FF0000"/>
                          </a:solidFill>
                          <a:latin typeface="Cambria Math"/>
                        </a:rPr>
                        <m:t> </m:t>
                      </m:r>
                      <m:r>
                        <a:rPr lang="en-IE" sz="2400" b="1" i="1">
                          <a:solidFill>
                            <a:srgbClr val="FF0000"/>
                          </a:solidFill>
                          <a:latin typeface="Cambria Math"/>
                        </a:rPr>
                        <m:t>𝒅</m:t>
                      </m:r>
                    </m:oMath>
                  </m:oMathPara>
                </a14:m>
                <a:endParaRPr lang="en-IE" sz="2400" b="1" dirty="0">
                  <a:solidFill>
                    <a:srgbClr val="FF0000"/>
                  </a:solidFill>
                </a:endParaRPr>
              </a:p>
            </p:txBody>
          </p:sp>
        </mc:Choice>
        <mc:Fallback xmlns="">
          <p:sp>
            <p:nvSpPr>
              <p:cNvPr id="7" name="Rectangle 6"/>
              <p:cNvSpPr>
                <a:spLocks noRot="1" noChangeAspect="1" noMove="1" noResize="1" noEditPoints="1" noAdjustHandles="1" noChangeArrowheads="1" noChangeShapeType="1" noTextEdit="1"/>
              </p:cNvSpPr>
              <p:nvPr/>
            </p:nvSpPr>
            <p:spPr>
              <a:xfrm>
                <a:off x="1709768" y="3006153"/>
                <a:ext cx="1117614" cy="461665"/>
              </a:xfrm>
              <a:prstGeom prst="rect">
                <a:avLst/>
              </a:prstGeom>
              <a:blipFill rotWithShape="1">
                <a:blip r:embed="rId4"/>
                <a:stretch>
                  <a:fillRect/>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6372200" y="2982724"/>
                <a:ext cx="1117614"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IE" sz="2400" b="1" i="1" smtClean="0">
                          <a:solidFill>
                            <a:srgbClr val="FF0000"/>
                          </a:solidFill>
                          <a:latin typeface="Cambria Math"/>
                        </a:rPr>
                        <m:t>+</m:t>
                      </m:r>
                      <m:r>
                        <a:rPr lang="en-IE" sz="2400" b="1" i="1">
                          <a:solidFill>
                            <a:srgbClr val="FF0000"/>
                          </a:solidFill>
                          <a:latin typeface="Cambria Math"/>
                        </a:rPr>
                        <m:t>𝟏𝟎</m:t>
                      </m:r>
                      <m:r>
                        <a:rPr lang="en-IE" sz="2400" b="1" i="1">
                          <a:solidFill>
                            <a:srgbClr val="FF0000"/>
                          </a:solidFill>
                          <a:latin typeface="Cambria Math"/>
                        </a:rPr>
                        <m:t> </m:t>
                      </m:r>
                      <m:r>
                        <a:rPr lang="en-IE" sz="2400" b="1" i="1">
                          <a:solidFill>
                            <a:srgbClr val="FF0000"/>
                          </a:solidFill>
                          <a:latin typeface="Cambria Math"/>
                        </a:rPr>
                        <m:t>𝒅</m:t>
                      </m:r>
                    </m:oMath>
                  </m:oMathPara>
                </a14:m>
                <a:endParaRPr lang="en-IE" sz="2400" b="1" dirty="0">
                  <a:solidFill>
                    <a:srgbClr val="FF0000"/>
                  </a:solidFill>
                </a:endParaRPr>
              </a:p>
            </p:txBody>
          </p:sp>
        </mc:Choice>
        <mc:Fallback xmlns="">
          <p:sp>
            <p:nvSpPr>
              <p:cNvPr id="8" name="Rectangle 7"/>
              <p:cNvSpPr>
                <a:spLocks noRot="1" noChangeAspect="1" noMove="1" noResize="1" noEditPoints="1" noAdjustHandles="1" noChangeArrowheads="1" noChangeShapeType="1" noTextEdit="1"/>
              </p:cNvSpPr>
              <p:nvPr/>
            </p:nvSpPr>
            <p:spPr>
              <a:xfrm>
                <a:off x="6372200" y="2982724"/>
                <a:ext cx="1117614" cy="461665"/>
              </a:xfrm>
              <a:prstGeom prst="rect">
                <a:avLst/>
              </a:prstGeom>
              <a:blipFill rotWithShape="1">
                <a:blip r:embed="rId5"/>
                <a:stretch>
                  <a:fillRect/>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2790820" y="3467818"/>
                <a:ext cx="2645276"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IE" sz="2400" b="1" i="1" smtClean="0">
                          <a:solidFill>
                            <a:srgbClr val="990033"/>
                          </a:solidFill>
                          <a:latin typeface="Cambria Math"/>
                        </a:rPr>
                        <m:t>𝟏𝟏𝟎</m:t>
                      </m:r>
                      <m:r>
                        <a:rPr lang="en-IE" sz="2400" b="1" i="1" smtClean="0">
                          <a:solidFill>
                            <a:srgbClr val="990033"/>
                          </a:solidFill>
                          <a:latin typeface="Cambria Math"/>
                        </a:rPr>
                        <m:t>+</m:t>
                      </m:r>
                      <m:r>
                        <a:rPr lang="en-IE" sz="2400" b="1" i="1" smtClean="0">
                          <a:solidFill>
                            <a:srgbClr val="990033"/>
                          </a:solidFill>
                          <a:latin typeface="Cambria Math"/>
                        </a:rPr>
                        <m:t>𝟓</m:t>
                      </m:r>
                      <m:r>
                        <a:rPr lang="en-IE" sz="2400" b="1" i="1" smtClean="0">
                          <a:solidFill>
                            <a:srgbClr val="990033"/>
                          </a:solidFill>
                          <a:latin typeface="Cambria Math"/>
                        </a:rPr>
                        <m:t> </m:t>
                      </m:r>
                      <m:r>
                        <a:rPr lang="en-IE" sz="2400" b="1" i="1" smtClean="0">
                          <a:solidFill>
                            <a:srgbClr val="990033"/>
                          </a:solidFill>
                          <a:latin typeface="Cambria Math"/>
                        </a:rPr>
                        <m:t>𝒅</m:t>
                      </m:r>
                      <m:r>
                        <a:rPr lang="en-IE" sz="2400" b="1" i="1" smtClean="0">
                          <a:solidFill>
                            <a:srgbClr val="990033"/>
                          </a:solidFill>
                          <a:latin typeface="Cambria Math"/>
                        </a:rPr>
                        <m:t>&gt;</m:t>
                      </m:r>
                      <m:r>
                        <a:rPr lang="en-IE" sz="2400" b="1" i="1" smtClean="0">
                          <a:solidFill>
                            <a:srgbClr val="990033"/>
                          </a:solidFill>
                          <a:latin typeface="Cambria Math"/>
                        </a:rPr>
                        <m:t>𝟏𝟖𝟎</m:t>
                      </m:r>
                      <m:r>
                        <a:rPr lang="en-IE" sz="2400" b="1" i="1" smtClean="0">
                          <a:solidFill>
                            <a:srgbClr val="990033"/>
                          </a:solidFill>
                          <a:latin typeface="Cambria Math"/>
                        </a:rPr>
                        <m:t> </m:t>
                      </m:r>
                    </m:oMath>
                  </m:oMathPara>
                </a14:m>
                <a:endParaRPr lang="en-IE" sz="2400" b="1" dirty="0" smtClean="0">
                  <a:solidFill>
                    <a:srgbClr val="990033"/>
                  </a:solidFill>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2790820" y="3467818"/>
                <a:ext cx="2645276" cy="461665"/>
              </a:xfrm>
              <a:prstGeom prst="rect">
                <a:avLst/>
              </a:prstGeom>
              <a:blipFill rotWithShape="1">
                <a:blip r:embed="rId6"/>
                <a:stretch>
                  <a:fillRect/>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1627569" y="3458617"/>
                <a:ext cx="1103187"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IE" sz="2400" b="1" i="1" smtClean="0">
                          <a:solidFill>
                            <a:srgbClr val="FF0000"/>
                          </a:solidFill>
                          <a:latin typeface="Cambria Math"/>
                        </a:rPr>
                        <m:t>−</m:t>
                      </m:r>
                      <m:r>
                        <a:rPr lang="en-IE" sz="2400" b="1" i="1" smtClean="0">
                          <a:solidFill>
                            <a:srgbClr val="FF0000"/>
                          </a:solidFill>
                          <a:latin typeface="Cambria Math"/>
                        </a:rPr>
                        <m:t>𝟏𝟏𝟎</m:t>
                      </m:r>
                      <m:r>
                        <a:rPr lang="en-IE" sz="2400" b="1" i="1">
                          <a:solidFill>
                            <a:srgbClr val="FF0000"/>
                          </a:solidFill>
                          <a:latin typeface="Cambria Math"/>
                        </a:rPr>
                        <m:t> </m:t>
                      </m:r>
                    </m:oMath>
                  </m:oMathPara>
                </a14:m>
                <a:endParaRPr lang="en-IE" sz="2400" b="1" dirty="0">
                  <a:solidFill>
                    <a:srgbClr val="FF0000"/>
                  </a:solidFill>
                </a:endParaRPr>
              </a:p>
            </p:txBody>
          </p:sp>
        </mc:Choice>
        <mc:Fallback xmlns="">
          <p:sp>
            <p:nvSpPr>
              <p:cNvPr id="10" name="Rectangle 9"/>
              <p:cNvSpPr>
                <a:spLocks noRot="1" noChangeAspect="1" noMove="1" noResize="1" noEditPoints="1" noAdjustHandles="1" noChangeArrowheads="1" noChangeShapeType="1" noTextEdit="1"/>
              </p:cNvSpPr>
              <p:nvPr/>
            </p:nvSpPr>
            <p:spPr>
              <a:xfrm>
                <a:off x="1627569" y="3458617"/>
                <a:ext cx="1103187" cy="461665"/>
              </a:xfrm>
              <a:prstGeom prst="rect">
                <a:avLst/>
              </a:prstGeom>
              <a:blipFill rotWithShape="1">
                <a:blip r:embed="rId7"/>
                <a:stretch>
                  <a:fillRect/>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6420531" y="3458616"/>
                <a:ext cx="1103187"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IE" sz="2400" b="1" i="1" smtClean="0">
                          <a:solidFill>
                            <a:srgbClr val="FF0000"/>
                          </a:solidFill>
                          <a:latin typeface="Cambria Math"/>
                        </a:rPr>
                        <m:t>−</m:t>
                      </m:r>
                      <m:r>
                        <a:rPr lang="en-IE" sz="2400" b="1" i="1" smtClean="0">
                          <a:solidFill>
                            <a:srgbClr val="FF0000"/>
                          </a:solidFill>
                          <a:latin typeface="Cambria Math"/>
                        </a:rPr>
                        <m:t>𝟏𝟏𝟎</m:t>
                      </m:r>
                      <m:r>
                        <a:rPr lang="en-IE" sz="2400" b="1" i="1">
                          <a:solidFill>
                            <a:srgbClr val="FF0000"/>
                          </a:solidFill>
                          <a:latin typeface="Cambria Math"/>
                        </a:rPr>
                        <m:t> </m:t>
                      </m:r>
                    </m:oMath>
                  </m:oMathPara>
                </a14:m>
                <a:endParaRPr lang="en-IE" sz="2400" b="1" dirty="0">
                  <a:solidFill>
                    <a:srgbClr val="FF0000"/>
                  </a:solidFill>
                </a:endParaRPr>
              </a:p>
            </p:txBody>
          </p:sp>
        </mc:Choice>
        <mc:Fallback xmlns="">
          <p:sp>
            <p:nvSpPr>
              <p:cNvPr id="11" name="Rectangle 10"/>
              <p:cNvSpPr>
                <a:spLocks noRot="1" noChangeAspect="1" noMove="1" noResize="1" noEditPoints="1" noAdjustHandles="1" noChangeArrowheads="1" noChangeShapeType="1" noTextEdit="1"/>
              </p:cNvSpPr>
              <p:nvPr/>
            </p:nvSpPr>
            <p:spPr>
              <a:xfrm>
                <a:off x="6420531" y="3458616"/>
                <a:ext cx="1103187" cy="461665"/>
              </a:xfrm>
              <a:prstGeom prst="rect">
                <a:avLst/>
              </a:prstGeom>
              <a:blipFill rotWithShape="1">
                <a:blip r:embed="rId8"/>
                <a:stretch>
                  <a:fillRect/>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3707904" y="3861048"/>
                <a:ext cx="1541832"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IE" sz="2400" b="1" i="1" smtClean="0">
                          <a:solidFill>
                            <a:srgbClr val="990033"/>
                          </a:solidFill>
                          <a:latin typeface="Cambria Math"/>
                        </a:rPr>
                        <m:t>𝟓</m:t>
                      </m:r>
                      <m:r>
                        <a:rPr lang="en-IE" sz="2400" b="1" i="1" smtClean="0">
                          <a:solidFill>
                            <a:srgbClr val="990033"/>
                          </a:solidFill>
                          <a:latin typeface="Cambria Math"/>
                        </a:rPr>
                        <m:t> </m:t>
                      </m:r>
                      <m:r>
                        <a:rPr lang="en-IE" sz="2400" b="1" i="1" smtClean="0">
                          <a:solidFill>
                            <a:srgbClr val="990033"/>
                          </a:solidFill>
                          <a:latin typeface="Cambria Math"/>
                        </a:rPr>
                        <m:t>𝒅</m:t>
                      </m:r>
                      <m:r>
                        <a:rPr lang="en-IE" sz="2400" b="1" i="1" smtClean="0">
                          <a:solidFill>
                            <a:srgbClr val="990033"/>
                          </a:solidFill>
                          <a:latin typeface="Cambria Math"/>
                        </a:rPr>
                        <m:t>&gt;</m:t>
                      </m:r>
                      <m:r>
                        <a:rPr lang="en-IE" sz="2400" b="1" i="1" smtClean="0">
                          <a:solidFill>
                            <a:srgbClr val="990033"/>
                          </a:solidFill>
                          <a:latin typeface="Cambria Math"/>
                        </a:rPr>
                        <m:t>𝟕𝟎</m:t>
                      </m:r>
                      <m:r>
                        <a:rPr lang="en-IE" sz="2400" b="1" i="1" smtClean="0">
                          <a:solidFill>
                            <a:srgbClr val="990033"/>
                          </a:solidFill>
                          <a:latin typeface="Cambria Math"/>
                        </a:rPr>
                        <m:t> </m:t>
                      </m:r>
                    </m:oMath>
                  </m:oMathPara>
                </a14:m>
                <a:endParaRPr lang="en-IE" sz="2400" b="1" dirty="0" smtClean="0">
                  <a:solidFill>
                    <a:srgbClr val="990033"/>
                  </a:solidFill>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3707904" y="3861048"/>
                <a:ext cx="1541832" cy="461665"/>
              </a:xfrm>
              <a:prstGeom prst="rect">
                <a:avLst/>
              </a:prstGeom>
              <a:blipFill rotWithShape="1">
                <a:blip r:embed="rId9"/>
                <a:stretch>
                  <a:fillRect/>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1900782" y="3861047"/>
                <a:ext cx="735586"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IE" sz="2400" b="1" i="1" smtClean="0">
                          <a:solidFill>
                            <a:srgbClr val="FF0000"/>
                          </a:solidFill>
                          <a:latin typeface="Cambria Math"/>
                          <a:ea typeface="Cambria Math"/>
                        </a:rPr>
                        <m:t>÷</m:t>
                      </m:r>
                      <m:r>
                        <a:rPr lang="en-IE" sz="2400" b="1" i="1" smtClean="0">
                          <a:solidFill>
                            <a:srgbClr val="FF0000"/>
                          </a:solidFill>
                          <a:latin typeface="Cambria Math"/>
                          <a:ea typeface="Cambria Math"/>
                        </a:rPr>
                        <m:t>𝟓</m:t>
                      </m:r>
                    </m:oMath>
                  </m:oMathPara>
                </a14:m>
                <a:endParaRPr lang="en-IE" sz="2400" b="1" dirty="0">
                  <a:solidFill>
                    <a:srgbClr val="FF0000"/>
                  </a:solidFill>
                </a:endParaRPr>
              </a:p>
            </p:txBody>
          </p:sp>
        </mc:Choice>
        <mc:Fallback xmlns="">
          <p:sp>
            <p:nvSpPr>
              <p:cNvPr id="13" name="Rectangle 12"/>
              <p:cNvSpPr>
                <a:spLocks noRot="1" noChangeAspect="1" noMove="1" noResize="1" noEditPoints="1" noAdjustHandles="1" noChangeArrowheads="1" noChangeShapeType="1" noTextEdit="1"/>
              </p:cNvSpPr>
              <p:nvPr/>
            </p:nvSpPr>
            <p:spPr>
              <a:xfrm>
                <a:off x="1900782" y="3861047"/>
                <a:ext cx="735586" cy="461665"/>
              </a:xfrm>
              <a:prstGeom prst="rect">
                <a:avLst/>
              </a:prstGeom>
              <a:blipFill rotWithShape="1">
                <a:blip r:embed="rId10"/>
                <a:stretch>
                  <a:fillRect/>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6563214" y="3775465"/>
                <a:ext cx="735586"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IE" sz="2400" b="1" i="1">
                          <a:solidFill>
                            <a:srgbClr val="FF0000"/>
                          </a:solidFill>
                          <a:latin typeface="Cambria Math"/>
                          <a:ea typeface="Cambria Math"/>
                        </a:rPr>
                        <m:t>÷</m:t>
                      </m:r>
                      <m:r>
                        <a:rPr lang="en-IE" sz="2400" b="1" i="1">
                          <a:solidFill>
                            <a:srgbClr val="FF0000"/>
                          </a:solidFill>
                          <a:latin typeface="Cambria Math"/>
                          <a:ea typeface="Cambria Math"/>
                        </a:rPr>
                        <m:t>𝟓</m:t>
                      </m:r>
                    </m:oMath>
                  </m:oMathPara>
                </a14:m>
                <a:endParaRPr lang="en-IE" sz="2400" b="1" dirty="0">
                  <a:solidFill>
                    <a:srgbClr val="FF0000"/>
                  </a:solidFill>
                </a:endParaRPr>
              </a:p>
            </p:txBody>
          </p:sp>
        </mc:Choice>
        <mc:Fallback xmlns="">
          <p:sp>
            <p:nvSpPr>
              <p:cNvPr id="14" name="Rectangle 13"/>
              <p:cNvSpPr>
                <a:spLocks noRot="1" noChangeAspect="1" noMove="1" noResize="1" noEditPoints="1" noAdjustHandles="1" noChangeArrowheads="1" noChangeShapeType="1" noTextEdit="1"/>
              </p:cNvSpPr>
              <p:nvPr/>
            </p:nvSpPr>
            <p:spPr>
              <a:xfrm>
                <a:off x="6563214" y="3775465"/>
                <a:ext cx="735586" cy="461665"/>
              </a:xfrm>
              <a:prstGeom prst="rect">
                <a:avLst/>
              </a:prstGeom>
              <a:blipFill rotWithShape="1">
                <a:blip r:embed="rId11"/>
                <a:stretch>
                  <a:fillRect/>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3969836" y="4237130"/>
                <a:ext cx="1290160"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IE" sz="2400" b="1" i="1" smtClean="0">
                          <a:solidFill>
                            <a:srgbClr val="990033"/>
                          </a:solidFill>
                          <a:latin typeface="Cambria Math"/>
                        </a:rPr>
                        <m:t>𝒅</m:t>
                      </m:r>
                      <m:r>
                        <a:rPr lang="en-IE" sz="2400" b="1" i="1" smtClean="0">
                          <a:solidFill>
                            <a:srgbClr val="990033"/>
                          </a:solidFill>
                          <a:latin typeface="Cambria Math"/>
                        </a:rPr>
                        <m:t>&gt;</m:t>
                      </m:r>
                      <m:r>
                        <a:rPr lang="en-IE" sz="2400" b="1" i="1" smtClean="0">
                          <a:solidFill>
                            <a:srgbClr val="990033"/>
                          </a:solidFill>
                          <a:latin typeface="Cambria Math"/>
                        </a:rPr>
                        <m:t>𝟏𝟒</m:t>
                      </m:r>
                      <m:r>
                        <a:rPr lang="en-IE" sz="2400" b="1" i="1" smtClean="0">
                          <a:solidFill>
                            <a:srgbClr val="990033"/>
                          </a:solidFill>
                          <a:latin typeface="Cambria Math"/>
                        </a:rPr>
                        <m:t> </m:t>
                      </m:r>
                    </m:oMath>
                  </m:oMathPara>
                </a14:m>
                <a:endParaRPr lang="en-IE" sz="2400" b="1" dirty="0" smtClean="0">
                  <a:solidFill>
                    <a:srgbClr val="990033"/>
                  </a:solidFill>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3969836" y="4237130"/>
                <a:ext cx="1290160" cy="461665"/>
              </a:xfrm>
              <a:prstGeom prst="rect">
                <a:avLst/>
              </a:prstGeom>
              <a:blipFill rotWithShape="1">
                <a:blip r:embed="rId12"/>
                <a:stretch>
                  <a:fillRect/>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4591989" y="476672"/>
                <a:ext cx="2155590"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IE" sz="2800" b="1" i="1" smtClean="0">
                          <a:solidFill>
                            <a:srgbClr val="990033"/>
                          </a:solidFill>
                          <a:latin typeface="Cambria Math"/>
                        </a:rPr>
                        <m:t>𝟏𝟖𝟎</m:t>
                      </m:r>
                      <m:r>
                        <a:rPr lang="en-IE" sz="2800" b="1" i="1" smtClean="0">
                          <a:solidFill>
                            <a:srgbClr val="990033"/>
                          </a:solidFill>
                          <a:latin typeface="Cambria Math"/>
                        </a:rPr>
                        <m:t> −</m:t>
                      </m:r>
                      <m:r>
                        <a:rPr lang="en-IE" sz="2800" b="1" i="1" smtClean="0">
                          <a:solidFill>
                            <a:srgbClr val="990033"/>
                          </a:solidFill>
                          <a:latin typeface="Cambria Math"/>
                        </a:rPr>
                        <m:t>𝟏𝟎</m:t>
                      </m:r>
                      <m:r>
                        <a:rPr lang="en-IE" sz="2800" b="1" i="1" smtClean="0">
                          <a:solidFill>
                            <a:srgbClr val="990033"/>
                          </a:solidFill>
                          <a:latin typeface="Cambria Math"/>
                        </a:rPr>
                        <m:t> </m:t>
                      </m:r>
                      <m:r>
                        <a:rPr lang="en-IE" sz="2800" b="1" i="1" smtClean="0">
                          <a:solidFill>
                            <a:srgbClr val="990033"/>
                          </a:solidFill>
                          <a:latin typeface="Cambria Math"/>
                        </a:rPr>
                        <m:t>𝒅</m:t>
                      </m:r>
                    </m:oMath>
                  </m:oMathPara>
                </a14:m>
                <a:endParaRPr lang="en-IE" sz="2800" b="1" dirty="0" smtClean="0">
                  <a:solidFill>
                    <a:srgbClr val="990033"/>
                  </a:solidFill>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4591989" y="476672"/>
                <a:ext cx="2155590" cy="523220"/>
              </a:xfrm>
              <a:prstGeom prst="rect">
                <a:avLst/>
              </a:prstGeom>
              <a:blipFill rotWithShape="1">
                <a:blip r:embed="rId13"/>
                <a:stretch>
                  <a:fillRect/>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17" name="Rectangle 16"/>
              <p:cNvSpPr/>
              <p:nvPr/>
            </p:nvSpPr>
            <p:spPr>
              <a:xfrm>
                <a:off x="4665300" y="1213009"/>
                <a:ext cx="1940788"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IE" sz="2800" b="1" i="1">
                          <a:solidFill>
                            <a:srgbClr val="990033"/>
                          </a:solidFill>
                          <a:latin typeface="Cambria Math"/>
                        </a:rPr>
                        <m:t>𝟏𝟏𝟎</m:t>
                      </m:r>
                      <m:r>
                        <a:rPr lang="en-IE" sz="2800" b="1" i="1">
                          <a:solidFill>
                            <a:srgbClr val="990033"/>
                          </a:solidFill>
                          <a:latin typeface="Cambria Math"/>
                        </a:rPr>
                        <m:t> −</m:t>
                      </m:r>
                      <m:r>
                        <a:rPr lang="en-IE" sz="2800" b="1" i="1">
                          <a:solidFill>
                            <a:srgbClr val="990033"/>
                          </a:solidFill>
                          <a:latin typeface="Cambria Math"/>
                        </a:rPr>
                        <m:t>𝟓</m:t>
                      </m:r>
                      <m:r>
                        <a:rPr lang="en-IE" sz="2800" b="1" i="1">
                          <a:solidFill>
                            <a:srgbClr val="990033"/>
                          </a:solidFill>
                          <a:latin typeface="Cambria Math"/>
                        </a:rPr>
                        <m:t> </m:t>
                      </m:r>
                      <m:r>
                        <a:rPr lang="en-IE" sz="2800" b="1" i="1">
                          <a:solidFill>
                            <a:srgbClr val="990033"/>
                          </a:solidFill>
                          <a:latin typeface="Cambria Math"/>
                        </a:rPr>
                        <m:t>𝒅</m:t>
                      </m:r>
                    </m:oMath>
                  </m:oMathPara>
                </a14:m>
                <a:endParaRPr lang="en-IE" dirty="0"/>
              </a:p>
            </p:txBody>
          </p:sp>
        </mc:Choice>
        <mc:Fallback xmlns="">
          <p:sp>
            <p:nvSpPr>
              <p:cNvPr id="17" name="Rectangle 16"/>
              <p:cNvSpPr>
                <a:spLocks noRot="1" noChangeAspect="1" noMove="1" noResize="1" noEditPoints="1" noAdjustHandles="1" noChangeArrowheads="1" noChangeShapeType="1" noTextEdit="1"/>
              </p:cNvSpPr>
              <p:nvPr/>
            </p:nvSpPr>
            <p:spPr>
              <a:xfrm>
                <a:off x="4665300" y="1213009"/>
                <a:ext cx="1940788" cy="523220"/>
              </a:xfrm>
              <a:prstGeom prst="rect">
                <a:avLst/>
              </a:prstGeom>
              <a:blipFill rotWithShape="1">
                <a:blip r:embed="rId14"/>
                <a:stretch>
                  <a:fillRect/>
                </a:stretch>
              </a:blipFill>
            </p:spPr>
            <p:txBody>
              <a:bodyPr/>
              <a:lstStyle/>
              <a:p>
                <a:r>
                  <a:rPr lang="en-IE">
                    <a:noFill/>
                  </a:rPr>
                  <a:t> </a:t>
                </a:r>
              </a:p>
            </p:txBody>
          </p:sp>
        </mc:Fallback>
      </mc:AlternateContent>
      <p:grpSp>
        <p:nvGrpSpPr>
          <p:cNvPr id="18" name="Group 17"/>
          <p:cNvGrpSpPr/>
          <p:nvPr/>
        </p:nvGrpSpPr>
        <p:grpSpPr>
          <a:xfrm>
            <a:off x="8782681" y="428318"/>
            <a:ext cx="7866916" cy="5829300"/>
            <a:chOff x="8782681" y="428318"/>
            <a:chExt cx="7866916" cy="5829300"/>
          </a:xfrm>
        </p:grpSpPr>
        <p:sp>
          <p:nvSpPr>
            <p:cNvPr id="19" name="Rounded Rectangle 18"/>
            <p:cNvSpPr/>
            <p:nvPr/>
          </p:nvSpPr>
          <p:spPr>
            <a:xfrm rot="16200000">
              <a:off x="8152681" y="1574904"/>
              <a:ext cx="1620000" cy="360000"/>
            </a:xfrm>
            <a:prstGeom prst="roundRect">
              <a:avLst/>
            </a:prstGeom>
            <a:solidFill>
              <a:srgbClr val="FDCC33"/>
            </a:solidFill>
            <a:ln w="19050">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IE" sz="1400" dirty="0" smtClean="0">
                  <a:solidFill>
                    <a:srgbClr val="990033"/>
                  </a:solidFill>
                </a:rPr>
                <a:t>Lesson interaction</a:t>
              </a:r>
              <a:endParaRPr lang="en-IE" sz="1400" dirty="0">
                <a:solidFill>
                  <a:srgbClr val="990033"/>
                </a:solidFill>
              </a:endParaRPr>
            </a:p>
          </p:txBody>
        </p:sp>
        <p:pic>
          <p:nvPicPr>
            <p:cNvPr id="20" name="Picture 3"/>
            <p:cNvPicPr>
              <a:picLocks noChangeAspect="1" noChangeArrowheads="1"/>
            </p:cNvPicPr>
            <p:nvPr/>
          </p:nvPicPr>
          <p:blipFill rotWithShape="1">
            <a:blip r:embed="rId15">
              <a:extLst>
                <a:ext uri="{28A0092B-C50C-407E-A947-70E740481C1C}">
                  <a14:useLocalDpi xmlns:a14="http://schemas.microsoft.com/office/drawing/2010/main" val="0"/>
                </a:ext>
              </a:extLst>
            </a:blip>
            <a:srcRect l="314"/>
            <a:stretch/>
          </p:blipFill>
          <p:spPr bwMode="auto">
            <a:xfrm>
              <a:off x="9167448" y="428318"/>
              <a:ext cx="7482149" cy="5829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21" name="Group 20"/>
          <p:cNvGrpSpPr/>
          <p:nvPr/>
        </p:nvGrpSpPr>
        <p:grpSpPr>
          <a:xfrm>
            <a:off x="8783277" y="460466"/>
            <a:ext cx="7685771" cy="4673202"/>
            <a:chOff x="8783277" y="460466"/>
            <a:chExt cx="7685771" cy="4673202"/>
          </a:xfrm>
        </p:grpSpPr>
        <p:sp>
          <p:nvSpPr>
            <p:cNvPr id="22" name="Rounded Rectangle 21"/>
            <p:cNvSpPr/>
            <p:nvPr/>
          </p:nvSpPr>
          <p:spPr>
            <a:xfrm rot="16200000">
              <a:off x="8153277" y="3194904"/>
              <a:ext cx="1620000" cy="360000"/>
            </a:xfrm>
            <a:prstGeom prst="roundRect">
              <a:avLst/>
            </a:prstGeom>
            <a:solidFill>
              <a:srgbClr val="FDCC33"/>
            </a:solidFill>
            <a:ln w="19050">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IE" sz="1400" dirty="0" smtClean="0">
                  <a:solidFill>
                    <a:srgbClr val="990033"/>
                  </a:solidFill>
                </a:rPr>
                <a:t>Lesson interaction</a:t>
              </a:r>
              <a:endParaRPr lang="en-IE" sz="1400" dirty="0">
                <a:solidFill>
                  <a:srgbClr val="990033"/>
                </a:solidFill>
              </a:endParaRPr>
            </a:p>
          </p:txBody>
        </p:sp>
        <p:pic>
          <p:nvPicPr>
            <p:cNvPr id="23" name="Picture 4"/>
            <p:cNvPicPr>
              <a:picLocks noChangeAspect="1" noChangeArrowheads="1"/>
            </p:cNvPicPr>
            <p:nvPr/>
          </p:nvPicPr>
          <p:blipFill rotWithShape="1">
            <a:blip r:embed="rId16">
              <a:extLst>
                <a:ext uri="{28A0092B-C50C-407E-A947-70E740481C1C}">
                  <a14:useLocalDpi xmlns:a14="http://schemas.microsoft.com/office/drawing/2010/main" val="0"/>
                </a:ext>
              </a:extLst>
            </a:blip>
            <a:srcRect l="446" t="683" r="-1"/>
            <a:stretch/>
          </p:blipFill>
          <p:spPr bwMode="auto">
            <a:xfrm>
              <a:off x="9167448" y="460466"/>
              <a:ext cx="7301600" cy="46732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2739921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wipe(left)">
                                      <p:cBhvr>
                                        <p:cTn id="32" dur="500"/>
                                        <p:tgtEl>
                                          <p:spTgt spid="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fade">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wipe(up)">
                                      <p:cBhvr>
                                        <p:cTn id="42" dur="500"/>
                                        <p:tgtEl>
                                          <p:spTgt spid="5"/>
                                        </p:tgtEl>
                                      </p:cBhvr>
                                    </p:animEffect>
                                  </p:childTnLst>
                                </p:cTn>
                              </p:par>
                              <p:par>
                                <p:cTn id="43" presetID="22" presetClass="entr" presetSubtype="1" fill="hold" nodeType="with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wipe(up)">
                                      <p:cBhvr>
                                        <p:cTn id="45" dur="500"/>
                                        <p:tgtEl>
                                          <p:spTgt spid="6"/>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7"/>
                                        </p:tgtEl>
                                        <p:attrNameLst>
                                          <p:attrName>style.visibility</p:attrName>
                                        </p:attrNameLst>
                                      </p:cBhvr>
                                      <p:to>
                                        <p:strVal val="visible"/>
                                      </p:to>
                                    </p:set>
                                    <p:animEffect transition="in" filter="wipe(left)">
                                      <p:cBhvr>
                                        <p:cTn id="50" dur="500"/>
                                        <p:tgtEl>
                                          <p:spTgt spid="7"/>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8"/>
                                        </p:tgtEl>
                                        <p:attrNameLst>
                                          <p:attrName>style.visibility</p:attrName>
                                        </p:attrNameLst>
                                      </p:cBhvr>
                                      <p:to>
                                        <p:strVal val="visible"/>
                                      </p:to>
                                    </p:set>
                                    <p:animEffect transition="in" filter="wipe(left)">
                                      <p:cBhvr>
                                        <p:cTn id="53" dur="500"/>
                                        <p:tgtEl>
                                          <p:spTgt spid="8"/>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left)">
                                      <p:cBhvr>
                                        <p:cTn id="58" dur="500"/>
                                        <p:tgtEl>
                                          <p:spTgt spid="9"/>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10"/>
                                        </p:tgtEl>
                                        <p:attrNameLst>
                                          <p:attrName>style.visibility</p:attrName>
                                        </p:attrNameLst>
                                      </p:cBhvr>
                                      <p:to>
                                        <p:strVal val="visible"/>
                                      </p:to>
                                    </p:set>
                                    <p:animEffect transition="in" filter="wipe(left)">
                                      <p:cBhvr>
                                        <p:cTn id="63" dur="500"/>
                                        <p:tgtEl>
                                          <p:spTgt spid="10"/>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grpId="0" nodeType="click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wipe(left)">
                                      <p:cBhvr>
                                        <p:cTn id="71" dur="500"/>
                                        <p:tgtEl>
                                          <p:spTgt spid="12"/>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grpId="0" nodeType="click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left)">
                                      <p:cBhvr>
                                        <p:cTn id="76" dur="500"/>
                                        <p:tgtEl>
                                          <p:spTgt spid="13"/>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14"/>
                                        </p:tgtEl>
                                        <p:attrNameLst>
                                          <p:attrName>style.visibility</p:attrName>
                                        </p:attrNameLst>
                                      </p:cBhvr>
                                      <p:to>
                                        <p:strVal val="visible"/>
                                      </p:to>
                                    </p:set>
                                    <p:animEffect transition="in" filter="wipe(left)">
                                      <p:cBhvr>
                                        <p:cTn id="79" dur="500"/>
                                        <p:tgtEl>
                                          <p:spTgt spid="14"/>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grpId="0" nodeType="clickEffect">
                                  <p:stCondLst>
                                    <p:cond delay="0"/>
                                  </p:stCondLst>
                                  <p:childTnLst>
                                    <p:set>
                                      <p:cBhvr>
                                        <p:cTn id="83" dur="1" fill="hold">
                                          <p:stCondLst>
                                            <p:cond delay="0"/>
                                          </p:stCondLst>
                                        </p:cTn>
                                        <p:tgtEl>
                                          <p:spTgt spid="15"/>
                                        </p:tgtEl>
                                        <p:attrNameLst>
                                          <p:attrName>style.visibility</p:attrName>
                                        </p:attrNameLst>
                                      </p:cBhvr>
                                      <p:to>
                                        <p:strVal val="visible"/>
                                      </p:to>
                                    </p:set>
                                    <p:animEffect transition="in" filter="wipe(left)">
                                      <p:cBhvr>
                                        <p:cTn id="84" dur="500"/>
                                        <p:tgtEl>
                                          <p:spTgt spid="15"/>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grpId="0" nodeType="clickEffect">
                                  <p:stCondLst>
                                    <p:cond delay="0"/>
                                  </p:stCondLst>
                                  <p:childTnLst>
                                    <p:set>
                                      <p:cBhvr>
                                        <p:cTn id="88" dur="1" fill="hold">
                                          <p:stCondLst>
                                            <p:cond delay="0"/>
                                          </p:stCondLst>
                                        </p:cTn>
                                        <p:tgtEl>
                                          <p:spTgt spid="2">
                                            <p:txEl>
                                              <p:pRg st="13" end="13"/>
                                            </p:txEl>
                                          </p:spTgt>
                                        </p:tgtEl>
                                        <p:attrNameLst>
                                          <p:attrName>style.visibility</p:attrName>
                                        </p:attrNameLst>
                                      </p:cBhvr>
                                      <p:to>
                                        <p:strVal val="visible"/>
                                      </p:to>
                                    </p:set>
                                    <p:animEffect transition="in" filter="fade">
                                      <p:cBhvr>
                                        <p:cTn id="89" dur="500"/>
                                        <p:tgtEl>
                                          <p:spTgt spid="2">
                                            <p:txEl>
                                              <p:pRg st="13" end="13"/>
                                            </p:txEl>
                                          </p:spTgt>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grpId="0" nodeType="clickEffect">
                                  <p:stCondLst>
                                    <p:cond delay="0"/>
                                  </p:stCondLst>
                                  <p:childTnLst>
                                    <p:set>
                                      <p:cBhvr>
                                        <p:cTn id="93" dur="1" fill="hold">
                                          <p:stCondLst>
                                            <p:cond delay="0"/>
                                          </p:stCondLst>
                                        </p:cTn>
                                        <p:tgtEl>
                                          <p:spTgt spid="2">
                                            <p:txEl>
                                              <p:pRg st="15" end="15"/>
                                            </p:txEl>
                                          </p:spTgt>
                                        </p:tgtEl>
                                        <p:attrNameLst>
                                          <p:attrName>style.visibility</p:attrName>
                                        </p:attrNameLst>
                                      </p:cBhvr>
                                      <p:to>
                                        <p:strVal val="visible"/>
                                      </p:to>
                                    </p:set>
                                    <p:animEffect transition="in" filter="fade">
                                      <p:cBhvr>
                                        <p:cTn id="94" dur="500"/>
                                        <p:tgtEl>
                                          <p:spTgt spid="2">
                                            <p:txEl>
                                              <p:pRg st="15" end="15"/>
                                            </p:txEl>
                                          </p:spTgt>
                                        </p:tgtEl>
                                      </p:cBhvr>
                                    </p:animEffect>
                                  </p:childTnLst>
                                </p:cTn>
                              </p:par>
                            </p:childTnLst>
                          </p:cTn>
                        </p:par>
                      </p:childTnLst>
                    </p:cTn>
                  </p:par>
                  <p:par>
                    <p:cTn id="95" fill="hold">
                      <p:stCondLst>
                        <p:cond delay="indefinite"/>
                      </p:stCondLst>
                      <p:childTnLst>
                        <p:par>
                          <p:cTn id="96" fill="hold">
                            <p:stCondLst>
                              <p:cond delay="0"/>
                            </p:stCondLst>
                            <p:childTnLst>
                              <p:par>
                                <p:cTn id="97" presetID="10" presetClass="entr" presetSubtype="0" fill="hold" grpId="0" nodeType="clickEffect">
                                  <p:stCondLst>
                                    <p:cond delay="0"/>
                                  </p:stCondLst>
                                  <p:childTnLst>
                                    <p:set>
                                      <p:cBhvr>
                                        <p:cTn id="98" dur="1" fill="hold">
                                          <p:stCondLst>
                                            <p:cond delay="0"/>
                                          </p:stCondLst>
                                        </p:cTn>
                                        <p:tgtEl>
                                          <p:spTgt spid="2">
                                            <p:txEl>
                                              <p:pRg st="17" end="17"/>
                                            </p:txEl>
                                          </p:spTgt>
                                        </p:tgtEl>
                                        <p:attrNameLst>
                                          <p:attrName>style.visibility</p:attrName>
                                        </p:attrNameLst>
                                      </p:cBhvr>
                                      <p:to>
                                        <p:strVal val="visible"/>
                                      </p:to>
                                    </p:set>
                                    <p:animEffect transition="in" filter="fade">
                                      <p:cBhvr>
                                        <p:cTn id="99" dur="500"/>
                                        <p:tgtEl>
                                          <p:spTgt spid="2">
                                            <p:txEl>
                                              <p:pRg st="17" end="17"/>
                                            </p:txEl>
                                          </p:spTgt>
                                        </p:tgtEl>
                                      </p:cBhvr>
                                    </p:animEffect>
                                  </p:childTnLst>
                                </p:cTn>
                              </p:par>
                            </p:childTnLst>
                          </p:cTn>
                        </p:par>
                      </p:childTnLst>
                    </p:cTn>
                  </p:par>
                  <p:par>
                    <p:cTn id="100" fill="hold">
                      <p:stCondLst>
                        <p:cond delay="indefinite"/>
                      </p:stCondLst>
                      <p:childTnLst>
                        <p:par>
                          <p:cTn id="101" fill="hold">
                            <p:stCondLst>
                              <p:cond delay="0"/>
                            </p:stCondLst>
                            <p:childTnLst>
                              <p:par>
                                <p:cTn id="102" presetID="10" presetClass="entr" presetSubtype="0" fill="hold" grpId="0" nodeType="clickEffect">
                                  <p:stCondLst>
                                    <p:cond delay="0"/>
                                  </p:stCondLst>
                                  <p:childTnLst>
                                    <p:set>
                                      <p:cBhvr>
                                        <p:cTn id="103" dur="1" fill="hold">
                                          <p:stCondLst>
                                            <p:cond delay="0"/>
                                          </p:stCondLst>
                                        </p:cTn>
                                        <p:tgtEl>
                                          <p:spTgt spid="2">
                                            <p:txEl>
                                              <p:pRg st="18" end="18"/>
                                            </p:txEl>
                                          </p:spTgt>
                                        </p:tgtEl>
                                        <p:attrNameLst>
                                          <p:attrName>style.visibility</p:attrName>
                                        </p:attrNameLst>
                                      </p:cBhvr>
                                      <p:to>
                                        <p:strVal val="visible"/>
                                      </p:to>
                                    </p:set>
                                    <p:animEffect transition="in" filter="fade">
                                      <p:cBhvr>
                                        <p:cTn id="104" dur="500"/>
                                        <p:tgtEl>
                                          <p:spTgt spid="2">
                                            <p:txEl>
                                              <p:pRg st="18" end="1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5" restart="whenNotActive" fill="hold" evtFilter="cancelBubble" nodeType="interactiveSeq">
                <p:stCondLst>
                  <p:cond evt="onClick" delay="0">
                    <p:tgtEl>
                      <p:spTgt spid="18"/>
                    </p:tgtEl>
                  </p:cond>
                </p:stCondLst>
                <p:endSync evt="end" delay="0">
                  <p:rtn val="all"/>
                </p:endSync>
                <p:childTnLst>
                  <p:par>
                    <p:cTn id="106" fill="hold">
                      <p:stCondLst>
                        <p:cond delay="0"/>
                      </p:stCondLst>
                      <p:childTnLst>
                        <p:par>
                          <p:cTn id="107" fill="hold">
                            <p:stCondLst>
                              <p:cond delay="0"/>
                            </p:stCondLst>
                            <p:childTnLst>
                              <p:par>
                                <p:cTn id="108" presetID="35" presetClass="path" presetSubtype="0" accel="50000" decel="50000" fill="hold" nodeType="clickEffect">
                                  <p:stCondLst>
                                    <p:cond delay="0"/>
                                  </p:stCondLst>
                                  <p:childTnLst>
                                    <p:animMotion origin="layout" path="M -0.00018 7.40741E-7 L -0.93038 7.40741E-7 " pathEditMode="relative" rAng="0" ptsTypes="AA">
                                      <p:cBhvr>
                                        <p:cTn id="109" dur="2000" fill="hold"/>
                                        <p:tgtEl>
                                          <p:spTgt spid="18"/>
                                        </p:tgtEl>
                                        <p:attrNameLst>
                                          <p:attrName>ppt_x</p:attrName>
                                          <p:attrName>ppt_y</p:attrName>
                                        </p:attrNameLst>
                                      </p:cBhvr>
                                      <p:rCtr x="-46510" y="0"/>
                                    </p:animMotion>
                                  </p:childTnLst>
                                </p:cTn>
                              </p:par>
                            </p:childTnLst>
                          </p:cTn>
                        </p:par>
                      </p:childTnLst>
                    </p:cTn>
                  </p:par>
                  <p:par>
                    <p:cTn id="110" fill="hold">
                      <p:stCondLst>
                        <p:cond delay="indefinite"/>
                      </p:stCondLst>
                      <p:childTnLst>
                        <p:par>
                          <p:cTn id="111" fill="hold">
                            <p:stCondLst>
                              <p:cond delay="0"/>
                            </p:stCondLst>
                            <p:childTnLst>
                              <p:par>
                                <p:cTn id="112" presetID="63" presetClass="path" presetSubtype="0" accel="50000" decel="50000" fill="hold" nodeType="clickEffect">
                                  <p:stCondLst>
                                    <p:cond delay="0"/>
                                  </p:stCondLst>
                                  <p:childTnLst>
                                    <p:animMotion origin="layout" path="M -0.93038 7.40741E-7 L -0.00018 0.00347 " pathEditMode="relative" rAng="0" ptsTypes="AA">
                                      <p:cBhvr>
                                        <p:cTn id="113" dur="2000" fill="hold"/>
                                        <p:tgtEl>
                                          <p:spTgt spid="18"/>
                                        </p:tgtEl>
                                        <p:attrNameLst>
                                          <p:attrName>ppt_x</p:attrName>
                                          <p:attrName>ppt_y</p:attrName>
                                        </p:attrNameLst>
                                      </p:cBhvr>
                                      <p:rCtr x="46510" y="162"/>
                                    </p:animMotion>
                                  </p:childTnLst>
                                </p:cTn>
                              </p:par>
                            </p:childTnLst>
                          </p:cTn>
                        </p:par>
                      </p:childTnLst>
                    </p:cTn>
                  </p:par>
                </p:childTnLst>
              </p:cTn>
              <p:nextCondLst>
                <p:cond evt="onClick" delay="0">
                  <p:tgtEl>
                    <p:spTgt spid="18"/>
                  </p:tgtEl>
                </p:cond>
              </p:nextCondLst>
            </p:seq>
            <p:seq concurrent="1" nextAc="seek">
              <p:cTn id="114" restart="whenNotActive" fill="hold" evtFilter="cancelBubble" nodeType="interactiveSeq">
                <p:stCondLst>
                  <p:cond evt="onClick" delay="0">
                    <p:tgtEl>
                      <p:spTgt spid="21"/>
                    </p:tgtEl>
                  </p:cond>
                </p:stCondLst>
                <p:endSync evt="end" delay="0">
                  <p:rtn val="all"/>
                </p:endSync>
                <p:childTnLst>
                  <p:par>
                    <p:cTn id="115" fill="hold">
                      <p:stCondLst>
                        <p:cond delay="0"/>
                      </p:stCondLst>
                      <p:childTnLst>
                        <p:par>
                          <p:cTn id="116" fill="hold">
                            <p:stCondLst>
                              <p:cond delay="0"/>
                            </p:stCondLst>
                            <p:childTnLst>
                              <p:par>
                                <p:cTn id="117" presetID="35" presetClass="path" presetSubtype="0" accel="50000" decel="50000" fill="hold" nodeType="clickEffect">
                                  <p:stCondLst>
                                    <p:cond delay="0"/>
                                  </p:stCondLst>
                                  <p:childTnLst>
                                    <p:animMotion origin="layout" path="M -0.00018 7.40741E-7 L -0.93038 7.40741E-7 " pathEditMode="relative" rAng="0" ptsTypes="AA">
                                      <p:cBhvr>
                                        <p:cTn id="118" dur="2000" fill="hold"/>
                                        <p:tgtEl>
                                          <p:spTgt spid="21"/>
                                        </p:tgtEl>
                                        <p:attrNameLst>
                                          <p:attrName>ppt_x</p:attrName>
                                          <p:attrName>ppt_y</p:attrName>
                                        </p:attrNameLst>
                                      </p:cBhvr>
                                      <p:rCtr x="-46510" y="0"/>
                                    </p:animMotion>
                                  </p:childTnLst>
                                </p:cTn>
                              </p:par>
                            </p:childTnLst>
                          </p:cTn>
                        </p:par>
                      </p:childTnLst>
                    </p:cTn>
                  </p:par>
                  <p:par>
                    <p:cTn id="119" fill="hold">
                      <p:stCondLst>
                        <p:cond delay="indefinite"/>
                      </p:stCondLst>
                      <p:childTnLst>
                        <p:par>
                          <p:cTn id="120" fill="hold">
                            <p:stCondLst>
                              <p:cond delay="0"/>
                            </p:stCondLst>
                            <p:childTnLst>
                              <p:par>
                                <p:cTn id="121" presetID="63" presetClass="path" presetSubtype="0" accel="50000" decel="50000" fill="hold" nodeType="clickEffect">
                                  <p:stCondLst>
                                    <p:cond delay="0"/>
                                  </p:stCondLst>
                                  <p:childTnLst>
                                    <p:animMotion origin="layout" path="M -0.93038 7.40741E-7 L -0.00018 0.00347 " pathEditMode="relative" rAng="0" ptsTypes="AA">
                                      <p:cBhvr>
                                        <p:cTn id="122" dur="2000" fill="hold"/>
                                        <p:tgtEl>
                                          <p:spTgt spid="21"/>
                                        </p:tgtEl>
                                        <p:attrNameLst>
                                          <p:attrName>ppt_x</p:attrName>
                                          <p:attrName>ppt_y</p:attrName>
                                        </p:attrNameLst>
                                      </p:cBhvr>
                                      <p:rCtr x="46510" y="162"/>
                                    </p:animMotion>
                                  </p:childTnLst>
                                </p:cTn>
                              </p:par>
                            </p:childTnLst>
                          </p:cTn>
                        </p:par>
                      </p:childTnLst>
                    </p:cTn>
                  </p:par>
                </p:childTnLst>
              </p:cTn>
              <p:nextCondLst>
                <p:cond evt="onClick" delay="0">
                  <p:tgtEl>
                    <p:spTgt spid="21"/>
                  </p:tgtEl>
                </p:cond>
              </p:nextCondLst>
            </p:seq>
          </p:childTnLst>
        </p:cTn>
      </p:par>
    </p:tnLst>
    <p:bldLst>
      <p:bldP spid="2" grpId="0" uiExpand="1" build="p"/>
      <p:bldP spid="3" grpId="0"/>
      <p:bldP spid="4" grpId="0"/>
      <p:bldP spid="7" grpId="0"/>
      <p:bldP spid="8" grpId="0"/>
      <p:bldP spid="9" grpId="0"/>
      <p:bldP spid="10" grpId="0"/>
      <p:bldP spid="11" grpId="0"/>
      <p:bldP spid="12" grpId="0"/>
      <p:bldP spid="13" grpId="0"/>
      <p:bldP spid="14" grpId="0"/>
      <p:bldP spid="15" grpId="0"/>
      <p:bldP spid="16" grpId="0"/>
      <p:bldP spid="17"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a:xfrm>
                <a:off x="457200" y="-90264"/>
                <a:ext cx="8229600" cy="1143000"/>
              </a:xfrm>
            </p:spPr>
            <p:txBody>
              <a:bodyPr>
                <a:normAutofit fontScale="90000"/>
              </a:bodyPr>
              <a:lstStyle/>
              <a:p>
                <a:r>
                  <a:rPr lang="en-IE" dirty="0"/>
                  <a:t>Section D</a:t>
                </a:r>
                <a:r>
                  <a:rPr lang="en-IE" dirty="0" smtClean="0"/>
                  <a:t>: </a:t>
                </a:r>
                <a:r>
                  <a:rPr lang="en-IE" dirty="0"/>
                  <a:t>Student Activity </a:t>
                </a:r>
                <a:r>
                  <a:rPr lang="en-IE" dirty="0" smtClean="0"/>
                  <a:t>2</a:t>
                </a:r>
                <a:r>
                  <a:rPr lang="en-IE" dirty="0"/>
                  <a:t/>
                </a:r>
                <a:br>
                  <a:rPr lang="en-IE" dirty="0"/>
                </a:br>
                <a:r>
                  <a:rPr lang="en-IE" sz="3100" dirty="0"/>
                  <a:t>Solving inequalities of the form </a:t>
                </a:r>
                <a14:m>
                  <m:oMath xmlns:m="http://schemas.openxmlformats.org/officeDocument/2006/math">
                    <m:r>
                      <a:rPr lang="en-IE" sz="3100" b="1" i="1" dirty="0" smtClean="0">
                        <a:latin typeface="Cambria Math"/>
                      </a:rPr>
                      <m:t>𝒂𝒙</m:t>
                    </m:r>
                    <m:r>
                      <a:rPr lang="en-IE" sz="3100" b="1" i="1" dirty="0">
                        <a:latin typeface="Cambria Math"/>
                      </a:rPr>
                      <m:t> + </m:t>
                    </m:r>
                    <m:r>
                      <a:rPr lang="en-IE" sz="3100" b="1" i="1" dirty="0">
                        <a:latin typeface="Cambria Math"/>
                      </a:rPr>
                      <m:t>𝒃</m:t>
                    </m:r>
                    <m:r>
                      <a:rPr lang="en-IE" sz="3100" b="1" i="1" dirty="0">
                        <a:latin typeface="Cambria Math"/>
                      </a:rPr>
                      <m:t> &lt; </m:t>
                    </m:r>
                    <m:r>
                      <a:rPr lang="en-IE" sz="3100" b="1" i="1" dirty="0">
                        <a:latin typeface="Cambria Math"/>
                      </a:rPr>
                      <m:t>𝒄𝒙</m:t>
                    </m:r>
                    <m:r>
                      <a:rPr lang="en-IE" sz="3100" b="1" i="1" dirty="0">
                        <a:latin typeface="Cambria Math"/>
                      </a:rPr>
                      <m:t> + </m:t>
                    </m:r>
                    <m:r>
                      <a:rPr lang="en-IE" sz="3100" b="1" i="1" dirty="0">
                        <a:latin typeface="Cambria Math"/>
                      </a:rPr>
                      <m:t>𝒅</m:t>
                    </m:r>
                    <m:r>
                      <a:rPr lang="en-IE" sz="3100" b="1" i="1" dirty="0">
                        <a:latin typeface="Cambria Math"/>
                      </a:rPr>
                      <m:t>.</m:t>
                    </m:r>
                  </m:oMath>
                </a14:m>
                <a:endParaRPr lang="en-IE" sz="3100"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xfrm>
                <a:off x="457200" y="-90264"/>
                <a:ext cx="8229600" cy="1143000"/>
              </a:xfrm>
              <a:blipFill rotWithShape="1">
                <a:blip r:embed="rId2"/>
                <a:stretch>
                  <a:fillRect t="-9043" b="-14362"/>
                </a:stretch>
              </a:blipFill>
            </p:spPr>
            <p:txBody>
              <a:bodyPr/>
              <a:lstStyle/>
              <a:p>
                <a:r>
                  <a:rPr lang="en-IE">
                    <a:noFill/>
                  </a:rPr>
                  <a:t> </a:t>
                </a:r>
              </a:p>
            </p:txBody>
          </p:sp>
        </mc:Fallback>
      </mc:AlternateContent>
      <p:sp>
        <p:nvSpPr>
          <p:cNvPr id="3" name="Rectangle 2"/>
          <p:cNvSpPr/>
          <p:nvPr/>
        </p:nvSpPr>
        <p:spPr>
          <a:xfrm>
            <a:off x="395536" y="980728"/>
            <a:ext cx="8352928" cy="5016758"/>
          </a:xfrm>
          <a:prstGeom prst="rect">
            <a:avLst/>
          </a:prstGeom>
        </p:spPr>
        <p:txBody>
          <a:bodyPr wrap="square">
            <a:spAutoFit/>
          </a:bodyPr>
          <a:lstStyle/>
          <a:p>
            <a:r>
              <a:rPr lang="en-IE" sz="2000" dirty="0">
                <a:solidFill>
                  <a:srgbClr val="990033"/>
                </a:solidFill>
              </a:rPr>
              <a:t>2. Declan is having a party and is buying pizzas and chips. He has at most €20 to spend on food and his budget for chips is exactly €4.60. What is the maximum number of pizzas he can buy, if each pizza costs €3.50? The shop only sells whole pizzas. </a:t>
            </a:r>
            <a:endParaRPr lang="en-IE" sz="2000" dirty="0" smtClean="0">
              <a:solidFill>
                <a:srgbClr val="990033"/>
              </a:solidFill>
            </a:endParaRPr>
          </a:p>
          <a:p>
            <a:endParaRPr lang="en-IE" sz="2000" dirty="0">
              <a:solidFill>
                <a:srgbClr val="990033"/>
              </a:solidFill>
            </a:endParaRPr>
          </a:p>
          <a:p>
            <a:r>
              <a:rPr lang="en-IE" sz="2000" dirty="0">
                <a:solidFill>
                  <a:srgbClr val="990033"/>
                </a:solidFill>
              </a:rPr>
              <a:t>3. John and Michael go running in order to keep fit. John runs each day from Monday to Friday and then runs 2 kilometres each Saturday. </a:t>
            </a:r>
          </a:p>
          <a:p>
            <a:r>
              <a:rPr lang="en-IE" sz="2000" dirty="0">
                <a:solidFill>
                  <a:srgbClr val="990033"/>
                </a:solidFill>
              </a:rPr>
              <a:t>Michael goes running on Mondays, Tuesdays and Wednesdays and also runs 9 kilometres each Sunday. </a:t>
            </a:r>
            <a:endParaRPr lang="en-IE" sz="2000" dirty="0" smtClean="0">
              <a:solidFill>
                <a:srgbClr val="990033"/>
              </a:solidFill>
            </a:endParaRPr>
          </a:p>
          <a:p>
            <a:endParaRPr lang="en-IE" sz="2000" dirty="0">
              <a:solidFill>
                <a:srgbClr val="990033"/>
              </a:solidFill>
            </a:endParaRPr>
          </a:p>
          <a:p>
            <a:r>
              <a:rPr lang="en-IE" sz="2000" dirty="0">
                <a:solidFill>
                  <a:srgbClr val="990033"/>
                </a:solidFill>
              </a:rPr>
              <a:t>They each run the same fixed distance on the weekdays on which they run</a:t>
            </a:r>
            <a:r>
              <a:rPr lang="en-IE" sz="2000" dirty="0" smtClean="0">
                <a:solidFill>
                  <a:srgbClr val="990033"/>
                </a:solidFill>
              </a:rPr>
              <a:t>.</a:t>
            </a:r>
          </a:p>
          <a:p>
            <a:r>
              <a:rPr lang="en-IE" sz="2000" dirty="0" smtClean="0">
                <a:solidFill>
                  <a:srgbClr val="990033"/>
                </a:solidFill>
              </a:rPr>
              <a:t> </a:t>
            </a:r>
            <a:endParaRPr lang="en-IE" sz="2000" dirty="0">
              <a:solidFill>
                <a:srgbClr val="990033"/>
              </a:solidFill>
            </a:endParaRPr>
          </a:p>
          <a:p>
            <a:pPr marL="514350" indent="-514350">
              <a:buAutoNum type="romanLcPeriod"/>
            </a:pPr>
            <a:r>
              <a:rPr lang="en-IE" sz="2000" dirty="0" smtClean="0">
                <a:solidFill>
                  <a:srgbClr val="990033"/>
                </a:solidFill>
              </a:rPr>
              <a:t>John </a:t>
            </a:r>
            <a:r>
              <a:rPr lang="en-IE" sz="2000" dirty="0">
                <a:solidFill>
                  <a:srgbClr val="990033"/>
                </a:solidFill>
              </a:rPr>
              <a:t>runs further each week than Michael. Write an inequality to represent this situation. </a:t>
            </a:r>
          </a:p>
          <a:p>
            <a:pPr marL="514350" indent="-514350">
              <a:buAutoNum type="romanLcPeriod"/>
            </a:pPr>
            <a:r>
              <a:rPr lang="en-IE" sz="2000" dirty="0" smtClean="0">
                <a:solidFill>
                  <a:srgbClr val="990033"/>
                </a:solidFill>
              </a:rPr>
              <a:t>Investigate </a:t>
            </a:r>
            <a:r>
              <a:rPr lang="en-IE" sz="2000" dirty="0">
                <a:solidFill>
                  <a:srgbClr val="990033"/>
                </a:solidFill>
              </a:rPr>
              <a:t>what is the minimum number of kilometres for which this inequality is true using a table, graph and algebra. </a:t>
            </a:r>
            <a:endParaRPr lang="en-IE" sz="2000" dirty="0" smtClean="0">
              <a:solidFill>
                <a:srgbClr val="990033"/>
              </a:solidFill>
            </a:endParaRPr>
          </a:p>
        </p:txBody>
      </p:sp>
    </p:spTree>
    <p:extLst>
      <p:ext uri="{BB962C8B-B14F-4D97-AF65-F5344CB8AC3E}">
        <p14:creationId xmlns:p14="http://schemas.microsoft.com/office/powerpoint/2010/main" val="288709419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a:xfrm>
                <a:off x="457200" y="-90264"/>
                <a:ext cx="8229600" cy="1143000"/>
              </a:xfrm>
            </p:spPr>
            <p:txBody>
              <a:bodyPr>
                <a:normAutofit fontScale="90000"/>
              </a:bodyPr>
              <a:lstStyle/>
              <a:p>
                <a:r>
                  <a:rPr lang="en-IE" dirty="0"/>
                  <a:t>Section D</a:t>
                </a:r>
                <a:r>
                  <a:rPr lang="en-IE" dirty="0" smtClean="0"/>
                  <a:t>: </a:t>
                </a:r>
                <a:r>
                  <a:rPr lang="en-IE" dirty="0"/>
                  <a:t>Student Activity </a:t>
                </a:r>
                <a:r>
                  <a:rPr lang="en-IE" dirty="0" smtClean="0"/>
                  <a:t>2</a:t>
                </a:r>
                <a:r>
                  <a:rPr lang="en-IE" dirty="0"/>
                  <a:t/>
                </a:r>
                <a:br>
                  <a:rPr lang="en-IE" dirty="0"/>
                </a:br>
                <a:r>
                  <a:rPr lang="en-IE" sz="3100" dirty="0"/>
                  <a:t>Solving inequalities of the form </a:t>
                </a:r>
                <a14:m>
                  <m:oMath xmlns:m="http://schemas.openxmlformats.org/officeDocument/2006/math">
                    <m:r>
                      <a:rPr lang="en-IE" sz="3100" i="1" dirty="0">
                        <a:latin typeface="Cambria Math"/>
                      </a:rPr>
                      <m:t>𝒂𝒙</m:t>
                    </m:r>
                    <m:r>
                      <a:rPr lang="en-IE" sz="3100" i="1" dirty="0">
                        <a:latin typeface="Cambria Math"/>
                      </a:rPr>
                      <m:t> + </m:t>
                    </m:r>
                    <m:r>
                      <a:rPr lang="en-IE" sz="3100" i="1" dirty="0">
                        <a:latin typeface="Cambria Math"/>
                      </a:rPr>
                      <m:t>𝒃</m:t>
                    </m:r>
                    <m:r>
                      <a:rPr lang="en-IE" sz="3100" i="1" dirty="0">
                        <a:latin typeface="Cambria Math"/>
                      </a:rPr>
                      <m:t> &lt; </m:t>
                    </m:r>
                    <m:r>
                      <a:rPr lang="en-IE" sz="3100" i="1" dirty="0">
                        <a:latin typeface="Cambria Math"/>
                      </a:rPr>
                      <m:t>𝒄𝒙</m:t>
                    </m:r>
                    <m:r>
                      <a:rPr lang="en-IE" sz="3100" i="1" dirty="0">
                        <a:latin typeface="Cambria Math"/>
                      </a:rPr>
                      <m:t> + </m:t>
                    </m:r>
                    <m:r>
                      <a:rPr lang="en-IE" sz="3100" i="1" dirty="0">
                        <a:latin typeface="Cambria Math"/>
                      </a:rPr>
                      <m:t>𝒅</m:t>
                    </m:r>
                    <m:r>
                      <a:rPr lang="en-IE" sz="3100" i="1" dirty="0">
                        <a:latin typeface="Cambria Math"/>
                      </a:rPr>
                      <m:t>.</m:t>
                    </m:r>
                  </m:oMath>
                </a14:m>
                <a:endParaRPr lang="en-IE" sz="3600"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xfrm>
                <a:off x="457200" y="-90264"/>
                <a:ext cx="8229600" cy="1143000"/>
              </a:xfrm>
              <a:blipFill rotWithShape="1">
                <a:blip r:embed="rId2"/>
                <a:stretch>
                  <a:fillRect t="-9043" b="-14362"/>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395536" y="980728"/>
                <a:ext cx="8352928" cy="4401205"/>
              </a:xfrm>
              <a:prstGeom prst="rect">
                <a:avLst/>
              </a:prstGeom>
            </p:spPr>
            <p:txBody>
              <a:bodyPr wrap="square">
                <a:spAutoFit/>
              </a:bodyPr>
              <a:lstStyle/>
              <a:p>
                <a:r>
                  <a:rPr lang="en-IE" sz="2000" dirty="0" smtClean="0">
                    <a:solidFill>
                      <a:srgbClr val="990033"/>
                    </a:solidFill>
                  </a:rPr>
                  <a:t>4</a:t>
                </a:r>
                <a:r>
                  <a:rPr lang="en-IE" sz="2000" dirty="0">
                    <a:solidFill>
                      <a:srgbClr val="990033"/>
                    </a:solidFill>
                  </a:rPr>
                  <a:t>. When on holiday in France for a week, Emma’s dad hired a car. He paid a fixed rental of €200 per week and €0.15 per kilometre for each journey undertaken. He has at most €300 to spend on car hire. What is the maximum number of kilometres he can drive in the hired car? </a:t>
                </a:r>
                <a:endParaRPr lang="en-IE" sz="2000" dirty="0" smtClean="0">
                  <a:solidFill>
                    <a:srgbClr val="990033"/>
                  </a:solidFill>
                </a:endParaRPr>
              </a:p>
              <a:p>
                <a:endParaRPr lang="en-IE" sz="2000" dirty="0">
                  <a:solidFill>
                    <a:srgbClr val="990033"/>
                  </a:solidFill>
                </a:endParaRPr>
              </a:p>
              <a:p>
                <a:r>
                  <a:rPr lang="en-IE" sz="2000" dirty="0">
                    <a:solidFill>
                      <a:srgbClr val="990033"/>
                    </a:solidFill>
                  </a:rPr>
                  <a:t>5. The length of Lisa's rectangular dining room is 4 metres. If the area of the room is at least 12 square metres, what is the smallest width the room could have? </a:t>
                </a:r>
                <a:endParaRPr lang="en-IE" sz="2000" dirty="0" smtClean="0">
                  <a:solidFill>
                    <a:srgbClr val="990033"/>
                  </a:solidFill>
                </a:endParaRPr>
              </a:p>
              <a:p>
                <a:endParaRPr lang="en-IE" sz="2000" dirty="0">
                  <a:solidFill>
                    <a:srgbClr val="990033"/>
                  </a:solidFill>
                </a:endParaRPr>
              </a:p>
              <a:p>
                <a:r>
                  <a:rPr lang="en-IE" sz="2000" dirty="0">
                    <a:solidFill>
                      <a:srgbClr val="990033"/>
                    </a:solidFill>
                  </a:rPr>
                  <a:t>6. Tell the story of possible shopping trips that could be represented by the following inequalities: </a:t>
                </a:r>
                <a:endParaRPr lang="en-IE" sz="2000" dirty="0" smtClean="0">
                  <a:solidFill>
                    <a:srgbClr val="990033"/>
                  </a:solidFill>
                </a:endParaRPr>
              </a:p>
              <a:p>
                <a:endParaRPr lang="en-IE" sz="2000" dirty="0">
                  <a:solidFill>
                    <a:srgbClr val="990033"/>
                  </a:solidFill>
                </a:endParaRPr>
              </a:p>
              <a:p>
                <a:r>
                  <a:rPr lang="en-IE" sz="2000" dirty="0" err="1">
                    <a:solidFill>
                      <a:srgbClr val="990033"/>
                    </a:solidFill>
                  </a:rPr>
                  <a:t>i</a:t>
                </a:r>
                <a:r>
                  <a:rPr lang="en-IE" sz="2000" dirty="0">
                    <a:solidFill>
                      <a:srgbClr val="990033"/>
                    </a:solidFill>
                  </a:rPr>
                  <a:t>. </a:t>
                </a:r>
                <a14:m>
                  <m:oMath xmlns:m="http://schemas.openxmlformats.org/officeDocument/2006/math">
                    <m:r>
                      <a:rPr lang="en-IE" sz="2000" b="0" i="1" dirty="0" smtClean="0">
                        <a:solidFill>
                          <a:srgbClr val="990033"/>
                        </a:solidFill>
                        <a:latin typeface="Cambria Math"/>
                      </a:rPr>
                      <m:t>3</m:t>
                    </m:r>
                    <m:r>
                      <a:rPr lang="en-IE" sz="2000" b="0" i="1" dirty="0">
                        <a:solidFill>
                          <a:srgbClr val="990033"/>
                        </a:solidFill>
                        <a:latin typeface="Cambria Math"/>
                      </a:rPr>
                      <m:t>𝑥</m:t>
                    </m:r>
                    <m:r>
                      <a:rPr lang="en-IE" sz="2000" b="0" i="1" dirty="0">
                        <a:solidFill>
                          <a:srgbClr val="990033"/>
                        </a:solidFill>
                        <a:latin typeface="Cambria Math"/>
                      </a:rPr>
                      <m:t> + 7 &lt; 40 </m:t>
                    </m:r>
                  </m:oMath>
                </a14:m>
                <a:endParaRPr lang="en-IE" sz="2000" dirty="0">
                  <a:solidFill>
                    <a:srgbClr val="990033"/>
                  </a:solidFill>
                </a:endParaRPr>
              </a:p>
              <a:p>
                <a:r>
                  <a:rPr lang="en-IE" sz="2000" dirty="0">
                    <a:solidFill>
                      <a:srgbClr val="990033"/>
                    </a:solidFill>
                  </a:rPr>
                  <a:t>ii. </a:t>
                </a:r>
                <a14:m>
                  <m:oMath xmlns:m="http://schemas.openxmlformats.org/officeDocument/2006/math">
                    <m:r>
                      <a:rPr lang="en-IE" sz="2000" b="0" i="1" dirty="0" smtClean="0">
                        <a:solidFill>
                          <a:srgbClr val="990033"/>
                        </a:solidFill>
                        <a:latin typeface="Cambria Math"/>
                      </a:rPr>
                      <m:t>5</m:t>
                    </m:r>
                    <m:r>
                      <a:rPr lang="en-IE" sz="2000" b="0" i="1" dirty="0">
                        <a:solidFill>
                          <a:srgbClr val="990033"/>
                        </a:solidFill>
                        <a:latin typeface="Cambria Math"/>
                      </a:rPr>
                      <m:t>𝑥</m:t>
                    </m:r>
                    <m:r>
                      <a:rPr lang="en-IE" sz="2000" b="0" i="1" dirty="0">
                        <a:solidFill>
                          <a:srgbClr val="990033"/>
                        </a:solidFill>
                        <a:latin typeface="Cambria Math"/>
                      </a:rPr>
                      <m:t> + 30 &gt; 50 </m:t>
                    </m:r>
                  </m:oMath>
                </a14:m>
                <a:endParaRPr lang="en-IE" sz="2000" dirty="0">
                  <a:solidFill>
                    <a:srgbClr val="990033"/>
                  </a:solidFill>
                </a:endParaRPr>
              </a:p>
            </p:txBody>
          </p:sp>
        </mc:Choice>
        <mc:Fallback xmlns="">
          <p:sp>
            <p:nvSpPr>
              <p:cNvPr id="3" name="Rectangle 2"/>
              <p:cNvSpPr>
                <a:spLocks noRot="1" noChangeAspect="1" noMove="1" noResize="1" noEditPoints="1" noAdjustHandles="1" noChangeArrowheads="1" noChangeShapeType="1" noTextEdit="1"/>
              </p:cNvSpPr>
              <p:nvPr/>
            </p:nvSpPr>
            <p:spPr>
              <a:xfrm>
                <a:off x="395536" y="980728"/>
                <a:ext cx="8352928" cy="4401205"/>
              </a:xfrm>
              <a:prstGeom prst="rect">
                <a:avLst/>
              </a:prstGeom>
              <a:blipFill rotWithShape="1">
                <a:blip r:embed="rId3"/>
                <a:stretch>
                  <a:fillRect l="-803" t="-693" b="-1524"/>
                </a:stretch>
              </a:blipFill>
            </p:spPr>
            <p:txBody>
              <a:bodyPr/>
              <a:lstStyle/>
              <a:p>
                <a:r>
                  <a:rPr lang="en-IE">
                    <a:noFill/>
                  </a:rPr>
                  <a:t> </a:t>
                </a:r>
              </a:p>
            </p:txBody>
          </p:sp>
        </mc:Fallback>
      </mc:AlternateContent>
    </p:spTree>
    <p:extLst>
      <p:ext uri="{BB962C8B-B14F-4D97-AF65-F5344CB8AC3E}">
        <p14:creationId xmlns:p14="http://schemas.microsoft.com/office/powerpoint/2010/main" val="410259730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0264"/>
            <a:ext cx="8229600" cy="1143000"/>
          </a:xfrm>
        </p:spPr>
        <p:txBody>
          <a:bodyPr>
            <a:normAutofit fontScale="90000"/>
          </a:bodyPr>
          <a:lstStyle/>
          <a:p>
            <a:r>
              <a:rPr lang="en-IE" dirty="0"/>
              <a:t>Section D</a:t>
            </a:r>
            <a:r>
              <a:rPr lang="en-IE" dirty="0" smtClean="0"/>
              <a:t>: </a:t>
            </a:r>
            <a:r>
              <a:rPr lang="en-IE" dirty="0"/>
              <a:t>Student Activity 3</a:t>
            </a:r>
            <a:br>
              <a:rPr lang="en-IE" dirty="0"/>
            </a:br>
            <a:r>
              <a:rPr lang="en-IE" sz="3600" dirty="0" err="1"/>
              <a:t>Tarsia</a:t>
            </a:r>
            <a:endParaRPr lang="en-IE"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467545" y="1168870"/>
            <a:ext cx="8352928" cy="4924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45574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1345334" y="-257100"/>
            <a:ext cx="6381328" cy="78488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57200" y="-90264"/>
            <a:ext cx="8229600" cy="1143000"/>
          </a:xfrm>
        </p:spPr>
        <p:txBody>
          <a:bodyPr>
            <a:normAutofit fontScale="90000"/>
          </a:bodyPr>
          <a:lstStyle/>
          <a:p>
            <a:r>
              <a:rPr lang="en-IE" dirty="0"/>
              <a:t>Section D</a:t>
            </a:r>
            <a:r>
              <a:rPr lang="en-IE" dirty="0" smtClean="0"/>
              <a:t>: </a:t>
            </a:r>
            <a:r>
              <a:rPr lang="en-IE" dirty="0"/>
              <a:t>Student Activity 3</a:t>
            </a:r>
            <a:br>
              <a:rPr lang="en-IE" dirty="0"/>
            </a:br>
            <a:r>
              <a:rPr lang="en-IE" sz="3600" dirty="0" err="1"/>
              <a:t>Tarsia</a:t>
            </a:r>
            <a:endParaRPr lang="en-IE" dirty="0"/>
          </a:p>
        </p:txBody>
      </p:sp>
      <p:grpSp>
        <p:nvGrpSpPr>
          <p:cNvPr id="4" name="Group 3"/>
          <p:cNvGrpSpPr/>
          <p:nvPr/>
        </p:nvGrpSpPr>
        <p:grpSpPr>
          <a:xfrm>
            <a:off x="8783277" y="460466"/>
            <a:ext cx="7685771" cy="4673202"/>
            <a:chOff x="8783277" y="460466"/>
            <a:chExt cx="7685771" cy="4673202"/>
          </a:xfrm>
        </p:grpSpPr>
        <p:sp>
          <p:nvSpPr>
            <p:cNvPr id="5" name="Rounded Rectangle 4"/>
            <p:cNvSpPr/>
            <p:nvPr/>
          </p:nvSpPr>
          <p:spPr>
            <a:xfrm rot="16200000">
              <a:off x="8153277" y="1682736"/>
              <a:ext cx="1620000" cy="360000"/>
            </a:xfrm>
            <a:prstGeom prst="roundRect">
              <a:avLst/>
            </a:prstGeom>
            <a:solidFill>
              <a:srgbClr val="FDCC33"/>
            </a:solidFill>
            <a:ln w="19050">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IE" sz="1400" dirty="0" smtClean="0">
                  <a:solidFill>
                    <a:srgbClr val="990033"/>
                  </a:solidFill>
                </a:rPr>
                <a:t>Lesson interaction</a:t>
              </a:r>
              <a:endParaRPr lang="en-IE" sz="1400" dirty="0">
                <a:solidFill>
                  <a:srgbClr val="990033"/>
                </a:solidFill>
              </a:endParaRPr>
            </a:p>
          </p:txBody>
        </p:sp>
        <p:pic>
          <p:nvPicPr>
            <p:cNvPr id="6"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446" t="683" r="-1"/>
            <a:stretch/>
          </p:blipFill>
          <p:spPr bwMode="auto">
            <a:xfrm>
              <a:off x="9167448" y="460466"/>
              <a:ext cx="7301600" cy="46732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144555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35" presetClass="path" presetSubtype="0" accel="50000" decel="50000" fill="hold" nodeType="clickEffect">
                                  <p:stCondLst>
                                    <p:cond delay="0"/>
                                  </p:stCondLst>
                                  <p:childTnLst>
                                    <p:animMotion origin="layout" path="M -0.00018 7.40741E-7 L -0.93038 7.40741E-7 " pathEditMode="relative" rAng="0" ptsTypes="AA">
                                      <p:cBhvr>
                                        <p:cTn id="12" dur="2000" fill="hold"/>
                                        <p:tgtEl>
                                          <p:spTgt spid="4"/>
                                        </p:tgtEl>
                                        <p:attrNameLst>
                                          <p:attrName>ppt_x</p:attrName>
                                          <p:attrName>ppt_y</p:attrName>
                                        </p:attrNameLst>
                                      </p:cBhvr>
                                      <p:rCtr x="-46510" y="0"/>
                                    </p:animMotion>
                                  </p:childTnLst>
                                </p:cTn>
                              </p:par>
                            </p:childTnLst>
                          </p:cTn>
                        </p:par>
                      </p:childTnLst>
                    </p:cTn>
                  </p:par>
                  <p:par>
                    <p:cTn id="13" fill="hold">
                      <p:stCondLst>
                        <p:cond delay="indefinite"/>
                      </p:stCondLst>
                      <p:childTnLst>
                        <p:par>
                          <p:cTn id="14" fill="hold">
                            <p:stCondLst>
                              <p:cond delay="0"/>
                            </p:stCondLst>
                            <p:childTnLst>
                              <p:par>
                                <p:cTn id="15" presetID="63" presetClass="path" presetSubtype="0" accel="50000" decel="50000" fill="hold" nodeType="clickEffect">
                                  <p:stCondLst>
                                    <p:cond delay="0"/>
                                  </p:stCondLst>
                                  <p:childTnLst>
                                    <p:animMotion origin="layout" path="M -0.93038 7.40741E-7 L -0.00018 0.00347 " pathEditMode="relative" rAng="0" ptsTypes="AA">
                                      <p:cBhvr>
                                        <p:cTn id="16" dur="2000" fill="hold"/>
                                        <p:tgtEl>
                                          <p:spTgt spid="4"/>
                                        </p:tgtEl>
                                        <p:attrNameLst>
                                          <p:attrName>ppt_x</p:attrName>
                                          <p:attrName>ppt_y</p:attrName>
                                        </p:attrNameLst>
                                      </p:cBhvr>
                                      <p:rCtr x="46510" y="162"/>
                                    </p:animMotion>
                                  </p:childTnLst>
                                </p:cTn>
                              </p:par>
                            </p:childTnLst>
                          </p:cTn>
                        </p:par>
                      </p:childTnLst>
                    </p:cTn>
                  </p:par>
                </p:childTnLst>
              </p:cTn>
              <p:nextCondLst>
                <p:cond evt="onClick" delay="0">
                  <p:tgtEl>
                    <p:spTgt spid="4"/>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0264"/>
            <a:ext cx="8229600" cy="1143000"/>
          </a:xfrm>
        </p:spPr>
        <p:txBody>
          <a:bodyPr>
            <a:normAutofit fontScale="90000"/>
          </a:bodyPr>
          <a:lstStyle/>
          <a:p>
            <a:r>
              <a:rPr lang="en-IE" dirty="0"/>
              <a:t>Section </a:t>
            </a:r>
            <a:r>
              <a:rPr lang="en-IE" dirty="0" smtClean="0"/>
              <a:t>E: </a:t>
            </a:r>
            <a:r>
              <a:rPr lang="en-IE" dirty="0"/>
              <a:t>Student Activity 1</a:t>
            </a:r>
            <a:br>
              <a:rPr lang="en-IE" dirty="0"/>
            </a:br>
            <a:r>
              <a:rPr lang="en-IE" sz="2700" dirty="0"/>
              <a:t>Multiplying and Dividing an inequality by a Negative Number.</a:t>
            </a:r>
            <a:endParaRPr lang="en-IE" sz="3100" dirty="0"/>
          </a:p>
        </p:txBody>
      </p:sp>
      <p:sp>
        <p:nvSpPr>
          <p:cNvPr id="3" name="Rectangle 2"/>
          <p:cNvSpPr/>
          <p:nvPr/>
        </p:nvSpPr>
        <p:spPr>
          <a:xfrm>
            <a:off x="395536" y="980728"/>
            <a:ext cx="8352928" cy="5016758"/>
          </a:xfrm>
          <a:prstGeom prst="rect">
            <a:avLst/>
          </a:prstGeom>
        </p:spPr>
        <p:txBody>
          <a:bodyPr wrap="square">
            <a:spAutoFit/>
          </a:bodyPr>
          <a:lstStyle/>
          <a:p>
            <a:r>
              <a:rPr lang="en-IE" sz="2000" dirty="0">
                <a:solidFill>
                  <a:srgbClr val="990033"/>
                </a:solidFill>
              </a:rPr>
              <a:t>1a. Circle the numbers - 3 and 5 on the number line below</a:t>
            </a:r>
            <a:r>
              <a:rPr lang="en-IE" sz="2000" dirty="0" smtClean="0">
                <a:solidFill>
                  <a:srgbClr val="990033"/>
                </a:solidFill>
              </a:rPr>
              <a:t>.</a:t>
            </a:r>
          </a:p>
          <a:p>
            <a:endParaRPr lang="en-IE" sz="2000" dirty="0">
              <a:solidFill>
                <a:srgbClr val="990033"/>
              </a:solidFill>
            </a:endParaRPr>
          </a:p>
          <a:p>
            <a:endParaRPr lang="en-IE" sz="2000" dirty="0" smtClean="0">
              <a:solidFill>
                <a:srgbClr val="990033"/>
              </a:solidFill>
            </a:endParaRPr>
          </a:p>
          <a:p>
            <a:endParaRPr lang="en-IE" sz="2000" dirty="0">
              <a:solidFill>
                <a:srgbClr val="990033"/>
              </a:solidFill>
            </a:endParaRPr>
          </a:p>
          <a:p>
            <a:r>
              <a:rPr lang="en-IE" sz="2000" dirty="0">
                <a:solidFill>
                  <a:srgbClr val="990033"/>
                </a:solidFill>
              </a:rPr>
              <a:t>b. Which of these two numbers is smaller? Explain your answer referring to the number line</a:t>
            </a:r>
            <a:r>
              <a:rPr lang="en-IE" sz="2000" dirty="0" smtClean="0">
                <a:solidFill>
                  <a:srgbClr val="990033"/>
                </a:solidFill>
              </a:rPr>
              <a:t>.</a:t>
            </a:r>
          </a:p>
          <a:p>
            <a:r>
              <a:rPr lang="en-IE" sz="2000" dirty="0" smtClean="0">
                <a:solidFill>
                  <a:srgbClr val="990033"/>
                </a:solidFill>
              </a:rPr>
              <a:t> </a:t>
            </a:r>
            <a:endParaRPr lang="en-IE" sz="2000" dirty="0">
              <a:solidFill>
                <a:srgbClr val="990033"/>
              </a:solidFill>
            </a:endParaRPr>
          </a:p>
          <a:p>
            <a:r>
              <a:rPr lang="en-IE" sz="2000" dirty="0">
                <a:solidFill>
                  <a:srgbClr val="990033"/>
                </a:solidFill>
              </a:rPr>
              <a:t>c. Insert the correct symbol (&lt;, &gt;, ≤, ≥) into the box </a:t>
            </a:r>
            <a:r>
              <a:rPr lang="en-IE" sz="2000" dirty="0" smtClean="0">
                <a:solidFill>
                  <a:srgbClr val="990033"/>
                </a:solidFill>
              </a:rPr>
              <a:t>	-3          </a:t>
            </a:r>
            <a:r>
              <a:rPr lang="en-IE" sz="2000" dirty="0">
                <a:solidFill>
                  <a:srgbClr val="990033"/>
                </a:solidFill>
              </a:rPr>
              <a:t>5. </a:t>
            </a:r>
            <a:endParaRPr lang="en-IE" sz="2000" dirty="0" smtClean="0">
              <a:solidFill>
                <a:srgbClr val="990033"/>
              </a:solidFill>
            </a:endParaRPr>
          </a:p>
          <a:p>
            <a:endParaRPr lang="en-IE" sz="2000" dirty="0">
              <a:solidFill>
                <a:srgbClr val="990033"/>
              </a:solidFill>
            </a:endParaRPr>
          </a:p>
          <a:p>
            <a:r>
              <a:rPr lang="en-IE" sz="2000" dirty="0">
                <a:solidFill>
                  <a:srgbClr val="990033"/>
                </a:solidFill>
              </a:rPr>
              <a:t>d. By multiplying the -3 and the 5 by -1 fill in the boxes below and represent the answer on the number line in part a. </a:t>
            </a:r>
            <a:endParaRPr lang="en-IE" sz="2000" dirty="0" smtClean="0">
              <a:solidFill>
                <a:srgbClr val="990033"/>
              </a:solidFill>
            </a:endParaRPr>
          </a:p>
          <a:p>
            <a:endParaRPr lang="en-IE" sz="2000" dirty="0">
              <a:solidFill>
                <a:srgbClr val="990033"/>
              </a:solidFill>
            </a:endParaRPr>
          </a:p>
          <a:p>
            <a:r>
              <a:rPr lang="en-IE" sz="2000" dirty="0">
                <a:solidFill>
                  <a:srgbClr val="990033"/>
                </a:solidFill>
              </a:rPr>
              <a:t>-3 multiplied by -1 = </a:t>
            </a:r>
            <a:r>
              <a:rPr lang="en-IE" sz="2000" dirty="0" smtClean="0">
                <a:solidFill>
                  <a:srgbClr val="990033"/>
                </a:solidFill>
              </a:rPr>
              <a:t>		5 </a:t>
            </a:r>
            <a:r>
              <a:rPr lang="en-IE" sz="2000" dirty="0">
                <a:solidFill>
                  <a:srgbClr val="990033"/>
                </a:solidFill>
              </a:rPr>
              <a:t>multiplied by -1 = </a:t>
            </a:r>
          </a:p>
          <a:p>
            <a:endParaRPr lang="en-IE" sz="2000" dirty="0" smtClean="0">
              <a:solidFill>
                <a:srgbClr val="990033"/>
              </a:solidFill>
            </a:endParaRPr>
          </a:p>
          <a:p>
            <a:r>
              <a:rPr lang="en-IE" sz="2000" dirty="0" smtClean="0">
                <a:solidFill>
                  <a:srgbClr val="990033"/>
                </a:solidFill>
              </a:rPr>
              <a:t>e. </a:t>
            </a:r>
            <a:r>
              <a:rPr lang="en-IE" sz="2000" dirty="0">
                <a:solidFill>
                  <a:srgbClr val="990033"/>
                </a:solidFill>
              </a:rPr>
              <a:t>Which of the numbers from part d. is the smaller? </a:t>
            </a:r>
          </a:p>
          <a:p>
            <a:r>
              <a:rPr lang="en-IE" sz="2000" dirty="0">
                <a:solidFill>
                  <a:srgbClr val="990033"/>
                </a:solidFill>
              </a:rPr>
              <a:t>Explain your answer referring to the number line. </a:t>
            </a:r>
          </a:p>
        </p:txBody>
      </p:sp>
      <p:pic>
        <p:nvPicPr>
          <p:cNvPr id="6147" name="Picture 3"/>
          <p:cNvPicPr>
            <a:picLocks noChangeArrowheads="1"/>
          </p:cNvPicPr>
          <p:nvPr/>
        </p:nvPicPr>
        <p:blipFill rotWithShape="1">
          <a:blip r:embed="rId2">
            <a:extLst>
              <a:ext uri="{28A0092B-C50C-407E-A947-70E740481C1C}">
                <a14:useLocalDpi xmlns:a14="http://schemas.microsoft.com/office/drawing/2010/main" val="0"/>
              </a:ext>
            </a:extLst>
          </a:blip>
          <a:srcRect t="57795" b="28056"/>
          <a:stretch/>
        </p:blipFill>
        <p:spPr bwMode="auto">
          <a:xfrm>
            <a:off x="468000" y="1484848"/>
            <a:ext cx="8208000" cy="57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6300192" y="3140968"/>
            <a:ext cx="360000" cy="360000"/>
          </a:xfrm>
          <a:prstGeom prst="rect">
            <a:avLst/>
          </a:prstGeom>
          <a:solidFill>
            <a:schemeClr val="bg1"/>
          </a:solidFill>
          <a:ln>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 name="Rectangle 7"/>
          <p:cNvSpPr/>
          <p:nvPr/>
        </p:nvSpPr>
        <p:spPr>
          <a:xfrm>
            <a:off x="6272592" y="4653136"/>
            <a:ext cx="360000" cy="360000"/>
          </a:xfrm>
          <a:prstGeom prst="rect">
            <a:avLst/>
          </a:prstGeom>
          <a:solidFill>
            <a:schemeClr val="bg1"/>
          </a:solidFill>
          <a:ln>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 name="Rectangle 8"/>
          <p:cNvSpPr/>
          <p:nvPr/>
        </p:nvSpPr>
        <p:spPr>
          <a:xfrm>
            <a:off x="2627784" y="4653136"/>
            <a:ext cx="360000" cy="360000"/>
          </a:xfrm>
          <a:prstGeom prst="rect">
            <a:avLst/>
          </a:prstGeom>
          <a:solidFill>
            <a:schemeClr val="bg1"/>
          </a:solidFill>
          <a:ln>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nvGrpSpPr>
          <p:cNvPr id="6" name="Group 5"/>
          <p:cNvGrpSpPr/>
          <p:nvPr/>
        </p:nvGrpSpPr>
        <p:grpSpPr>
          <a:xfrm>
            <a:off x="8780421" y="616688"/>
            <a:ext cx="7675014" cy="5228009"/>
            <a:chOff x="8780421" y="616688"/>
            <a:chExt cx="7675014" cy="5228009"/>
          </a:xfrm>
        </p:grpSpPr>
        <p:pic>
          <p:nvPicPr>
            <p:cNvPr id="6148"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327" t="386"/>
            <a:stretch/>
          </p:blipFill>
          <p:spPr bwMode="auto">
            <a:xfrm>
              <a:off x="9154633" y="616688"/>
              <a:ext cx="7300802" cy="52280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ounded Rectangle 10"/>
            <p:cNvSpPr/>
            <p:nvPr/>
          </p:nvSpPr>
          <p:spPr>
            <a:xfrm rot="16200000">
              <a:off x="8150421" y="1511698"/>
              <a:ext cx="1620000" cy="360000"/>
            </a:xfrm>
            <a:prstGeom prst="roundRect">
              <a:avLst/>
            </a:prstGeom>
            <a:solidFill>
              <a:srgbClr val="FDCC33"/>
            </a:solidFill>
            <a:ln w="19050">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IE" sz="1400" dirty="0" smtClean="0">
                  <a:solidFill>
                    <a:srgbClr val="990033"/>
                  </a:solidFill>
                </a:rPr>
                <a:t>Lesson interaction</a:t>
              </a:r>
              <a:endParaRPr lang="en-IE" sz="1400" dirty="0">
                <a:solidFill>
                  <a:srgbClr val="990033"/>
                </a:solidFill>
              </a:endParaRPr>
            </a:p>
          </p:txBody>
        </p:sp>
      </p:grpSp>
    </p:spTree>
    <p:extLst>
      <p:ext uri="{BB962C8B-B14F-4D97-AF65-F5344CB8AC3E}">
        <p14:creationId xmlns:p14="http://schemas.microsoft.com/office/powerpoint/2010/main" val="429480852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35" presetClass="path" presetSubtype="0" accel="50000" decel="50000" fill="hold" nodeType="clickEffect">
                                  <p:stCondLst>
                                    <p:cond delay="0"/>
                                  </p:stCondLst>
                                  <p:childTnLst>
                                    <p:animMotion origin="layout" path="M -0.00018 7.40741E-7 L -0.93038 7.40741E-7 " pathEditMode="relative" rAng="0" ptsTypes="AA">
                                      <p:cBhvr>
                                        <p:cTn id="6" dur="2000" fill="hold"/>
                                        <p:tgtEl>
                                          <p:spTgt spid="6"/>
                                        </p:tgtEl>
                                        <p:attrNameLst>
                                          <p:attrName>ppt_x</p:attrName>
                                          <p:attrName>ppt_y</p:attrName>
                                        </p:attrNameLst>
                                      </p:cBhvr>
                                      <p:rCtr x="-46510" y="0"/>
                                    </p:animMotion>
                                  </p:childTnLst>
                                </p:cTn>
                              </p:par>
                            </p:childTnLst>
                          </p:cTn>
                        </p:par>
                      </p:childTnLst>
                    </p:cTn>
                  </p:par>
                  <p:par>
                    <p:cTn id="7" fill="hold">
                      <p:stCondLst>
                        <p:cond delay="indefinite"/>
                      </p:stCondLst>
                      <p:childTnLst>
                        <p:par>
                          <p:cTn id="8" fill="hold">
                            <p:stCondLst>
                              <p:cond delay="0"/>
                            </p:stCondLst>
                            <p:childTnLst>
                              <p:par>
                                <p:cTn id="9" presetID="63" presetClass="path" presetSubtype="0" accel="50000" decel="50000" fill="hold" nodeType="clickEffect">
                                  <p:stCondLst>
                                    <p:cond delay="0"/>
                                  </p:stCondLst>
                                  <p:childTnLst>
                                    <p:animMotion origin="layout" path="M -0.93038 7.40741E-7 L -0.00018 0.00347 " pathEditMode="relative" rAng="0" ptsTypes="AA">
                                      <p:cBhvr>
                                        <p:cTn id="10" dur="2000" fill="hold"/>
                                        <p:tgtEl>
                                          <p:spTgt spid="6"/>
                                        </p:tgtEl>
                                        <p:attrNameLst>
                                          <p:attrName>ppt_x</p:attrName>
                                          <p:attrName>ppt_y</p:attrName>
                                        </p:attrNameLst>
                                      </p:cBhvr>
                                      <p:rCtr x="46510" y="162"/>
                                    </p:animMotion>
                                  </p:childTnLst>
                                </p:cTn>
                              </p:par>
                            </p:childTnLst>
                          </p:cTn>
                        </p:par>
                      </p:childTnLst>
                    </p:cTn>
                  </p:par>
                </p:childTnLst>
              </p:cTn>
              <p:nextCondLst>
                <p:cond evt="onClick" delay="0">
                  <p:tgtEl>
                    <p:spTgt spid="6"/>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0264"/>
            <a:ext cx="8229600" cy="1143000"/>
          </a:xfrm>
        </p:spPr>
        <p:txBody>
          <a:bodyPr>
            <a:normAutofit fontScale="90000"/>
          </a:bodyPr>
          <a:lstStyle/>
          <a:p>
            <a:r>
              <a:rPr lang="en-IE" dirty="0"/>
              <a:t>Section </a:t>
            </a:r>
            <a:r>
              <a:rPr lang="en-IE" dirty="0" smtClean="0"/>
              <a:t>E: </a:t>
            </a:r>
            <a:r>
              <a:rPr lang="en-IE" dirty="0"/>
              <a:t>Student Activity 1</a:t>
            </a:r>
            <a:br>
              <a:rPr lang="en-IE" dirty="0"/>
            </a:br>
            <a:r>
              <a:rPr lang="en-IE" sz="2700" dirty="0"/>
              <a:t>Multiplying and Dividing an inequality by a Negative Number.</a:t>
            </a:r>
            <a:endParaRPr lang="en-IE" sz="3100" dirty="0"/>
          </a:p>
        </p:txBody>
      </p:sp>
      <p:sp>
        <p:nvSpPr>
          <p:cNvPr id="3" name="Rectangle 2"/>
          <p:cNvSpPr/>
          <p:nvPr/>
        </p:nvSpPr>
        <p:spPr>
          <a:xfrm>
            <a:off x="395536" y="980728"/>
            <a:ext cx="8352928" cy="4708981"/>
          </a:xfrm>
          <a:prstGeom prst="rect">
            <a:avLst/>
          </a:prstGeom>
        </p:spPr>
        <p:txBody>
          <a:bodyPr wrap="square">
            <a:spAutoFit/>
          </a:bodyPr>
          <a:lstStyle/>
          <a:p>
            <a:pPr marL="342900" indent="-342900">
              <a:lnSpc>
                <a:spcPct val="150000"/>
              </a:lnSpc>
              <a:buFont typeface="Arial" pitchFamily="34" charset="0"/>
              <a:buChar char="•"/>
            </a:pPr>
            <a:r>
              <a:rPr lang="en-IE" sz="2000" dirty="0">
                <a:solidFill>
                  <a:srgbClr val="990033"/>
                </a:solidFill>
              </a:rPr>
              <a:t>Is -3 &lt; 5 true? </a:t>
            </a:r>
          </a:p>
          <a:p>
            <a:pPr marL="342900" indent="-342900">
              <a:lnSpc>
                <a:spcPct val="150000"/>
              </a:lnSpc>
              <a:buFont typeface="Arial" pitchFamily="34" charset="0"/>
              <a:buChar char="•"/>
            </a:pPr>
            <a:r>
              <a:rPr lang="en-IE" sz="2000" dirty="0" smtClean="0">
                <a:solidFill>
                  <a:srgbClr val="990033"/>
                </a:solidFill>
              </a:rPr>
              <a:t>When </a:t>
            </a:r>
            <a:r>
              <a:rPr lang="en-IE" sz="2000" dirty="0">
                <a:solidFill>
                  <a:srgbClr val="990033"/>
                </a:solidFill>
              </a:rPr>
              <a:t>you multiply -3 “by”-1,”what do you get?” </a:t>
            </a:r>
          </a:p>
          <a:p>
            <a:pPr marL="342900" indent="-342900">
              <a:lnSpc>
                <a:spcPct val="150000"/>
              </a:lnSpc>
              <a:buFont typeface="Arial" pitchFamily="34" charset="0"/>
              <a:buChar char="•"/>
            </a:pPr>
            <a:r>
              <a:rPr lang="en-IE" sz="2000" dirty="0" smtClean="0">
                <a:solidFill>
                  <a:srgbClr val="990033"/>
                </a:solidFill>
              </a:rPr>
              <a:t>When </a:t>
            </a:r>
            <a:r>
              <a:rPr lang="en-IE" sz="2000" dirty="0">
                <a:solidFill>
                  <a:srgbClr val="990033"/>
                </a:solidFill>
              </a:rPr>
              <a:t>you multiply 5 “by”-1,”what do you get?” </a:t>
            </a:r>
          </a:p>
          <a:p>
            <a:pPr marL="342900" indent="-342900">
              <a:lnSpc>
                <a:spcPct val="150000"/>
              </a:lnSpc>
              <a:buFont typeface="Arial" pitchFamily="34" charset="0"/>
              <a:buChar char="•"/>
            </a:pPr>
            <a:r>
              <a:rPr lang="en-IE" sz="2000" dirty="0" smtClean="0">
                <a:solidFill>
                  <a:srgbClr val="990033"/>
                </a:solidFill>
              </a:rPr>
              <a:t>Is </a:t>
            </a:r>
            <a:r>
              <a:rPr lang="en-IE" sz="2000" dirty="0">
                <a:solidFill>
                  <a:srgbClr val="990033"/>
                </a:solidFill>
              </a:rPr>
              <a:t>3 greater or less than -5? </a:t>
            </a:r>
          </a:p>
          <a:p>
            <a:pPr marL="342900" indent="-342900">
              <a:lnSpc>
                <a:spcPct val="150000"/>
              </a:lnSpc>
              <a:buFont typeface="Arial" pitchFamily="34" charset="0"/>
              <a:buChar char="•"/>
            </a:pPr>
            <a:r>
              <a:rPr lang="en-IE" sz="2000" dirty="0" smtClean="0">
                <a:solidFill>
                  <a:srgbClr val="990033"/>
                </a:solidFill>
              </a:rPr>
              <a:t>So </a:t>
            </a:r>
            <a:r>
              <a:rPr lang="en-IE" sz="2000" dirty="0">
                <a:solidFill>
                  <a:srgbClr val="990033"/>
                </a:solidFill>
              </a:rPr>
              <a:t>what happened when you multiplied the inequality by -1? </a:t>
            </a:r>
          </a:p>
          <a:p>
            <a:pPr marL="342900" indent="-342900">
              <a:lnSpc>
                <a:spcPct val="150000"/>
              </a:lnSpc>
              <a:buFont typeface="Arial" pitchFamily="34" charset="0"/>
              <a:buChar char="•"/>
            </a:pPr>
            <a:r>
              <a:rPr lang="en-IE" sz="2000" dirty="0" smtClean="0">
                <a:solidFill>
                  <a:srgbClr val="990033"/>
                </a:solidFill>
              </a:rPr>
              <a:t>In </a:t>
            </a:r>
            <a:r>
              <a:rPr lang="en-IE" sz="2000" dirty="0">
                <a:solidFill>
                  <a:srgbClr val="990033"/>
                </a:solidFill>
              </a:rPr>
              <a:t>groups of two write down four inequalities of your choice and multiply each by -1 and observe the effect in each case. </a:t>
            </a:r>
          </a:p>
          <a:p>
            <a:pPr marL="342900" indent="-342900">
              <a:lnSpc>
                <a:spcPct val="150000"/>
              </a:lnSpc>
              <a:buFont typeface="Arial" pitchFamily="34" charset="0"/>
              <a:buChar char="•"/>
            </a:pPr>
            <a:r>
              <a:rPr lang="en-IE" sz="2000" dirty="0" smtClean="0">
                <a:solidFill>
                  <a:srgbClr val="990033"/>
                </a:solidFill>
              </a:rPr>
              <a:t>Repeat </a:t>
            </a:r>
            <a:r>
              <a:rPr lang="en-IE" sz="2000" dirty="0">
                <a:solidFill>
                  <a:srgbClr val="990033"/>
                </a:solidFill>
              </a:rPr>
              <a:t>the exercise, but multiplying or dividing through by a few different negative numbers. </a:t>
            </a:r>
          </a:p>
          <a:p>
            <a:pPr marL="342900" indent="-342900">
              <a:lnSpc>
                <a:spcPct val="150000"/>
              </a:lnSpc>
              <a:buFont typeface="Arial" pitchFamily="34" charset="0"/>
              <a:buChar char="•"/>
            </a:pPr>
            <a:r>
              <a:rPr lang="en-IE" sz="2000" dirty="0" smtClean="0">
                <a:solidFill>
                  <a:srgbClr val="990033"/>
                </a:solidFill>
              </a:rPr>
              <a:t>What </a:t>
            </a:r>
            <a:r>
              <a:rPr lang="en-IE" sz="2000" dirty="0">
                <a:solidFill>
                  <a:srgbClr val="990033"/>
                </a:solidFill>
              </a:rPr>
              <a:t>happens in each case? 	</a:t>
            </a:r>
          </a:p>
        </p:txBody>
      </p:sp>
      <p:grpSp>
        <p:nvGrpSpPr>
          <p:cNvPr id="10" name="Group 9"/>
          <p:cNvGrpSpPr/>
          <p:nvPr/>
        </p:nvGrpSpPr>
        <p:grpSpPr>
          <a:xfrm>
            <a:off x="8780421" y="616688"/>
            <a:ext cx="7675014" cy="5228009"/>
            <a:chOff x="8780421" y="616688"/>
            <a:chExt cx="7675014" cy="5228009"/>
          </a:xfrm>
        </p:grpSpPr>
        <p:pic>
          <p:nvPicPr>
            <p:cNvPr id="11"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327" t="386"/>
            <a:stretch/>
          </p:blipFill>
          <p:spPr bwMode="auto">
            <a:xfrm>
              <a:off x="9154633" y="616688"/>
              <a:ext cx="7300802" cy="52280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Rounded Rectangle 11"/>
            <p:cNvSpPr/>
            <p:nvPr/>
          </p:nvSpPr>
          <p:spPr>
            <a:xfrm rot="16200000">
              <a:off x="8150421" y="1511698"/>
              <a:ext cx="1620000" cy="360000"/>
            </a:xfrm>
            <a:prstGeom prst="roundRect">
              <a:avLst/>
            </a:prstGeom>
            <a:solidFill>
              <a:srgbClr val="FDCC33"/>
            </a:solidFill>
            <a:ln w="19050">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IE" sz="1400" dirty="0" smtClean="0">
                  <a:solidFill>
                    <a:srgbClr val="990033"/>
                  </a:solidFill>
                </a:rPr>
                <a:t>Lesson interaction</a:t>
              </a:r>
              <a:endParaRPr lang="en-IE" sz="1400" dirty="0">
                <a:solidFill>
                  <a:srgbClr val="990033"/>
                </a:solidFill>
              </a:endParaRPr>
            </a:p>
          </p:txBody>
        </p:sp>
      </p:grpSp>
    </p:spTree>
    <p:extLst>
      <p:ext uri="{BB962C8B-B14F-4D97-AF65-F5344CB8AC3E}">
        <p14:creationId xmlns:p14="http://schemas.microsoft.com/office/powerpoint/2010/main" val="1022903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8" restart="whenNotActive" fill="hold" evtFilter="cancelBubble" nodeType="interactiveSeq">
                <p:stCondLst>
                  <p:cond evt="onClick" delay="0">
                    <p:tgtEl>
                      <p:spTgt spid="10"/>
                    </p:tgtEl>
                  </p:cond>
                </p:stCondLst>
                <p:endSync evt="end" delay="0">
                  <p:rtn val="all"/>
                </p:endSync>
                <p:childTnLst>
                  <p:par>
                    <p:cTn id="39" fill="hold">
                      <p:stCondLst>
                        <p:cond delay="0"/>
                      </p:stCondLst>
                      <p:childTnLst>
                        <p:par>
                          <p:cTn id="40" fill="hold">
                            <p:stCondLst>
                              <p:cond delay="0"/>
                            </p:stCondLst>
                            <p:childTnLst>
                              <p:par>
                                <p:cTn id="41" presetID="35" presetClass="path" presetSubtype="0" accel="50000" decel="50000" fill="hold" nodeType="clickEffect">
                                  <p:stCondLst>
                                    <p:cond delay="0"/>
                                  </p:stCondLst>
                                  <p:childTnLst>
                                    <p:animMotion origin="layout" path="M -0.00018 7.40741E-7 L -0.93038 7.40741E-7 " pathEditMode="relative" rAng="0" ptsTypes="AA">
                                      <p:cBhvr>
                                        <p:cTn id="42" dur="2000" fill="hold"/>
                                        <p:tgtEl>
                                          <p:spTgt spid="10"/>
                                        </p:tgtEl>
                                        <p:attrNameLst>
                                          <p:attrName>ppt_x</p:attrName>
                                          <p:attrName>ppt_y</p:attrName>
                                        </p:attrNameLst>
                                      </p:cBhvr>
                                      <p:rCtr x="-46510" y="0"/>
                                    </p:animMotion>
                                  </p:childTnLst>
                                </p:cTn>
                              </p:par>
                            </p:childTnLst>
                          </p:cTn>
                        </p:par>
                      </p:childTnLst>
                    </p:cTn>
                  </p:par>
                  <p:par>
                    <p:cTn id="43" fill="hold">
                      <p:stCondLst>
                        <p:cond delay="indefinite"/>
                      </p:stCondLst>
                      <p:childTnLst>
                        <p:par>
                          <p:cTn id="44" fill="hold">
                            <p:stCondLst>
                              <p:cond delay="0"/>
                            </p:stCondLst>
                            <p:childTnLst>
                              <p:par>
                                <p:cTn id="45" presetID="63" presetClass="path" presetSubtype="0" accel="50000" decel="50000" fill="hold" nodeType="clickEffect">
                                  <p:stCondLst>
                                    <p:cond delay="0"/>
                                  </p:stCondLst>
                                  <p:childTnLst>
                                    <p:animMotion origin="layout" path="M -0.93038 7.40741E-7 L -0.00018 0.00347 " pathEditMode="relative" rAng="0" ptsTypes="AA">
                                      <p:cBhvr>
                                        <p:cTn id="46" dur="2000" fill="hold"/>
                                        <p:tgtEl>
                                          <p:spTgt spid="10"/>
                                        </p:tgtEl>
                                        <p:attrNameLst>
                                          <p:attrName>ppt_x</p:attrName>
                                          <p:attrName>ppt_y</p:attrName>
                                        </p:attrNameLst>
                                      </p:cBhvr>
                                      <p:rCtr x="46510" y="162"/>
                                    </p:animMotion>
                                  </p:childTnLst>
                                </p:cTn>
                              </p:par>
                            </p:childTnLst>
                          </p:cTn>
                        </p:par>
                      </p:childTnLst>
                    </p:cTn>
                  </p:par>
                </p:childTnLst>
              </p:cTn>
              <p:nextCondLst>
                <p:cond evt="onClick" delay="0">
                  <p:tgtEl>
                    <p:spTgt spid="10"/>
                  </p:tgtEl>
                </p:cond>
              </p:nextCondLst>
            </p:seq>
          </p:childTnLst>
        </p:cTn>
      </p:par>
    </p:tnLst>
    <p:bldLst>
      <p:bldP spid="3" grpId="0" uiExpand="1"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0264"/>
            <a:ext cx="8229600" cy="1143000"/>
          </a:xfrm>
        </p:spPr>
        <p:txBody>
          <a:bodyPr>
            <a:normAutofit fontScale="90000"/>
          </a:bodyPr>
          <a:lstStyle/>
          <a:p>
            <a:r>
              <a:rPr lang="en-IE" dirty="0"/>
              <a:t>Section </a:t>
            </a:r>
            <a:r>
              <a:rPr lang="en-IE" dirty="0" smtClean="0"/>
              <a:t>E: </a:t>
            </a:r>
            <a:r>
              <a:rPr lang="en-IE" dirty="0"/>
              <a:t>Student Activity 1</a:t>
            </a:r>
            <a:br>
              <a:rPr lang="en-IE" dirty="0"/>
            </a:br>
            <a:r>
              <a:rPr lang="en-IE" sz="2700" dirty="0"/>
              <a:t>Multiplying and Dividing an inequality by a Negative Number.</a:t>
            </a:r>
            <a:endParaRPr lang="en-IE" sz="3100" dirty="0"/>
          </a:p>
        </p:txBody>
      </p:sp>
      <p:sp>
        <p:nvSpPr>
          <p:cNvPr id="3" name="Rectangle 2"/>
          <p:cNvSpPr/>
          <p:nvPr/>
        </p:nvSpPr>
        <p:spPr>
          <a:xfrm>
            <a:off x="395536" y="980728"/>
            <a:ext cx="8352928" cy="5940088"/>
          </a:xfrm>
          <a:prstGeom prst="rect">
            <a:avLst/>
          </a:prstGeom>
        </p:spPr>
        <p:txBody>
          <a:bodyPr wrap="square">
            <a:spAutoFit/>
          </a:bodyPr>
          <a:lstStyle/>
          <a:p>
            <a:r>
              <a:rPr lang="en-IE" sz="2000" dirty="0">
                <a:solidFill>
                  <a:srgbClr val="990033"/>
                </a:solidFill>
              </a:rPr>
              <a:t>2</a:t>
            </a:r>
            <a:r>
              <a:rPr lang="en-IE" sz="2000" dirty="0" smtClean="0">
                <a:solidFill>
                  <a:srgbClr val="990033"/>
                </a:solidFill>
              </a:rPr>
              <a:t>.</a:t>
            </a:r>
          </a:p>
          <a:p>
            <a:endParaRPr lang="en-IE" sz="2000" dirty="0">
              <a:solidFill>
                <a:srgbClr val="990033"/>
              </a:solidFill>
            </a:endParaRPr>
          </a:p>
          <a:p>
            <a:endParaRPr lang="en-IE" sz="2000" dirty="0" smtClean="0">
              <a:solidFill>
                <a:srgbClr val="990033"/>
              </a:solidFill>
            </a:endParaRPr>
          </a:p>
          <a:p>
            <a:endParaRPr lang="en-IE" sz="2000" dirty="0">
              <a:solidFill>
                <a:srgbClr val="990033"/>
              </a:solidFill>
            </a:endParaRPr>
          </a:p>
          <a:p>
            <a:endParaRPr lang="en-IE" sz="2000" dirty="0" smtClean="0">
              <a:solidFill>
                <a:srgbClr val="990033"/>
              </a:solidFill>
            </a:endParaRPr>
          </a:p>
          <a:p>
            <a:endParaRPr lang="en-IE" sz="2000" dirty="0">
              <a:solidFill>
                <a:srgbClr val="990033"/>
              </a:solidFill>
            </a:endParaRPr>
          </a:p>
          <a:p>
            <a:endParaRPr lang="en-IE" sz="2000" dirty="0" smtClean="0">
              <a:solidFill>
                <a:srgbClr val="990033"/>
              </a:solidFill>
            </a:endParaRPr>
          </a:p>
          <a:p>
            <a:endParaRPr lang="en-IE" sz="2000" dirty="0">
              <a:solidFill>
                <a:srgbClr val="990033"/>
              </a:solidFill>
            </a:endParaRPr>
          </a:p>
          <a:p>
            <a:endParaRPr lang="en-IE" sz="2000" dirty="0" smtClean="0">
              <a:solidFill>
                <a:srgbClr val="990033"/>
              </a:solidFill>
            </a:endParaRPr>
          </a:p>
          <a:p>
            <a:endParaRPr lang="en-IE" sz="2000" dirty="0">
              <a:solidFill>
                <a:srgbClr val="990033"/>
              </a:solidFill>
            </a:endParaRPr>
          </a:p>
          <a:p>
            <a:endParaRPr lang="en-IE" sz="2000" dirty="0" smtClean="0">
              <a:solidFill>
                <a:srgbClr val="990033"/>
              </a:solidFill>
            </a:endParaRPr>
          </a:p>
          <a:p>
            <a:endParaRPr lang="en-IE" sz="2000" dirty="0">
              <a:solidFill>
                <a:srgbClr val="990033"/>
              </a:solidFill>
            </a:endParaRPr>
          </a:p>
          <a:p>
            <a:endParaRPr lang="en-IE" sz="2000" dirty="0" smtClean="0">
              <a:solidFill>
                <a:srgbClr val="990033"/>
              </a:solidFill>
            </a:endParaRPr>
          </a:p>
          <a:p>
            <a:endParaRPr lang="en-IE" sz="2000" dirty="0">
              <a:solidFill>
                <a:srgbClr val="990033"/>
              </a:solidFill>
            </a:endParaRPr>
          </a:p>
          <a:p>
            <a:r>
              <a:rPr lang="en-IE" sz="2000" dirty="0">
                <a:solidFill>
                  <a:srgbClr val="990033"/>
                </a:solidFill>
              </a:rPr>
              <a:t>3. From your experience of the exercise above, can you conclude what happens to an inequality when you multiply both sides by -1? </a:t>
            </a:r>
          </a:p>
          <a:p>
            <a:endParaRPr lang="en-IE" sz="2000" dirty="0" smtClean="0">
              <a:solidFill>
                <a:srgbClr val="990033"/>
              </a:solidFill>
            </a:endParaRPr>
          </a:p>
          <a:p>
            <a:r>
              <a:rPr lang="en-IE" sz="2000" dirty="0" smtClean="0">
                <a:solidFill>
                  <a:srgbClr val="990033"/>
                </a:solidFill>
              </a:rPr>
              <a:t>4</a:t>
            </a:r>
            <a:r>
              <a:rPr lang="en-IE" sz="2000" dirty="0">
                <a:solidFill>
                  <a:srgbClr val="990033"/>
                </a:solidFill>
              </a:rPr>
              <a:t>. What conclusion do you arrive at when you multiply both sides of an inequality by the same negative number? </a:t>
            </a:r>
            <a:r>
              <a:rPr lang="en-IE" sz="2000" dirty="0" smtClean="0">
                <a:solidFill>
                  <a:srgbClr val="990033"/>
                </a:solidFill>
              </a:rPr>
              <a:t> </a:t>
            </a:r>
            <a:endParaRPr lang="en-IE" sz="2000" dirty="0">
              <a:solidFill>
                <a:srgbClr val="990033"/>
              </a:solidFill>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7" y="1340768"/>
            <a:ext cx="8352928" cy="3960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4934557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0264"/>
            <a:ext cx="8229600" cy="1143000"/>
          </a:xfrm>
        </p:spPr>
        <p:txBody>
          <a:bodyPr>
            <a:normAutofit fontScale="90000"/>
          </a:bodyPr>
          <a:lstStyle/>
          <a:p>
            <a:r>
              <a:rPr lang="en-IE" dirty="0"/>
              <a:t>Section </a:t>
            </a:r>
            <a:r>
              <a:rPr lang="en-IE" dirty="0" smtClean="0"/>
              <a:t>E: </a:t>
            </a:r>
            <a:r>
              <a:rPr lang="en-IE" dirty="0"/>
              <a:t>Student Activity 2</a:t>
            </a:r>
            <a:br>
              <a:rPr lang="en-IE" dirty="0"/>
            </a:br>
            <a:r>
              <a:rPr lang="en-IE" sz="2700" dirty="0"/>
              <a:t>Multiplying and Dividing an inequality by a Negative Number.</a:t>
            </a:r>
            <a:endParaRPr lang="en-IE" sz="3100" dirty="0"/>
          </a:p>
        </p:txBody>
      </p:sp>
      <p:sp>
        <p:nvSpPr>
          <p:cNvPr id="3" name="Rectangle 2"/>
          <p:cNvSpPr/>
          <p:nvPr/>
        </p:nvSpPr>
        <p:spPr>
          <a:xfrm>
            <a:off x="323528" y="908720"/>
            <a:ext cx="8568952" cy="1015663"/>
          </a:xfrm>
          <a:prstGeom prst="rect">
            <a:avLst/>
          </a:prstGeom>
        </p:spPr>
        <p:txBody>
          <a:bodyPr wrap="square">
            <a:spAutoFit/>
          </a:bodyPr>
          <a:lstStyle/>
          <a:p>
            <a:r>
              <a:rPr lang="en-IE" sz="2000" dirty="0">
                <a:solidFill>
                  <a:srgbClr val="990033"/>
                </a:solidFill>
              </a:rPr>
              <a:t>Perform the action contained in the arrow </a:t>
            </a:r>
            <a:r>
              <a:rPr lang="en-IE" sz="2000" i="1" dirty="0">
                <a:solidFill>
                  <a:srgbClr val="990033"/>
                </a:solidFill>
              </a:rPr>
              <a:t>to each side of </a:t>
            </a:r>
            <a:r>
              <a:rPr lang="en-IE" sz="2000" dirty="0">
                <a:solidFill>
                  <a:srgbClr val="990033"/>
                </a:solidFill>
              </a:rPr>
              <a:t>the given inequality in the centre. </a:t>
            </a:r>
            <a:r>
              <a:rPr lang="en-IE" sz="2000" dirty="0" smtClean="0">
                <a:solidFill>
                  <a:srgbClr val="990033"/>
                </a:solidFill>
              </a:rPr>
              <a:t> In </a:t>
            </a:r>
            <a:r>
              <a:rPr lang="en-IE" sz="2000" dirty="0">
                <a:solidFill>
                  <a:srgbClr val="990033"/>
                </a:solidFill>
              </a:rPr>
              <a:t>which of the new inequalities did the direction of the inequality differ from the original inequality? </a:t>
            </a:r>
          </a:p>
        </p:txBody>
      </p:sp>
      <p:grpSp>
        <p:nvGrpSpPr>
          <p:cNvPr id="7" name="Group 6"/>
          <p:cNvGrpSpPr/>
          <p:nvPr/>
        </p:nvGrpSpPr>
        <p:grpSpPr>
          <a:xfrm>
            <a:off x="4085128" y="3657918"/>
            <a:ext cx="1024062" cy="864000"/>
            <a:chOff x="4085128" y="3345057"/>
            <a:chExt cx="1024062" cy="864000"/>
          </a:xfrm>
        </p:grpSpPr>
        <p:sp>
          <p:nvSpPr>
            <p:cNvPr id="9" name="Oval 8"/>
            <p:cNvSpPr/>
            <p:nvPr/>
          </p:nvSpPr>
          <p:spPr>
            <a:xfrm>
              <a:off x="4135015" y="3345057"/>
              <a:ext cx="864000" cy="864000"/>
            </a:xfrm>
            <a:prstGeom prst="ellipse">
              <a:avLst/>
            </a:prstGeom>
            <a:noFill/>
            <a:ln w="28575">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solidFill>
                  <a:srgbClr val="990033"/>
                </a:solidFill>
              </a:endParaRPr>
            </a:p>
          </p:txBody>
        </p:sp>
        <mc:AlternateContent xmlns:mc="http://schemas.openxmlformats.org/markup-compatibility/2006" xmlns:a14="http://schemas.microsoft.com/office/drawing/2010/main">
          <mc:Choice Requires="a14">
            <p:sp>
              <p:nvSpPr>
                <p:cNvPr id="6" name="Rectangle 5"/>
                <p:cNvSpPr/>
                <p:nvPr/>
              </p:nvSpPr>
              <p:spPr>
                <a:xfrm>
                  <a:off x="4085128" y="3546225"/>
                  <a:ext cx="1024062" cy="461665"/>
                </a:xfrm>
                <a:prstGeom prst="rect">
                  <a:avLst/>
                </a:prstGeom>
                <a:ln>
                  <a:noFill/>
                </a:ln>
              </p:spPr>
              <p:txBody>
                <a:bodyPr wrap="none">
                  <a:spAutoFit/>
                </a:bodyPr>
                <a:lstStyle/>
                <a:p>
                  <a:pPr lvl="0" algn="ctr"/>
                  <a14:m>
                    <m:oMathPara xmlns:m="http://schemas.openxmlformats.org/officeDocument/2006/math">
                      <m:oMathParaPr>
                        <m:jc m:val="centerGroup"/>
                      </m:oMathParaPr>
                      <m:oMath xmlns:m="http://schemas.openxmlformats.org/officeDocument/2006/math">
                        <m:r>
                          <a:rPr lang="en-IE" sz="2400" b="1" i="1" dirty="0" smtClean="0">
                            <a:solidFill>
                              <a:srgbClr val="990033"/>
                            </a:solidFill>
                            <a:latin typeface="Cambria Math"/>
                          </a:rPr>
                          <m:t>𝟑</m:t>
                        </m:r>
                        <m:r>
                          <a:rPr lang="en-IE" sz="2400" b="1" i="1" dirty="0">
                            <a:solidFill>
                              <a:srgbClr val="990033"/>
                            </a:solidFill>
                            <a:latin typeface="Cambria Math"/>
                          </a:rPr>
                          <m:t>&lt;</m:t>
                        </m:r>
                        <m:r>
                          <a:rPr lang="en-IE" sz="2400" b="1" i="1" dirty="0" smtClean="0">
                            <a:solidFill>
                              <a:srgbClr val="990033"/>
                            </a:solidFill>
                            <a:latin typeface="Cambria Math"/>
                          </a:rPr>
                          <m:t>𝟗</m:t>
                        </m:r>
                      </m:oMath>
                    </m:oMathPara>
                  </a14:m>
                  <a:endParaRPr lang="en-IE" sz="2400" b="1" dirty="0">
                    <a:solidFill>
                      <a:srgbClr val="990033"/>
                    </a:solidFill>
                  </a:endParaRPr>
                </a:p>
              </p:txBody>
            </p:sp>
          </mc:Choice>
          <mc:Fallback xmlns="">
            <p:sp>
              <p:nvSpPr>
                <p:cNvPr id="6" name="Rectangle 5"/>
                <p:cNvSpPr>
                  <a:spLocks noRot="1" noChangeAspect="1" noMove="1" noResize="1" noEditPoints="1" noAdjustHandles="1" noChangeArrowheads="1" noChangeShapeType="1" noTextEdit="1"/>
                </p:cNvSpPr>
                <p:nvPr/>
              </p:nvSpPr>
              <p:spPr>
                <a:xfrm>
                  <a:off x="4085128" y="3546225"/>
                  <a:ext cx="1024062" cy="461665"/>
                </a:xfrm>
                <a:prstGeom prst="rect">
                  <a:avLst/>
                </a:prstGeom>
                <a:blipFill rotWithShape="1">
                  <a:blip r:embed="rId3"/>
                  <a:stretch>
                    <a:fillRect l="-1190"/>
                  </a:stretch>
                </a:blipFill>
                <a:ln>
                  <a:noFill/>
                </a:ln>
              </p:spPr>
              <p:txBody>
                <a:bodyPr/>
                <a:lstStyle/>
                <a:p>
                  <a:r>
                    <a:rPr lang="en-IE">
                      <a:noFill/>
                    </a:rPr>
                    <a:t> </a:t>
                  </a:r>
                </a:p>
              </p:txBody>
            </p:sp>
          </mc:Fallback>
        </mc:AlternateContent>
      </p:grpSp>
      <p:sp>
        <p:nvSpPr>
          <p:cNvPr id="10" name="Right Arrow 9"/>
          <p:cNvSpPr/>
          <p:nvPr/>
        </p:nvSpPr>
        <p:spPr>
          <a:xfrm rot="16200000">
            <a:off x="3962282" y="2834961"/>
            <a:ext cx="1188000" cy="432000"/>
          </a:xfrm>
          <a:prstGeom prst="rightArrow">
            <a:avLst/>
          </a:prstGeom>
          <a:noFill/>
          <a:ln w="28575">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E" sz="1200" dirty="0" smtClean="0">
                <a:solidFill>
                  <a:srgbClr val="990033"/>
                </a:solidFill>
              </a:rPr>
              <a:t>Add 3</a:t>
            </a:r>
            <a:endParaRPr lang="en-IE" sz="1200" dirty="0">
              <a:solidFill>
                <a:srgbClr val="990033"/>
              </a:solidFill>
            </a:endParaRPr>
          </a:p>
        </p:txBody>
      </p:sp>
      <p:sp>
        <p:nvSpPr>
          <p:cNvPr id="13" name="Right Arrow 12"/>
          <p:cNvSpPr/>
          <p:nvPr/>
        </p:nvSpPr>
        <p:spPr>
          <a:xfrm rot="18772313">
            <a:off x="4714597" y="3120132"/>
            <a:ext cx="1188000" cy="432000"/>
          </a:xfrm>
          <a:prstGeom prst="rightArrow">
            <a:avLst/>
          </a:prstGeom>
          <a:noFill/>
          <a:ln w="28575">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E" sz="1200" dirty="0" smtClean="0">
                <a:solidFill>
                  <a:srgbClr val="990033"/>
                </a:solidFill>
              </a:rPr>
              <a:t>Divide  by 3</a:t>
            </a:r>
            <a:endParaRPr lang="en-IE" sz="1200" dirty="0">
              <a:solidFill>
                <a:srgbClr val="990033"/>
              </a:solidFill>
            </a:endParaRPr>
          </a:p>
        </p:txBody>
      </p:sp>
      <p:sp>
        <p:nvSpPr>
          <p:cNvPr id="14" name="Right Arrow 13"/>
          <p:cNvSpPr/>
          <p:nvPr/>
        </p:nvSpPr>
        <p:spPr>
          <a:xfrm rot="2493636">
            <a:off x="4768439" y="4605703"/>
            <a:ext cx="1188000" cy="432000"/>
          </a:xfrm>
          <a:prstGeom prst="rightArrow">
            <a:avLst/>
          </a:prstGeom>
          <a:noFill/>
          <a:ln w="28575">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E" sz="1200" dirty="0" smtClean="0">
                <a:solidFill>
                  <a:srgbClr val="990033"/>
                </a:solidFill>
              </a:rPr>
              <a:t>Multiply  by 3</a:t>
            </a:r>
            <a:endParaRPr lang="en-IE" sz="1200" dirty="0">
              <a:solidFill>
                <a:srgbClr val="990033"/>
              </a:solidFill>
            </a:endParaRPr>
          </a:p>
        </p:txBody>
      </p:sp>
      <p:sp>
        <p:nvSpPr>
          <p:cNvPr id="15" name="Right Arrow 14"/>
          <p:cNvSpPr/>
          <p:nvPr/>
        </p:nvSpPr>
        <p:spPr>
          <a:xfrm>
            <a:off x="5040184" y="3877448"/>
            <a:ext cx="1188000" cy="432000"/>
          </a:xfrm>
          <a:prstGeom prst="rightArrow">
            <a:avLst/>
          </a:prstGeom>
          <a:noFill/>
          <a:ln w="28575">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E" sz="1200" dirty="0" smtClean="0">
                <a:solidFill>
                  <a:srgbClr val="990033"/>
                </a:solidFill>
              </a:rPr>
              <a:t>Subtract -3</a:t>
            </a:r>
            <a:endParaRPr lang="en-IE" sz="1200" dirty="0">
              <a:solidFill>
                <a:srgbClr val="990033"/>
              </a:solidFill>
            </a:endParaRPr>
          </a:p>
        </p:txBody>
      </p:sp>
      <p:sp>
        <p:nvSpPr>
          <p:cNvPr id="16" name="Right Arrow 15"/>
          <p:cNvSpPr/>
          <p:nvPr/>
        </p:nvSpPr>
        <p:spPr>
          <a:xfrm rot="5400000" flipV="1">
            <a:off x="3962282" y="4948085"/>
            <a:ext cx="1188000" cy="432000"/>
          </a:xfrm>
          <a:prstGeom prst="rightArrow">
            <a:avLst/>
          </a:prstGeom>
          <a:noFill/>
          <a:ln w="28575">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nchorCtr="0"/>
          <a:lstStyle/>
          <a:p>
            <a:pPr algn="r"/>
            <a:r>
              <a:rPr lang="en-IE" sz="1200" dirty="0" smtClean="0">
                <a:solidFill>
                  <a:srgbClr val="990033"/>
                </a:solidFill>
              </a:rPr>
              <a:t>Add -3</a:t>
            </a:r>
            <a:endParaRPr lang="en-IE" sz="1200" dirty="0">
              <a:solidFill>
                <a:srgbClr val="990033"/>
              </a:solidFill>
            </a:endParaRPr>
          </a:p>
        </p:txBody>
      </p:sp>
      <p:sp>
        <p:nvSpPr>
          <p:cNvPr id="17" name="Right Arrow 16"/>
          <p:cNvSpPr/>
          <p:nvPr/>
        </p:nvSpPr>
        <p:spPr>
          <a:xfrm rot="8061884" flipV="1">
            <a:off x="3234082" y="4635746"/>
            <a:ext cx="1188000" cy="432000"/>
          </a:xfrm>
          <a:prstGeom prst="rightArrow">
            <a:avLst/>
          </a:prstGeom>
          <a:noFill/>
          <a:ln w="28575">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E" sz="1200" dirty="0" smtClean="0">
                <a:solidFill>
                  <a:srgbClr val="990033"/>
                </a:solidFill>
              </a:rPr>
              <a:t>Multiply  by -3</a:t>
            </a:r>
            <a:endParaRPr lang="en-IE" sz="1200" dirty="0">
              <a:solidFill>
                <a:srgbClr val="990033"/>
              </a:solidFill>
            </a:endParaRPr>
          </a:p>
        </p:txBody>
      </p:sp>
      <p:sp>
        <p:nvSpPr>
          <p:cNvPr id="18" name="Right Arrow 17"/>
          <p:cNvSpPr/>
          <p:nvPr/>
        </p:nvSpPr>
        <p:spPr>
          <a:xfrm flipH="1">
            <a:off x="2879944" y="3877448"/>
            <a:ext cx="1188000" cy="432000"/>
          </a:xfrm>
          <a:prstGeom prst="rightArrow">
            <a:avLst/>
          </a:prstGeom>
          <a:noFill/>
          <a:ln w="28575">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IE" sz="1200" dirty="0" smtClean="0">
                <a:solidFill>
                  <a:srgbClr val="990033"/>
                </a:solidFill>
              </a:rPr>
              <a:t>Divide by -3</a:t>
            </a:r>
            <a:endParaRPr lang="en-IE" sz="1200" dirty="0">
              <a:solidFill>
                <a:srgbClr val="990033"/>
              </a:solidFill>
            </a:endParaRPr>
          </a:p>
        </p:txBody>
      </p:sp>
      <p:sp>
        <p:nvSpPr>
          <p:cNvPr id="19" name="Right Arrow 18"/>
          <p:cNvSpPr/>
          <p:nvPr/>
        </p:nvSpPr>
        <p:spPr>
          <a:xfrm rot="13390154" flipV="1">
            <a:off x="3143617" y="3194346"/>
            <a:ext cx="1188000" cy="432000"/>
          </a:xfrm>
          <a:prstGeom prst="rightArrow">
            <a:avLst/>
          </a:prstGeom>
          <a:noFill/>
          <a:ln w="28575">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IE" sz="1200" dirty="0" smtClean="0">
                <a:solidFill>
                  <a:srgbClr val="990033"/>
                </a:solidFill>
              </a:rPr>
              <a:t>Subtract 3</a:t>
            </a:r>
            <a:endParaRPr lang="en-IE" sz="1200" dirty="0">
              <a:solidFill>
                <a:srgbClr val="990033"/>
              </a:solidFill>
            </a:endParaRPr>
          </a:p>
        </p:txBody>
      </p:sp>
      <p:sp>
        <p:nvSpPr>
          <p:cNvPr id="20" name="Oval 19"/>
          <p:cNvSpPr/>
          <p:nvPr/>
        </p:nvSpPr>
        <p:spPr>
          <a:xfrm>
            <a:off x="1939236" y="3645024"/>
            <a:ext cx="864000" cy="864000"/>
          </a:xfrm>
          <a:prstGeom prst="ellipse">
            <a:avLst/>
          </a:prstGeom>
          <a:noFill/>
          <a:ln w="28575">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solidFill>
                <a:srgbClr val="990033"/>
              </a:solidFill>
            </a:endParaRPr>
          </a:p>
        </p:txBody>
      </p:sp>
      <p:sp>
        <p:nvSpPr>
          <p:cNvPr id="21" name="Oval 20"/>
          <p:cNvSpPr/>
          <p:nvPr/>
        </p:nvSpPr>
        <p:spPr>
          <a:xfrm>
            <a:off x="5658908" y="2139663"/>
            <a:ext cx="864000" cy="864000"/>
          </a:xfrm>
          <a:prstGeom prst="ellipse">
            <a:avLst/>
          </a:prstGeom>
          <a:noFill/>
          <a:ln w="28575">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solidFill>
                <a:srgbClr val="990033"/>
              </a:solidFill>
            </a:endParaRPr>
          </a:p>
        </p:txBody>
      </p:sp>
      <p:sp>
        <p:nvSpPr>
          <p:cNvPr id="22" name="Oval 21"/>
          <p:cNvSpPr/>
          <p:nvPr/>
        </p:nvSpPr>
        <p:spPr>
          <a:xfrm>
            <a:off x="6300288" y="3661448"/>
            <a:ext cx="864000" cy="864000"/>
          </a:xfrm>
          <a:prstGeom prst="ellipse">
            <a:avLst/>
          </a:prstGeom>
          <a:noFill/>
          <a:ln w="28575">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solidFill>
                <a:srgbClr val="990033"/>
              </a:solidFill>
            </a:endParaRPr>
          </a:p>
        </p:txBody>
      </p:sp>
      <p:sp>
        <p:nvSpPr>
          <p:cNvPr id="23" name="Oval 22"/>
          <p:cNvSpPr/>
          <p:nvPr/>
        </p:nvSpPr>
        <p:spPr>
          <a:xfrm>
            <a:off x="5737738" y="5133918"/>
            <a:ext cx="864000" cy="864000"/>
          </a:xfrm>
          <a:prstGeom prst="ellipse">
            <a:avLst/>
          </a:prstGeom>
          <a:noFill/>
          <a:ln w="28575">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solidFill>
                <a:srgbClr val="990033"/>
              </a:solidFill>
            </a:endParaRPr>
          </a:p>
        </p:txBody>
      </p:sp>
      <p:sp>
        <p:nvSpPr>
          <p:cNvPr id="24" name="Oval 23"/>
          <p:cNvSpPr/>
          <p:nvPr/>
        </p:nvSpPr>
        <p:spPr>
          <a:xfrm>
            <a:off x="4124282" y="5805833"/>
            <a:ext cx="864000" cy="864000"/>
          </a:xfrm>
          <a:prstGeom prst="ellipse">
            <a:avLst/>
          </a:prstGeom>
          <a:noFill/>
          <a:ln w="28575">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solidFill>
                <a:srgbClr val="990033"/>
              </a:solidFill>
            </a:endParaRPr>
          </a:p>
        </p:txBody>
      </p:sp>
      <p:sp>
        <p:nvSpPr>
          <p:cNvPr id="25" name="Oval 24"/>
          <p:cNvSpPr/>
          <p:nvPr/>
        </p:nvSpPr>
        <p:spPr>
          <a:xfrm>
            <a:off x="2627784" y="5181998"/>
            <a:ext cx="864000" cy="864000"/>
          </a:xfrm>
          <a:prstGeom prst="ellipse">
            <a:avLst/>
          </a:prstGeom>
          <a:noFill/>
          <a:ln w="28575">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solidFill>
                <a:srgbClr val="990033"/>
              </a:solidFill>
            </a:endParaRPr>
          </a:p>
        </p:txBody>
      </p:sp>
      <p:sp>
        <p:nvSpPr>
          <p:cNvPr id="26" name="Oval 25"/>
          <p:cNvSpPr/>
          <p:nvPr/>
        </p:nvSpPr>
        <p:spPr>
          <a:xfrm>
            <a:off x="2524244" y="2220630"/>
            <a:ext cx="864000" cy="864000"/>
          </a:xfrm>
          <a:prstGeom prst="ellipse">
            <a:avLst/>
          </a:prstGeom>
          <a:noFill/>
          <a:ln w="28575">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solidFill>
                <a:srgbClr val="990033"/>
              </a:solidFill>
            </a:endParaRPr>
          </a:p>
        </p:txBody>
      </p:sp>
      <p:sp>
        <p:nvSpPr>
          <p:cNvPr id="27" name="Oval 26"/>
          <p:cNvSpPr/>
          <p:nvPr/>
        </p:nvSpPr>
        <p:spPr>
          <a:xfrm>
            <a:off x="4124282" y="1556792"/>
            <a:ext cx="864000" cy="864000"/>
          </a:xfrm>
          <a:prstGeom prst="ellipse">
            <a:avLst/>
          </a:prstGeom>
          <a:noFill/>
          <a:ln w="28575">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solidFill>
                <a:srgbClr val="990033"/>
              </a:solidFill>
            </a:endParaRPr>
          </a:p>
        </p:txBody>
      </p:sp>
      <mc:AlternateContent xmlns:mc="http://schemas.openxmlformats.org/markup-compatibility/2006" xmlns:a14="http://schemas.microsoft.com/office/drawing/2010/main">
        <mc:Choice Requires="a14">
          <p:sp>
            <p:nvSpPr>
              <p:cNvPr id="28" name="Rectangle 27"/>
              <p:cNvSpPr/>
              <p:nvPr/>
            </p:nvSpPr>
            <p:spPr>
              <a:xfrm>
                <a:off x="4072058" y="1783399"/>
                <a:ext cx="1038874" cy="400110"/>
              </a:xfrm>
              <a:prstGeom prst="rect">
                <a:avLst/>
              </a:prstGeom>
              <a:ln>
                <a:noFill/>
              </a:ln>
            </p:spPr>
            <p:txBody>
              <a:bodyPr wrap="none">
                <a:spAutoFit/>
              </a:bodyPr>
              <a:lstStyle/>
              <a:p>
                <a:pPr lvl="0" algn="ctr"/>
                <a14:m>
                  <m:oMathPara xmlns:m="http://schemas.openxmlformats.org/officeDocument/2006/math">
                    <m:oMathParaPr>
                      <m:jc m:val="centerGroup"/>
                    </m:oMathParaPr>
                    <m:oMath xmlns:m="http://schemas.openxmlformats.org/officeDocument/2006/math">
                      <m:r>
                        <a:rPr lang="en-IE" sz="2000" b="1" i="1" dirty="0" smtClean="0">
                          <a:solidFill>
                            <a:srgbClr val="990033"/>
                          </a:solidFill>
                          <a:latin typeface="Cambria Math"/>
                        </a:rPr>
                        <m:t>𝟔</m:t>
                      </m:r>
                      <m:r>
                        <a:rPr lang="en-IE" sz="2000" b="1" i="1" dirty="0">
                          <a:solidFill>
                            <a:srgbClr val="990033"/>
                          </a:solidFill>
                          <a:latin typeface="Cambria Math"/>
                        </a:rPr>
                        <m:t>&lt;</m:t>
                      </m:r>
                      <m:r>
                        <a:rPr lang="en-IE" sz="2000" b="1" i="1" dirty="0" smtClean="0">
                          <a:solidFill>
                            <a:srgbClr val="990033"/>
                          </a:solidFill>
                          <a:latin typeface="Cambria Math"/>
                        </a:rPr>
                        <m:t>𝟏𝟐</m:t>
                      </m:r>
                    </m:oMath>
                  </m:oMathPara>
                </a14:m>
                <a:endParaRPr lang="en-IE" sz="2000" b="1" dirty="0">
                  <a:solidFill>
                    <a:srgbClr val="990033"/>
                  </a:solidFill>
                </a:endParaRPr>
              </a:p>
            </p:txBody>
          </p:sp>
        </mc:Choice>
        <mc:Fallback xmlns="">
          <p:sp>
            <p:nvSpPr>
              <p:cNvPr id="28" name="Rectangle 27"/>
              <p:cNvSpPr>
                <a:spLocks noRot="1" noChangeAspect="1" noMove="1" noResize="1" noEditPoints="1" noAdjustHandles="1" noChangeArrowheads="1" noChangeShapeType="1" noTextEdit="1"/>
              </p:cNvSpPr>
              <p:nvPr/>
            </p:nvSpPr>
            <p:spPr>
              <a:xfrm>
                <a:off x="4072058" y="1783399"/>
                <a:ext cx="1038874" cy="400110"/>
              </a:xfrm>
              <a:prstGeom prst="rect">
                <a:avLst/>
              </a:prstGeom>
              <a:blipFill rotWithShape="1">
                <a:blip r:embed="rId4"/>
                <a:stretch>
                  <a:fillRect/>
                </a:stretch>
              </a:blipFill>
              <a:ln>
                <a:noFill/>
              </a:ln>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29" name="Rectangle 28"/>
              <p:cNvSpPr/>
              <p:nvPr/>
            </p:nvSpPr>
            <p:spPr>
              <a:xfrm>
                <a:off x="5737738" y="2371608"/>
                <a:ext cx="731995" cy="400110"/>
              </a:xfrm>
              <a:prstGeom prst="rect">
                <a:avLst/>
              </a:prstGeom>
              <a:ln>
                <a:noFill/>
              </a:ln>
            </p:spPr>
            <p:txBody>
              <a:bodyPr wrap="none">
                <a:spAutoFit/>
              </a:bodyPr>
              <a:lstStyle/>
              <a:p>
                <a:pPr lvl="0" algn="ctr"/>
                <a14:m>
                  <m:oMath xmlns:m="http://schemas.openxmlformats.org/officeDocument/2006/math">
                    <m:r>
                      <a:rPr lang="en-IE" sz="2000" b="1" i="0" dirty="0" smtClean="0">
                        <a:solidFill>
                          <a:srgbClr val="990033"/>
                        </a:solidFill>
                        <a:latin typeface="Cambria Math"/>
                      </a:rPr>
                      <m:t>𝟏</m:t>
                    </m:r>
                    <m:r>
                      <a:rPr lang="en-IE" sz="2000" b="1" i="1" dirty="0">
                        <a:solidFill>
                          <a:srgbClr val="990033"/>
                        </a:solidFill>
                        <a:latin typeface="Cambria Math"/>
                      </a:rPr>
                      <m:t>&lt;</m:t>
                    </m:r>
                  </m:oMath>
                </a14:m>
                <a:r>
                  <a:rPr lang="en-IE" sz="2000" b="1" dirty="0" smtClean="0">
                    <a:solidFill>
                      <a:srgbClr val="990033"/>
                    </a:solidFill>
                  </a:rPr>
                  <a:t>3</a:t>
                </a:r>
                <a:endParaRPr lang="en-IE" sz="2000" b="1" dirty="0">
                  <a:solidFill>
                    <a:srgbClr val="990033"/>
                  </a:solidFill>
                </a:endParaRPr>
              </a:p>
            </p:txBody>
          </p:sp>
        </mc:Choice>
        <mc:Fallback xmlns="">
          <p:sp>
            <p:nvSpPr>
              <p:cNvPr id="29" name="Rectangle 28"/>
              <p:cNvSpPr>
                <a:spLocks noRot="1" noChangeAspect="1" noMove="1" noResize="1" noEditPoints="1" noAdjustHandles="1" noChangeArrowheads="1" noChangeShapeType="1" noTextEdit="1"/>
              </p:cNvSpPr>
              <p:nvPr/>
            </p:nvSpPr>
            <p:spPr>
              <a:xfrm>
                <a:off x="5737738" y="2371608"/>
                <a:ext cx="731995" cy="400110"/>
              </a:xfrm>
              <a:prstGeom prst="rect">
                <a:avLst/>
              </a:prstGeom>
              <a:blipFill rotWithShape="1">
                <a:blip r:embed="rId5"/>
                <a:stretch>
                  <a:fillRect t="-7576" r="-8333" b="-25758"/>
                </a:stretch>
              </a:blipFill>
              <a:ln>
                <a:noFill/>
              </a:ln>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30" name="Rectangle 29"/>
              <p:cNvSpPr/>
              <p:nvPr/>
            </p:nvSpPr>
            <p:spPr>
              <a:xfrm>
                <a:off x="6221458" y="3889863"/>
                <a:ext cx="1038874" cy="400110"/>
              </a:xfrm>
              <a:prstGeom prst="rect">
                <a:avLst/>
              </a:prstGeom>
              <a:ln>
                <a:noFill/>
              </a:ln>
            </p:spPr>
            <p:txBody>
              <a:bodyPr wrap="none">
                <a:spAutoFit/>
              </a:bodyPr>
              <a:lstStyle/>
              <a:p>
                <a:pPr lvl="0" algn="ctr"/>
                <a14:m>
                  <m:oMathPara xmlns:m="http://schemas.openxmlformats.org/officeDocument/2006/math">
                    <m:oMathParaPr>
                      <m:jc m:val="centerGroup"/>
                    </m:oMathParaPr>
                    <m:oMath xmlns:m="http://schemas.openxmlformats.org/officeDocument/2006/math">
                      <m:r>
                        <a:rPr lang="en-IE" sz="2000" b="1" i="1" dirty="0" smtClean="0">
                          <a:solidFill>
                            <a:srgbClr val="990033"/>
                          </a:solidFill>
                          <a:latin typeface="Cambria Math"/>
                        </a:rPr>
                        <m:t>𝟔</m:t>
                      </m:r>
                      <m:r>
                        <a:rPr lang="en-IE" sz="2000" b="1" i="1" dirty="0">
                          <a:solidFill>
                            <a:srgbClr val="990033"/>
                          </a:solidFill>
                          <a:latin typeface="Cambria Math"/>
                        </a:rPr>
                        <m:t>&lt;</m:t>
                      </m:r>
                      <m:r>
                        <a:rPr lang="en-IE" sz="2000" b="1" i="1" dirty="0" smtClean="0">
                          <a:solidFill>
                            <a:srgbClr val="990033"/>
                          </a:solidFill>
                          <a:latin typeface="Cambria Math"/>
                        </a:rPr>
                        <m:t>𝟏𝟐</m:t>
                      </m:r>
                    </m:oMath>
                  </m:oMathPara>
                </a14:m>
                <a:endParaRPr lang="en-IE" sz="2000" b="1" dirty="0">
                  <a:solidFill>
                    <a:srgbClr val="990033"/>
                  </a:solidFill>
                </a:endParaRPr>
              </a:p>
            </p:txBody>
          </p:sp>
        </mc:Choice>
        <mc:Fallback xmlns="">
          <p:sp>
            <p:nvSpPr>
              <p:cNvPr id="30" name="Rectangle 29"/>
              <p:cNvSpPr>
                <a:spLocks noRot="1" noChangeAspect="1" noMove="1" noResize="1" noEditPoints="1" noAdjustHandles="1" noChangeArrowheads="1" noChangeShapeType="1" noTextEdit="1"/>
              </p:cNvSpPr>
              <p:nvPr/>
            </p:nvSpPr>
            <p:spPr>
              <a:xfrm>
                <a:off x="6221458" y="3889863"/>
                <a:ext cx="1038874" cy="400110"/>
              </a:xfrm>
              <a:prstGeom prst="rect">
                <a:avLst/>
              </a:prstGeom>
              <a:blipFill rotWithShape="1">
                <a:blip r:embed="rId6"/>
                <a:stretch>
                  <a:fillRect/>
                </a:stretch>
              </a:blipFill>
              <a:ln>
                <a:noFill/>
              </a:ln>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31" name="Rectangle 30"/>
              <p:cNvSpPr/>
              <p:nvPr/>
            </p:nvSpPr>
            <p:spPr>
              <a:xfrm>
                <a:off x="5708747" y="5339616"/>
                <a:ext cx="1038874" cy="400110"/>
              </a:xfrm>
              <a:prstGeom prst="rect">
                <a:avLst/>
              </a:prstGeom>
              <a:ln>
                <a:noFill/>
              </a:ln>
            </p:spPr>
            <p:txBody>
              <a:bodyPr wrap="none">
                <a:spAutoFit/>
              </a:bodyPr>
              <a:lstStyle/>
              <a:p>
                <a:pPr lvl="0" algn="ctr"/>
                <a14:m>
                  <m:oMathPara xmlns:m="http://schemas.openxmlformats.org/officeDocument/2006/math">
                    <m:oMathParaPr>
                      <m:jc m:val="centerGroup"/>
                    </m:oMathParaPr>
                    <m:oMath xmlns:m="http://schemas.openxmlformats.org/officeDocument/2006/math">
                      <m:r>
                        <a:rPr lang="en-IE" sz="2000" b="1" i="1" dirty="0" smtClean="0">
                          <a:solidFill>
                            <a:srgbClr val="990033"/>
                          </a:solidFill>
                          <a:latin typeface="Cambria Math"/>
                        </a:rPr>
                        <m:t>𝟗</m:t>
                      </m:r>
                      <m:r>
                        <a:rPr lang="en-IE" sz="2000" b="1" i="1" dirty="0">
                          <a:solidFill>
                            <a:srgbClr val="990033"/>
                          </a:solidFill>
                          <a:latin typeface="Cambria Math"/>
                        </a:rPr>
                        <m:t>&lt;</m:t>
                      </m:r>
                      <m:r>
                        <a:rPr lang="en-IE" sz="2000" b="1" i="1" dirty="0" smtClean="0">
                          <a:solidFill>
                            <a:srgbClr val="990033"/>
                          </a:solidFill>
                          <a:latin typeface="Cambria Math"/>
                        </a:rPr>
                        <m:t>𝟐𝟕</m:t>
                      </m:r>
                    </m:oMath>
                  </m:oMathPara>
                </a14:m>
                <a:endParaRPr lang="en-IE" sz="2000" b="1" dirty="0">
                  <a:solidFill>
                    <a:srgbClr val="990033"/>
                  </a:solidFill>
                </a:endParaRPr>
              </a:p>
            </p:txBody>
          </p:sp>
        </mc:Choice>
        <mc:Fallback xmlns="">
          <p:sp>
            <p:nvSpPr>
              <p:cNvPr id="31" name="Rectangle 30"/>
              <p:cNvSpPr>
                <a:spLocks noRot="1" noChangeAspect="1" noMove="1" noResize="1" noEditPoints="1" noAdjustHandles="1" noChangeArrowheads="1" noChangeShapeType="1" noTextEdit="1"/>
              </p:cNvSpPr>
              <p:nvPr/>
            </p:nvSpPr>
            <p:spPr>
              <a:xfrm>
                <a:off x="5708747" y="5339616"/>
                <a:ext cx="1038874" cy="400110"/>
              </a:xfrm>
              <a:prstGeom prst="rect">
                <a:avLst/>
              </a:prstGeom>
              <a:blipFill rotWithShape="1">
                <a:blip r:embed="rId7"/>
                <a:stretch>
                  <a:fillRect/>
                </a:stretch>
              </a:blipFill>
              <a:ln>
                <a:noFill/>
              </a:ln>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32" name="Rectangle 31"/>
              <p:cNvSpPr/>
              <p:nvPr/>
            </p:nvSpPr>
            <p:spPr>
              <a:xfrm>
                <a:off x="4124522" y="6032061"/>
                <a:ext cx="884986" cy="400110"/>
              </a:xfrm>
              <a:prstGeom prst="rect">
                <a:avLst/>
              </a:prstGeom>
              <a:ln>
                <a:noFill/>
              </a:ln>
            </p:spPr>
            <p:txBody>
              <a:bodyPr wrap="none">
                <a:spAutoFit/>
              </a:bodyPr>
              <a:lstStyle/>
              <a:p>
                <a:pPr lvl="0" algn="ctr"/>
                <a14:m>
                  <m:oMathPara xmlns:m="http://schemas.openxmlformats.org/officeDocument/2006/math">
                    <m:oMathParaPr>
                      <m:jc m:val="centerGroup"/>
                    </m:oMathParaPr>
                    <m:oMath xmlns:m="http://schemas.openxmlformats.org/officeDocument/2006/math">
                      <m:r>
                        <a:rPr lang="en-IE" sz="2000" b="1" i="1" dirty="0" smtClean="0">
                          <a:solidFill>
                            <a:srgbClr val="990033"/>
                          </a:solidFill>
                          <a:latin typeface="Cambria Math"/>
                        </a:rPr>
                        <m:t>𝟎</m:t>
                      </m:r>
                      <m:r>
                        <a:rPr lang="en-IE" sz="2000" b="1" i="1" dirty="0">
                          <a:solidFill>
                            <a:srgbClr val="990033"/>
                          </a:solidFill>
                          <a:latin typeface="Cambria Math"/>
                        </a:rPr>
                        <m:t>&lt;</m:t>
                      </m:r>
                      <m:r>
                        <a:rPr lang="en-IE" sz="2000" b="1" i="1" dirty="0" smtClean="0">
                          <a:solidFill>
                            <a:srgbClr val="990033"/>
                          </a:solidFill>
                          <a:latin typeface="Cambria Math"/>
                        </a:rPr>
                        <m:t>𝟔</m:t>
                      </m:r>
                    </m:oMath>
                  </m:oMathPara>
                </a14:m>
                <a:endParaRPr lang="en-IE" sz="2000" b="1" dirty="0">
                  <a:solidFill>
                    <a:srgbClr val="990033"/>
                  </a:solidFill>
                </a:endParaRPr>
              </a:p>
            </p:txBody>
          </p:sp>
        </mc:Choice>
        <mc:Fallback xmlns="">
          <p:sp>
            <p:nvSpPr>
              <p:cNvPr id="32" name="Rectangle 31"/>
              <p:cNvSpPr>
                <a:spLocks noRot="1" noChangeAspect="1" noMove="1" noResize="1" noEditPoints="1" noAdjustHandles="1" noChangeArrowheads="1" noChangeShapeType="1" noTextEdit="1"/>
              </p:cNvSpPr>
              <p:nvPr/>
            </p:nvSpPr>
            <p:spPr>
              <a:xfrm>
                <a:off x="4124522" y="6032061"/>
                <a:ext cx="884986" cy="400110"/>
              </a:xfrm>
              <a:prstGeom prst="rect">
                <a:avLst/>
              </a:prstGeom>
              <a:blipFill rotWithShape="1">
                <a:blip r:embed="rId8"/>
                <a:stretch>
                  <a:fillRect/>
                </a:stretch>
              </a:blipFill>
              <a:ln>
                <a:noFill/>
              </a:ln>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33" name="Rectangle 32"/>
              <p:cNvSpPr/>
              <p:nvPr/>
            </p:nvSpPr>
            <p:spPr>
              <a:xfrm>
                <a:off x="2527288" y="5465955"/>
                <a:ext cx="1050672" cy="307777"/>
              </a:xfrm>
              <a:prstGeom prst="rect">
                <a:avLst/>
              </a:prstGeom>
              <a:ln>
                <a:noFill/>
              </a:ln>
            </p:spPr>
            <p:txBody>
              <a:bodyPr wrap="none">
                <a:spAutoFit/>
              </a:bodyPr>
              <a:lstStyle/>
              <a:p>
                <a:pPr lvl="0" algn="ctr"/>
                <a14:m>
                  <m:oMathPara xmlns:m="http://schemas.openxmlformats.org/officeDocument/2006/math">
                    <m:oMathParaPr>
                      <m:jc m:val="centerGroup"/>
                    </m:oMathParaPr>
                    <m:oMath xmlns:m="http://schemas.openxmlformats.org/officeDocument/2006/math">
                      <m:r>
                        <a:rPr lang="en-IE" sz="1400" b="1" i="1" dirty="0" smtClean="0">
                          <a:solidFill>
                            <a:srgbClr val="990033"/>
                          </a:solidFill>
                          <a:latin typeface="Cambria Math"/>
                        </a:rPr>
                        <m:t>−</m:t>
                      </m:r>
                      <m:r>
                        <a:rPr lang="en-IE" sz="1400" b="1" i="1" dirty="0" smtClean="0">
                          <a:solidFill>
                            <a:srgbClr val="990033"/>
                          </a:solidFill>
                          <a:latin typeface="Cambria Math"/>
                        </a:rPr>
                        <m:t>𝟗</m:t>
                      </m:r>
                      <m:r>
                        <a:rPr lang="en-IE" sz="1400" b="1" i="1" dirty="0" smtClean="0">
                          <a:solidFill>
                            <a:srgbClr val="990033"/>
                          </a:solidFill>
                          <a:latin typeface="Cambria Math"/>
                        </a:rPr>
                        <m:t>&gt;−</m:t>
                      </m:r>
                      <m:r>
                        <a:rPr lang="en-IE" sz="1400" b="1" i="1" dirty="0" smtClean="0">
                          <a:solidFill>
                            <a:srgbClr val="990033"/>
                          </a:solidFill>
                          <a:latin typeface="Cambria Math"/>
                        </a:rPr>
                        <m:t>𝟐𝟕</m:t>
                      </m:r>
                    </m:oMath>
                  </m:oMathPara>
                </a14:m>
                <a:endParaRPr lang="en-IE" sz="1400" b="1" dirty="0">
                  <a:solidFill>
                    <a:srgbClr val="990033"/>
                  </a:solidFill>
                </a:endParaRPr>
              </a:p>
            </p:txBody>
          </p:sp>
        </mc:Choice>
        <mc:Fallback xmlns="">
          <p:sp>
            <p:nvSpPr>
              <p:cNvPr id="33" name="Rectangle 32"/>
              <p:cNvSpPr>
                <a:spLocks noRot="1" noChangeAspect="1" noMove="1" noResize="1" noEditPoints="1" noAdjustHandles="1" noChangeArrowheads="1" noChangeShapeType="1" noTextEdit="1"/>
              </p:cNvSpPr>
              <p:nvPr/>
            </p:nvSpPr>
            <p:spPr>
              <a:xfrm>
                <a:off x="2527288" y="5465955"/>
                <a:ext cx="1050672" cy="307777"/>
              </a:xfrm>
              <a:prstGeom prst="rect">
                <a:avLst/>
              </a:prstGeom>
              <a:blipFill rotWithShape="1">
                <a:blip r:embed="rId9"/>
                <a:stretch>
                  <a:fillRect/>
                </a:stretch>
              </a:blipFill>
              <a:ln>
                <a:noFill/>
              </a:ln>
            </p:spPr>
            <p:txBody>
              <a:bodyPr/>
              <a:lstStyle/>
              <a:p>
                <a:r>
                  <a:rPr lang="en-IE">
                    <a:noFill/>
                  </a:rPr>
                  <a:t> </a:t>
                </a:r>
              </a:p>
            </p:txBody>
          </p:sp>
        </mc:Fallback>
      </mc:AlternateContent>
      <p:sp>
        <p:nvSpPr>
          <p:cNvPr id="34" name="Oval 33"/>
          <p:cNvSpPr/>
          <p:nvPr/>
        </p:nvSpPr>
        <p:spPr>
          <a:xfrm>
            <a:off x="2627784" y="5181998"/>
            <a:ext cx="864000" cy="8640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solidFill>
                <a:srgbClr val="990033"/>
              </a:solidFill>
            </a:endParaRPr>
          </a:p>
        </p:txBody>
      </p:sp>
      <mc:AlternateContent xmlns:mc="http://schemas.openxmlformats.org/markup-compatibility/2006" xmlns:a14="http://schemas.microsoft.com/office/drawing/2010/main">
        <mc:Choice Requires="a14">
          <p:sp>
            <p:nvSpPr>
              <p:cNvPr id="35" name="Rectangle 34"/>
              <p:cNvSpPr/>
              <p:nvPr/>
            </p:nvSpPr>
            <p:spPr>
              <a:xfrm>
                <a:off x="1862130" y="3902766"/>
                <a:ext cx="1053686" cy="338554"/>
              </a:xfrm>
              <a:prstGeom prst="rect">
                <a:avLst/>
              </a:prstGeom>
              <a:ln>
                <a:noFill/>
              </a:ln>
            </p:spPr>
            <p:txBody>
              <a:bodyPr wrap="none">
                <a:spAutoFit/>
              </a:bodyPr>
              <a:lstStyle/>
              <a:p>
                <a:pPr lvl="0" algn="ctr"/>
                <a14:m>
                  <m:oMathPara xmlns:m="http://schemas.openxmlformats.org/officeDocument/2006/math">
                    <m:oMathParaPr>
                      <m:jc m:val="centerGroup"/>
                    </m:oMathParaPr>
                    <m:oMath xmlns:m="http://schemas.openxmlformats.org/officeDocument/2006/math">
                      <m:r>
                        <a:rPr lang="en-IE" sz="1600" b="1" i="1" dirty="0" smtClean="0">
                          <a:solidFill>
                            <a:srgbClr val="990033"/>
                          </a:solidFill>
                          <a:latin typeface="Cambria Math"/>
                        </a:rPr>
                        <m:t>−</m:t>
                      </m:r>
                      <m:r>
                        <a:rPr lang="en-IE" sz="1600" b="1" i="1" dirty="0" smtClean="0">
                          <a:solidFill>
                            <a:srgbClr val="990033"/>
                          </a:solidFill>
                          <a:latin typeface="Cambria Math"/>
                        </a:rPr>
                        <m:t>𝟏</m:t>
                      </m:r>
                      <m:r>
                        <a:rPr lang="en-IE" sz="1600" b="1" i="1" dirty="0" smtClean="0">
                          <a:solidFill>
                            <a:srgbClr val="990033"/>
                          </a:solidFill>
                          <a:latin typeface="Cambria Math"/>
                        </a:rPr>
                        <m:t>&gt;−</m:t>
                      </m:r>
                      <m:r>
                        <a:rPr lang="en-IE" sz="1600" b="1" i="1" dirty="0" smtClean="0">
                          <a:solidFill>
                            <a:srgbClr val="990033"/>
                          </a:solidFill>
                          <a:latin typeface="Cambria Math"/>
                        </a:rPr>
                        <m:t>𝟐</m:t>
                      </m:r>
                    </m:oMath>
                  </m:oMathPara>
                </a14:m>
                <a:endParaRPr lang="en-IE" sz="1600" b="1" dirty="0">
                  <a:solidFill>
                    <a:srgbClr val="990033"/>
                  </a:solidFill>
                </a:endParaRPr>
              </a:p>
            </p:txBody>
          </p:sp>
        </mc:Choice>
        <mc:Fallback xmlns="">
          <p:sp>
            <p:nvSpPr>
              <p:cNvPr id="35" name="Rectangle 34"/>
              <p:cNvSpPr>
                <a:spLocks noRot="1" noChangeAspect="1" noMove="1" noResize="1" noEditPoints="1" noAdjustHandles="1" noChangeArrowheads="1" noChangeShapeType="1" noTextEdit="1"/>
              </p:cNvSpPr>
              <p:nvPr/>
            </p:nvSpPr>
            <p:spPr>
              <a:xfrm>
                <a:off x="1862130" y="3902766"/>
                <a:ext cx="1053686" cy="338554"/>
              </a:xfrm>
              <a:prstGeom prst="rect">
                <a:avLst/>
              </a:prstGeom>
              <a:blipFill rotWithShape="1">
                <a:blip r:embed="rId10"/>
                <a:stretch>
                  <a:fillRect/>
                </a:stretch>
              </a:blipFill>
              <a:ln>
                <a:noFill/>
              </a:ln>
            </p:spPr>
            <p:txBody>
              <a:bodyPr/>
              <a:lstStyle/>
              <a:p>
                <a:r>
                  <a:rPr lang="en-IE">
                    <a:noFill/>
                  </a:rPr>
                  <a:t> </a:t>
                </a:r>
              </a:p>
            </p:txBody>
          </p:sp>
        </mc:Fallback>
      </mc:AlternateContent>
      <p:sp>
        <p:nvSpPr>
          <p:cNvPr id="36" name="Oval 35"/>
          <p:cNvSpPr/>
          <p:nvPr/>
        </p:nvSpPr>
        <p:spPr>
          <a:xfrm>
            <a:off x="1939236" y="3645024"/>
            <a:ext cx="864000" cy="8640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solidFill>
                <a:srgbClr val="990033"/>
              </a:solidFill>
            </a:endParaRPr>
          </a:p>
        </p:txBody>
      </p:sp>
      <mc:AlternateContent xmlns:mc="http://schemas.openxmlformats.org/markup-compatibility/2006" xmlns:a14="http://schemas.microsoft.com/office/drawing/2010/main">
        <mc:Choice Requires="a14">
          <p:sp>
            <p:nvSpPr>
              <p:cNvPr id="37" name="Rectangle 36"/>
              <p:cNvSpPr/>
              <p:nvPr/>
            </p:nvSpPr>
            <p:spPr>
              <a:xfrm>
                <a:off x="2482219" y="2445415"/>
                <a:ext cx="884986" cy="400110"/>
              </a:xfrm>
              <a:prstGeom prst="rect">
                <a:avLst/>
              </a:prstGeom>
              <a:ln>
                <a:noFill/>
              </a:ln>
            </p:spPr>
            <p:txBody>
              <a:bodyPr wrap="none">
                <a:spAutoFit/>
              </a:bodyPr>
              <a:lstStyle/>
              <a:p>
                <a:pPr lvl="0" algn="ctr"/>
                <a14:m>
                  <m:oMathPara xmlns:m="http://schemas.openxmlformats.org/officeDocument/2006/math">
                    <m:oMathParaPr>
                      <m:jc m:val="centerGroup"/>
                    </m:oMathParaPr>
                    <m:oMath xmlns:m="http://schemas.openxmlformats.org/officeDocument/2006/math">
                      <m:r>
                        <a:rPr lang="en-IE" sz="2000" b="1" i="1" dirty="0" smtClean="0">
                          <a:solidFill>
                            <a:srgbClr val="990033"/>
                          </a:solidFill>
                          <a:latin typeface="Cambria Math"/>
                        </a:rPr>
                        <m:t>𝟎</m:t>
                      </m:r>
                      <m:r>
                        <a:rPr lang="en-IE" sz="2000" b="1" i="1" dirty="0">
                          <a:solidFill>
                            <a:srgbClr val="990033"/>
                          </a:solidFill>
                          <a:latin typeface="Cambria Math"/>
                        </a:rPr>
                        <m:t>&lt;</m:t>
                      </m:r>
                      <m:r>
                        <a:rPr lang="en-IE" sz="2000" b="1" i="1" dirty="0" smtClean="0">
                          <a:solidFill>
                            <a:srgbClr val="990033"/>
                          </a:solidFill>
                          <a:latin typeface="Cambria Math"/>
                        </a:rPr>
                        <m:t>𝟔</m:t>
                      </m:r>
                    </m:oMath>
                  </m:oMathPara>
                </a14:m>
                <a:endParaRPr lang="en-IE" sz="2000" b="1" dirty="0">
                  <a:solidFill>
                    <a:srgbClr val="990033"/>
                  </a:solidFill>
                </a:endParaRPr>
              </a:p>
            </p:txBody>
          </p:sp>
        </mc:Choice>
        <mc:Fallback xmlns="">
          <p:sp>
            <p:nvSpPr>
              <p:cNvPr id="37" name="Rectangle 36"/>
              <p:cNvSpPr>
                <a:spLocks noRot="1" noChangeAspect="1" noMove="1" noResize="1" noEditPoints="1" noAdjustHandles="1" noChangeArrowheads="1" noChangeShapeType="1" noTextEdit="1"/>
              </p:cNvSpPr>
              <p:nvPr/>
            </p:nvSpPr>
            <p:spPr>
              <a:xfrm>
                <a:off x="2482219" y="2445415"/>
                <a:ext cx="884986" cy="400110"/>
              </a:xfrm>
              <a:prstGeom prst="rect">
                <a:avLst/>
              </a:prstGeom>
              <a:blipFill rotWithShape="1">
                <a:blip r:embed="rId11"/>
                <a:stretch>
                  <a:fillRect/>
                </a:stretch>
              </a:blipFill>
              <a:ln>
                <a:noFill/>
              </a:ln>
            </p:spPr>
            <p:txBody>
              <a:bodyPr/>
              <a:lstStyle/>
              <a:p>
                <a:r>
                  <a:rPr lang="en-IE">
                    <a:noFill/>
                  </a:rPr>
                  <a:t> </a:t>
                </a:r>
              </a:p>
            </p:txBody>
          </p:sp>
        </mc:Fallback>
      </mc:AlternateContent>
      <p:sp>
        <p:nvSpPr>
          <p:cNvPr id="38" name="Oval 37"/>
          <p:cNvSpPr/>
          <p:nvPr/>
        </p:nvSpPr>
        <p:spPr>
          <a:xfrm>
            <a:off x="4124282" y="1556792"/>
            <a:ext cx="864000" cy="864000"/>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solidFill>
                <a:srgbClr val="990033"/>
              </a:solidFill>
            </a:endParaRPr>
          </a:p>
        </p:txBody>
      </p:sp>
      <p:sp>
        <p:nvSpPr>
          <p:cNvPr id="39" name="Oval 38"/>
          <p:cNvSpPr/>
          <p:nvPr/>
        </p:nvSpPr>
        <p:spPr>
          <a:xfrm>
            <a:off x="2524244" y="2220630"/>
            <a:ext cx="864000" cy="864000"/>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solidFill>
                <a:srgbClr val="990033"/>
              </a:solidFill>
            </a:endParaRPr>
          </a:p>
        </p:txBody>
      </p:sp>
      <p:sp>
        <p:nvSpPr>
          <p:cNvPr id="40" name="Oval 39"/>
          <p:cNvSpPr/>
          <p:nvPr/>
        </p:nvSpPr>
        <p:spPr>
          <a:xfrm>
            <a:off x="5658908" y="2139663"/>
            <a:ext cx="864000" cy="864000"/>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solidFill>
                <a:srgbClr val="990033"/>
              </a:solidFill>
            </a:endParaRPr>
          </a:p>
        </p:txBody>
      </p:sp>
      <p:sp>
        <p:nvSpPr>
          <p:cNvPr id="41" name="Oval 40"/>
          <p:cNvSpPr/>
          <p:nvPr/>
        </p:nvSpPr>
        <p:spPr>
          <a:xfrm>
            <a:off x="6300288" y="3661448"/>
            <a:ext cx="864000" cy="864000"/>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solidFill>
                <a:srgbClr val="990033"/>
              </a:solidFill>
            </a:endParaRPr>
          </a:p>
        </p:txBody>
      </p:sp>
      <p:sp>
        <p:nvSpPr>
          <p:cNvPr id="42" name="Oval 41"/>
          <p:cNvSpPr/>
          <p:nvPr/>
        </p:nvSpPr>
        <p:spPr>
          <a:xfrm>
            <a:off x="5737738" y="5133918"/>
            <a:ext cx="864000" cy="864000"/>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solidFill>
                <a:srgbClr val="990033"/>
              </a:solidFill>
            </a:endParaRPr>
          </a:p>
        </p:txBody>
      </p:sp>
      <p:sp>
        <p:nvSpPr>
          <p:cNvPr id="43" name="Oval 42"/>
          <p:cNvSpPr/>
          <p:nvPr/>
        </p:nvSpPr>
        <p:spPr>
          <a:xfrm>
            <a:off x="4124282" y="5805833"/>
            <a:ext cx="864000" cy="864000"/>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solidFill>
                <a:srgbClr val="990033"/>
              </a:solidFill>
            </a:endParaRPr>
          </a:p>
        </p:txBody>
      </p:sp>
      <p:grpSp>
        <p:nvGrpSpPr>
          <p:cNvPr id="4" name="Group 3"/>
          <p:cNvGrpSpPr/>
          <p:nvPr/>
        </p:nvGrpSpPr>
        <p:grpSpPr>
          <a:xfrm>
            <a:off x="8776727" y="497072"/>
            <a:ext cx="8108641" cy="5427900"/>
            <a:chOff x="8776727" y="497072"/>
            <a:chExt cx="8108641" cy="5427900"/>
          </a:xfrm>
        </p:grpSpPr>
        <p:pic>
          <p:nvPicPr>
            <p:cNvPr id="8195" name="Picture 3"/>
            <p:cNvPicPr>
              <a:picLocks noChangeAspect="1" noChangeArrowheads="1"/>
            </p:cNvPicPr>
            <p:nvPr/>
          </p:nvPicPr>
          <p:blipFill rotWithShape="1">
            <a:blip r:embed="rId12">
              <a:extLst>
                <a:ext uri="{28A0092B-C50C-407E-A947-70E740481C1C}">
                  <a14:useLocalDpi xmlns:a14="http://schemas.microsoft.com/office/drawing/2010/main" val="0"/>
                </a:ext>
              </a:extLst>
            </a:blip>
            <a:srcRect l="274" t="375"/>
            <a:stretch/>
          </p:blipFill>
          <p:spPr bwMode="auto">
            <a:xfrm>
              <a:off x="9149910" y="497072"/>
              <a:ext cx="7735458" cy="5427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ounded Rectangle 7"/>
            <p:cNvSpPr/>
            <p:nvPr/>
          </p:nvSpPr>
          <p:spPr>
            <a:xfrm rot="16200000">
              <a:off x="8146727" y="1511698"/>
              <a:ext cx="1620000" cy="360000"/>
            </a:xfrm>
            <a:prstGeom prst="roundRect">
              <a:avLst/>
            </a:prstGeom>
            <a:solidFill>
              <a:srgbClr val="FDCC33"/>
            </a:solidFill>
            <a:ln w="19050">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IE" sz="1400" dirty="0" smtClean="0">
                  <a:solidFill>
                    <a:srgbClr val="990033"/>
                  </a:solidFill>
                </a:rPr>
                <a:t>Lesson interaction</a:t>
              </a:r>
              <a:endParaRPr lang="en-IE" sz="1400" dirty="0">
                <a:solidFill>
                  <a:srgbClr val="990033"/>
                </a:solidFill>
              </a:endParaRPr>
            </a:p>
          </p:txBody>
        </p:sp>
      </p:grpSp>
    </p:spTree>
    <p:extLst>
      <p:ext uri="{BB962C8B-B14F-4D97-AF65-F5344CB8AC3E}">
        <p14:creationId xmlns:p14="http://schemas.microsoft.com/office/powerpoint/2010/main" val="3271921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fade">
                                      <p:cBhvr>
                                        <p:cTn id="11" dur="500"/>
                                        <p:tgtEl>
                                          <p:spTgt spid="39"/>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fade">
                                      <p:cBhvr>
                                        <p:cTn id="16" dur="500"/>
                                        <p:tgtEl>
                                          <p:spTgt spid="28"/>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fade">
                                      <p:cBhvr>
                                        <p:cTn id="20" dur="500"/>
                                        <p:tgtEl>
                                          <p:spTgt spid="3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500"/>
                                        <p:tgtEl>
                                          <p:spTgt spid="29"/>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fade">
                                      <p:cBhvr>
                                        <p:cTn id="29" dur="500"/>
                                        <p:tgtEl>
                                          <p:spTgt spid="40"/>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500"/>
                                        <p:tgtEl>
                                          <p:spTgt spid="30"/>
                                        </p:tgtEl>
                                      </p:cBhvr>
                                    </p:animEffect>
                                  </p:childTnLst>
                                </p:cTn>
                              </p:par>
                            </p:childTnLst>
                          </p:cTn>
                        </p:par>
                        <p:par>
                          <p:cTn id="35" fill="hold">
                            <p:stCondLst>
                              <p:cond delay="500"/>
                            </p:stCondLst>
                            <p:childTnLst>
                              <p:par>
                                <p:cTn id="36" presetID="10" presetClass="entr" presetSubtype="0" fill="hold" grpId="0" nodeType="afterEffect">
                                  <p:stCondLst>
                                    <p:cond delay="0"/>
                                  </p:stCondLst>
                                  <p:childTnLst>
                                    <p:set>
                                      <p:cBhvr>
                                        <p:cTn id="37" dur="1" fill="hold">
                                          <p:stCondLst>
                                            <p:cond delay="0"/>
                                          </p:stCondLst>
                                        </p:cTn>
                                        <p:tgtEl>
                                          <p:spTgt spid="41"/>
                                        </p:tgtEl>
                                        <p:attrNameLst>
                                          <p:attrName>style.visibility</p:attrName>
                                        </p:attrNameLst>
                                      </p:cBhvr>
                                      <p:to>
                                        <p:strVal val="visible"/>
                                      </p:to>
                                    </p:set>
                                    <p:animEffect transition="in" filter="fade">
                                      <p:cBhvr>
                                        <p:cTn id="38" dur="500"/>
                                        <p:tgtEl>
                                          <p:spTgt spid="41"/>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31"/>
                                        </p:tgtEl>
                                        <p:attrNameLst>
                                          <p:attrName>style.visibility</p:attrName>
                                        </p:attrNameLst>
                                      </p:cBhvr>
                                      <p:to>
                                        <p:strVal val="visible"/>
                                      </p:to>
                                    </p:set>
                                    <p:animEffect transition="in" filter="fade">
                                      <p:cBhvr>
                                        <p:cTn id="43" dur="500"/>
                                        <p:tgtEl>
                                          <p:spTgt spid="31"/>
                                        </p:tgtEl>
                                      </p:cBhvr>
                                    </p:animEffect>
                                  </p:childTnLst>
                                </p:cTn>
                              </p:par>
                            </p:childTnLst>
                          </p:cTn>
                        </p:par>
                        <p:par>
                          <p:cTn id="44" fill="hold">
                            <p:stCondLst>
                              <p:cond delay="500"/>
                            </p:stCondLst>
                            <p:childTnLst>
                              <p:par>
                                <p:cTn id="45" presetID="10"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500"/>
                                        <p:tgtEl>
                                          <p:spTgt spid="4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fade">
                                      <p:cBhvr>
                                        <p:cTn id="52" dur="500"/>
                                        <p:tgtEl>
                                          <p:spTgt spid="32"/>
                                        </p:tgtEl>
                                      </p:cBhvr>
                                    </p:animEffect>
                                  </p:childTnLst>
                                </p:cTn>
                              </p:par>
                            </p:childTnLst>
                          </p:cTn>
                        </p:par>
                        <p:par>
                          <p:cTn id="53" fill="hold">
                            <p:stCondLst>
                              <p:cond delay="500"/>
                            </p:stCondLst>
                            <p:childTnLst>
                              <p:par>
                                <p:cTn id="54" presetID="10" presetClass="entr" presetSubtype="0" fill="hold" grpId="0" nodeType="afterEffect">
                                  <p:stCondLst>
                                    <p:cond delay="0"/>
                                  </p:stCondLst>
                                  <p:childTnLst>
                                    <p:set>
                                      <p:cBhvr>
                                        <p:cTn id="55" dur="1" fill="hold">
                                          <p:stCondLst>
                                            <p:cond delay="0"/>
                                          </p:stCondLst>
                                        </p:cTn>
                                        <p:tgtEl>
                                          <p:spTgt spid="43"/>
                                        </p:tgtEl>
                                        <p:attrNameLst>
                                          <p:attrName>style.visibility</p:attrName>
                                        </p:attrNameLst>
                                      </p:cBhvr>
                                      <p:to>
                                        <p:strVal val="visible"/>
                                      </p:to>
                                    </p:set>
                                    <p:animEffect transition="in" filter="fade">
                                      <p:cBhvr>
                                        <p:cTn id="56" dur="500"/>
                                        <p:tgtEl>
                                          <p:spTgt spid="43"/>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childTnLst>
                                </p:cTn>
                              </p:par>
                            </p:childTnLst>
                          </p:cTn>
                        </p:par>
                        <p:par>
                          <p:cTn id="62" fill="hold">
                            <p:stCondLst>
                              <p:cond delay="500"/>
                            </p:stCondLst>
                            <p:childTnLst>
                              <p:par>
                                <p:cTn id="63" presetID="10" presetClass="entr" presetSubtype="0"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fade">
                                      <p:cBhvr>
                                        <p:cTn id="65" dur="500"/>
                                        <p:tgtEl>
                                          <p:spTgt spid="34"/>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fade">
                                      <p:cBhvr>
                                        <p:cTn id="70" dur="500"/>
                                        <p:tgtEl>
                                          <p:spTgt spid="35"/>
                                        </p:tgtEl>
                                      </p:cBhvr>
                                    </p:animEffect>
                                  </p:childTnLst>
                                </p:cTn>
                              </p:par>
                            </p:childTnLst>
                          </p:cTn>
                        </p:par>
                        <p:par>
                          <p:cTn id="71" fill="hold">
                            <p:stCondLst>
                              <p:cond delay="500"/>
                            </p:stCondLst>
                            <p:childTnLst>
                              <p:par>
                                <p:cTn id="72" presetID="10"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5" restart="whenNotActive" fill="hold" evtFilter="cancelBubble" nodeType="interactiveSeq">
                <p:stCondLst>
                  <p:cond evt="onClick" delay="0">
                    <p:tgtEl>
                      <p:spTgt spid="4"/>
                    </p:tgtEl>
                  </p:cond>
                </p:stCondLst>
                <p:endSync evt="end" delay="0">
                  <p:rtn val="all"/>
                </p:endSync>
                <p:childTnLst>
                  <p:par>
                    <p:cTn id="76" fill="hold">
                      <p:stCondLst>
                        <p:cond delay="0"/>
                      </p:stCondLst>
                      <p:childTnLst>
                        <p:par>
                          <p:cTn id="77" fill="hold">
                            <p:stCondLst>
                              <p:cond delay="0"/>
                            </p:stCondLst>
                            <p:childTnLst>
                              <p:par>
                                <p:cTn id="78" presetID="35" presetClass="path" presetSubtype="0" accel="50000" decel="50000" fill="hold" nodeType="clickEffect">
                                  <p:stCondLst>
                                    <p:cond delay="0"/>
                                  </p:stCondLst>
                                  <p:childTnLst>
                                    <p:animMotion origin="layout" path="M -0.00018 7.40741E-7 L -0.93038 7.40741E-7 " pathEditMode="relative" rAng="0" ptsTypes="AA">
                                      <p:cBhvr>
                                        <p:cTn id="79" dur="2000" fill="hold"/>
                                        <p:tgtEl>
                                          <p:spTgt spid="4"/>
                                        </p:tgtEl>
                                        <p:attrNameLst>
                                          <p:attrName>ppt_x</p:attrName>
                                          <p:attrName>ppt_y</p:attrName>
                                        </p:attrNameLst>
                                      </p:cBhvr>
                                      <p:rCtr x="-46510" y="0"/>
                                    </p:animMotion>
                                  </p:childTnLst>
                                </p:cTn>
                              </p:par>
                            </p:childTnLst>
                          </p:cTn>
                        </p:par>
                      </p:childTnLst>
                    </p:cTn>
                  </p:par>
                  <p:par>
                    <p:cTn id="80" fill="hold">
                      <p:stCondLst>
                        <p:cond delay="indefinite"/>
                      </p:stCondLst>
                      <p:childTnLst>
                        <p:par>
                          <p:cTn id="81" fill="hold">
                            <p:stCondLst>
                              <p:cond delay="0"/>
                            </p:stCondLst>
                            <p:childTnLst>
                              <p:par>
                                <p:cTn id="82" presetID="63" presetClass="path" presetSubtype="0" accel="50000" decel="50000" fill="hold" nodeType="clickEffect">
                                  <p:stCondLst>
                                    <p:cond delay="0"/>
                                  </p:stCondLst>
                                  <p:childTnLst>
                                    <p:animMotion origin="layout" path="M -0.93038 7.40741E-7 L -0.00018 0.00347 " pathEditMode="relative" rAng="0" ptsTypes="AA">
                                      <p:cBhvr>
                                        <p:cTn id="83" dur="2000" fill="hold"/>
                                        <p:tgtEl>
                                          <p:spTgt spid="4"/>
                                        </p:tgtEl>
                                        <p:attrNameLst>
                                          <p:attrName>ppt_x</p:attrName>
                                          <p:attrName>ppt_y</p:attrName>
                                        </p:attrNameLst>
                                      </p:cBhvr>
                                      <p:rCtr x="46510" y="162"/>
                                    </p:animMotion>
                                  </p:childTnLst>
                                </p:cTn>
                              </p:par>
                            </p:childTnLst>
                          </p:cTn>
                        </p:par>
                      </p:childTnLst>
                    </p:cTn>
                  </p:par>
                </p:childTnLst>
              </p:cTn>
              <p:nextCondLst>
                <p:cond evt="onClick" delay="0">
                  <p:tgtEl>
                    <p:spTgt spid="4"/>
                  </p:tgtEl>
                </p:cond>
              </p:nextCondLst>
            </p:seq>
          </p:childTnLst>
        </p:cTn>
      </p:par>
    </p:tnLst>
    <p:bldLst>
      <p:bldP spid="28" grpId="0"/>
      <p:bldP spid="29" grpId="0"/>
      <p:bldP spid="30" grpId="0"/>
      <p:bldP spid="31" grpId="0"/>
      <p:bldP spid="32" grpId="0"/>
      <p:bldP spid="33" grpId="0"/>
      <p:bldP spid="34" grpId="0" animBg="1"/>
      <p:bldP spid="35" grpId="0"/>
      <p:bldP spid="36" grpId="0" animBg="1"/>
      <p:bldP spid="37" grpId="0"/>
      <p:bldP spid="38" grpId="0" animBg="1"/>
      <p:bldP spid="39" grpId="0" animBg="1"/>
      <p:bldP spid="40" grpId="0" animBg="1"/>
      <p:bldP spid="41" grpId="0" animBg="1"/>
      <p:bldP spid="42" grpId="0" animBg="1"/>
      <p:bldP spid="4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44624"/>
            <a:ext cx="8229600" cy="1143000"/>
          </a:xfrm>
        </p:spPr>
        <p:txBody>
          <a:bodyPr>
            <a:normAutofit fontScale="90000"/>
          </a:bodyPr>
          <a:lstStyle/>
          <a:p>
            <a:r>
              <a:rPr lang="en-IE" b="1" dirty="0" smtClean="0"/>
              <a:t>Section A: Student Activity 1</a:t>
            </a:r>
            <a:br>
              <a:rPr lang="en-IE" b="1" dirty="0" smtClean="0"/>
            </a:br>
            <a:r>
              <a:rPr lang="en-IE" sz="4000" dirty="0"/>
              <a:t>Revision of &lt;, &gt;, ≤ and ≥ symbols</a:t>
            </a:r>
            <a:r>
              <a:rPr lang="en-IE" sz="4000" dirty="0" smtClean="0"/>
              <a:t>.</a:t>
            </a:r>
            <a:endParaRPr lang="en-IE" dirty="0"/>
          </a:p>
        </p:txBody>
      </p:sp>
      <p:sp>
        <p:nvSpPr>
          <p:cNvPr id="5" name="Rectangle 4"/>
          <p:cNvSpPr/>
          <p:nvPr/>
        </p:nvSpPr>
        <p:spPr>
          <a:xfrm>
            <a:off x="611560" y="1196752"/>
            <a:ext cx="8136904" cy="707886"/>
          </a:xfrm>
          <a:prstGeom prst="rect">
            <a:avLst/>
          </a:prstGeom>
        </p:spPr>
        <p:txBody>
          <a:bodyPr wrap="square">
            <a:spAutoFit/>
          </a:bodyPr>
          <a:lstStyle/>
          <a:p>
            <a:r>
              <a:rPr lang="en-IE" sz="2000" dirty="0" smtClean="0">
                <a:solidFill>
                  <a:srgbClr val="990033"/>
                </a:solidFill>
              </a:rPr>
              <a:t>1. The table below contains a number of inequalities. In the space provided,</a:t>
            </a:r>
          </a:p>
          <a:p>
            <a:r>
              <a:rPr lang="en-IE" sz="2000" dirty="0" smtClean="0">
                <a:solidFill>
                  <a:srgbClr val="990033"/>
                </a:solidFill>
              </a:rPr>
              <a:t>indicate which are true and which are false</a:t>
            </a:r>
            <a:endParaRPr lang="en-IE" sz="2000" dirty="0">
              <a:solidFill>
                <a:srgbClr val="990033"/>
              </a:solidFill>
            </a:endParaRPr>
          </a:p>
        </p:txBody>
      </p:sp>
      <mc:AlternateContent xmlns:mc="http://schemas.openxmlformats.org/markup-compatibility/2006" xmlns:a14="http://schemas.microsoft.com/office/drawing/2010/main">
        <mc:Choice Requires="a14">
          <p:graphicFrame>
            <p:nvGraphicFramePr>
              <p:cNvPr id="6" name="Table 5"/>
              <p:cNvGraphicFramePr>
                <a:graphicFrameLocks noGrp="1"/>
              </p:cNvGraphicFramePr>
              <p:nvPr>
                <p:extLst>
                  <p:ext uri="{D42A27DB-BD31-4B8C-83A1-F6EECF244321}">
                    <p14:modId xmlns:p14="http://schemas.microsoft.com/office/powerpoint/2010/main" val="3124463270"/>
                  </p:ext>
                </p:extLst>
              </p:nvPr>
            </p:nvGraphicFramePr>
            <p:xfrm>
              <a:off x="1475656" y="2204864"/>
              <a:ext cx="6096000" cy="3492119"/>
            </p:xfrm>
            <a:graphic>
              <a:graphicData uri="http://schemas.openxmlformats.org/drawingml/2006/table">
                <a:tbl>
                  <a:tblPr firstRow="1" bandRow="1">
                    <a:tableStyleId>{5940675A-B579-460E-94D1-54222C63F5DA}</a:tableStyleId>
                  </a:tblPr>
                  <a:tblGrid>
                    <a:gridCol w="1219200"/>
                    <a:gridCol w="1219200"/>
                    <a:gridCol w="1219200"/>
                    <a:gridCol w="1219200"/>
                    <a:gridCol w="1219200"/>
                  </a:tblGrid>
                  <a:tr h="370840">
                    <a:tc>
                      <a:txBody>
                        <a:bodyPr/>
                        <a:lstStyle/>
                        <a:p>
                          <a:pPr algn="ctr"/>
                          <a:r>
                            <a:rPr lang="en-IE" dirty="0" smtClean="0">
                              <a:solidFill>
                                <a:schemeClr val="bg1"/>
                              </a:solidFill>
                            </a:rPr>
                            <a:t>Inequality</a:t>
                          </a:r>
                          <a:endParaRPr lang="en-IE" dirty="0">
                            <a:solidFill>
                              <a:schemeClr val="bg1"/>
                            </a:solidFill>
                          </a:endParaRPr>
                        </a:p>
                      </a:txBody>
                      <a:tcPr>
                        <a:lnL w="12700" cap="flat" cmpd="sng" algn="ctr">
                          <a:solidFill>
                            <a:srgbClr val="990033"/>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solidFill>
                          <a:srgbClr val="990033"/>
                        </a:solidFill>
                      </a:tcPr>
                    </a:tc>
                    <a:tc>
                      <a:txBody>
                        <a:bodyPr/>
                        <a:lstStyle/>
                        <a:p>
                          <a:r>
                            <a:rPr lang="en-IE" dirty="0" smtClean="0">
                              <a:solidFill>
                                <a:schemeClr val="bg1"/>
                              </a:solidFill>
                            </a:rPr>
                            <a:t>True/False</a:t>
                          </a:r>
                          <a:endParaRPr lang="en-IE"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solidFill>
                          <a:srgbClr val="990033"/>
                        </a:solidFill>
                      </a:tcPr>
                    </a:tc>
                    <a:tc>
                      <a:txBody>
                        <a:bodyPr/>
                        <a:lstStyle/>
                        <a:p>
                          <a:endParaRPr lang="en-IE" dirty="0">
                            <a:solidFill>
                              <a:schemeClr val="bg1"/>
                            </a:solidFill>
                          </a:endParaRPr>
                        </a:p>
                      </a:txBody>
                      <a:tcP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IE" dirty="0" smtClean="0">
                              <a:solidFill>
                                <a:schemeClr val="bg1"/>
                              </a:solidFill>
                            </a:rPr>
                            <a:t>Inequality</a:t>
                          </a:r>
                          <a:endParaRPr lang="en-IE" dirty="0">
                            <a:solidFill>
                              <a:schemeClr val="bg1"/>
                            </a:solidFill>
                          </a:endParaRPr>
                        </a:p>
                      </a:txBody>
                      <a:tcPr>
                        <a:lnL w="12700" cap="flat" cmpd="sng" algn="ctr">
                          <a:solidFill>
                            <a:srgbClr val="990033"/>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solidFill>
                          <a:srgbClr val="990033"/>
                        </a:solidFill>
                      </a:tcPr>
                    </a:tc>
                    <a:tc>
                      <a:txBody>
                        <a:bodyPr/>
                        <a:lstStyle/>
                        <a:p>
                          <a:r>
                            <a:rPr lang="en-IE" dirty="0" smtClean="0">
                              <a:solidFill>
                                <a:schemeClr val="bg1"/>
                              </a:solidFill>
                            </a:rPr>
                            <a:t>True/False</a:t>
                          </a:r>
                          <a:endParaRPr lang="en-IE"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solidFill>
                          <a:srgbClr val="990033"/>
                        </a:solidFill>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IE" sz="1800" kern="1200" smtClean="0">
                                  <a:solidFill>
                                    <a:srgbClr val="990033"/>
                                  </a:solidFill>
                                  <a:effectLst/>
                                  <a:latin typeface="Cambria Math"/>
                                </a:rPr>
                                <m:t>2&lt;</m:t>
                              </m:r>
                            </m:oMath>
                          </a14:m>
                          <a:r>
                            <a:rPr lang="en-IE" dirty="0" smtClean="0">
                              <a:solidFill>
                                <a:srgbClr val="990033"/>
                              </a:solidFill>
                              <a:effectLst/>
                            </a:rPr>
                            <a:t>3</a:t>
                          </a:r>
                          <a:endParaRPr lang="en-IE" dirty="0">
                            <a:solidFill>
                              <a:srgbClr val="990033"/>
                            </a:solidFill>
                            <a:effectLst/>
                          </a:endParaRPr>
                        </a:p>
                      </a:txBody>
                      <a:tcP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endParaRPr lang="en-IE">
                            <a:solidFill>
                              <a:srgbClr val="990033"/>
                            </a:solidFill>
                          </a:endParaRPr>
                        </a:p>
                      </a:txBody>
                      <a:tcP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endParaRPr lang="en-IE">
                            <a:solidFill>
                              <a:srgbClr val="990033"/>
                            </a:solidFill>
                          </a:endParaRPr>
                        </a:p>
                      </a:txBody>
                      <a:tcP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IE" sz="1800" kern="1200" smtClean="0">
                                    <a:solidFill>
                                      <a:srgbClr val="990033"/>
                                    </a:solidFill>
                                    <a:effectLst/>
                                    <a:latin typeface="Cambria Math"/>
                                  </a:rPr>
                                  <m:t>4</m:t>
                                </m:r>
                                <m:r>
                                  <a:rPr lang="en-IE" sz="1800" kern="1200">
                                    <a:solidFill>
                                      <a:srgbClr val="990033"/>
                                    </a:solidFill>
                                    <a:effectLst/>
                                    <a:latin typeface="Cambria Math"/>
                                  </a:rPr>
                                  <m:t>≤</m:t>
                                </m:r>
                                <m:r>
                                  <a:rPr lang="en-IE" sz="1800" kern="1200" smtClean="0">
                                    <a:solidFill>
                                      <a:srgbClr val="990033"/>
                                    </a:solidFill>
                                    <a:effectLst/>
                                    <a:latin typeface="Cambria Math"/>
                                  </a:rPr>
                                  <m:t>5</m:t>
                                </m:r>
                              </m:oMath>
                            </m:oMathPara>
                          </a14:m>
                          <a:endParaRPr lang="en-IE" dirty="0">
                            <a:solidFill>
                              <a:srgbClr val="990033"/>
                            </a:solidFill>
                            <a:effectLst/>
                          </a:endParaRPr>
                        </a:p>
                      </a:txBody>
                      <a:tcP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endParaRPr lang="en-IE">
                            <a:solidFill>
                              <a:srgbClr val="990033"/>
                            </a:solidFill>
                          </a:endParaRPr>
                        </a:p>
                      </a:txBody>
                      <a:tcP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IE" sz="1800" kern="1200" smtClean="0">
                                    <a:solidFill>
                                      <a:srgbClr val="990033"/>
                                    </a:solidFill>
                                    <a:effectLst/>
                                    <a:latin typeface="Cambria Math"/>
                                  </a:rPr>
                                  <m:t>−1&gt;</m:t>
                                </m:r>
                                <m:r>
                                  <a:rPr lang="en-IE" sz="1800" kern="1200">
                                    <a:solidFill>
                                      <a:srgbClr val="990033"/>
                                    </a:solidFill>
                                    <a:effectLst/>
                                    <a:latin typeface="Cambria Math"/>
                                  </a:rPr>
                                  <m:t>4</m:t>
                                </m:r>
                              </m:oMath>
                            </m:oMathPara>
                          </a14:m>
                          <a:endParaRPr lang="en-IE" dirty="0">
                            <a:solidFill>
                              <a:srgbClr val="990033"/>
                            </a:solidFill>
                            <a:effectLst/>
                          </a:endParaRPr>
                        </a:p>
                      </a:txBody>
                      <a:tcP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endParaRPr lang="en-IE">
                            <a:solidFill>
                              <a:srgbClr val="990033"/>
                            </a:solidFill>
                          </a:endParaRPr>
                        </a:p>
                      </a:txBody>
                      <a:tcP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endParaRPr lang="en-IE">
                            <a:solidFill>
                              <a:srgbClr val="990033"/>
                            </a:solidFill>
                          </a:endParaRPr>
                        </a:p>
                      </a:txBody>
                      <a:tcP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IE" sz="1800" kern="1200" smtClean="0">
                                    <a:solidFill>
                                      <a:srgbClr val="990033"/>
                                    </a:solidFill>
                                    <a:effectLst/>
                                    <a:latin typeface="Cambria Math"/>
                                  </a:rPr>
                                  <m:t>1&gt;−</m:t>
                                </m:r>
                                <m:r>
                                  <a:rPr lang="en-IE" sz="1800" kern="1200">
                                    <a:solidFill>
                                      <a:srgbClr val="990033"/>
                                    </a:solidFill>
                                    <a:effectLst/>
                                    <a:latin typeface="Cambria Math"/>
                                  </a:rPr>
                                  <m:t>4</m:t>
                                </m:r>
                              </m:oMath>
                            </m:oMathPara>
                          </a14:m>
                          <a:endParaRPr lang="en-IE" dirty="0">
                            <a:solidFill>
                              <a:srgbClr val="990033"/>
                            </a:solidFill>
                            <a:effectLst/>
                          </a:endParaRPr>
                        </a:p>
                      </a:txBody>
                      <a:tcP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endParaRPr lang="en-IE">
                            <a:solidFill>
                              <a:srgbClr val="990033"/>
                            </a:solidFill>
                          </a:endParaRPr>
                        </a:p>
                      </a:txBody>
                      <a:tcP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r>
                  <a:tr h="370840">
                    <a:tc>
                      <a:txBody>
                        <a:bodyPr/>
                        <a:lstStyle/>
                        <a:p>
                          <a:pPr algn="ctr" rtl="0" eaLnBrk="1" latinLnBrk="0" hangingPunct="1"/>
                          <a14:m>
                            <m:oMathPara xmlns:m="http://schemas.openxmlformats.org/officeDocument/2006/math">
                              <m:oMathParaPr>
                                <m:jc m:val="centerGroup"/>
                              </m:oMathParaPr>
                              <m:oMath xmlns:m="http://schemas.openxmlformats.org/officeDocument/2006/math">
                                <m:r>
                                  <a:rPr lang="en-IE" sz="1800" kern="1200" smtClean="0">
                                    <a:solidFill>
                                      <a:srgbClr val="990033"/>
                                    </a:solidFill>
                                    <a:effectLst/>
                                    <a:latin typeface="Cambria Math"/>
                                  </a:rPr>
                                  <m:t>−2&gt;−1</m:t>
                                </m:r>
                              </m:oMath>
                            </m:oMathPara>
                          </a14:m>
                          <a:endParaRPr lang="en-IE" dirty="0">
                            <a:solidFill>
                              <a:srgbClr val="990033"/>
                            </a:solidFill>
                            <a:effectLst/>
                          </a:endParaRPr>
                        </a:p>
                      </a:txBody>
                      <a:tcP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endParaRPr lang="en-IE">
                            <a:solidFill>
                              <a:srgbClr val="990033"/>
                            </a:solidFill>
                          </a:endParaRPr>
                        </a:p>
                      </a:txBody>
                      <a:tcP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endParaRPr lang="en-IE">
                            <a:solidFill>
                              <a:srgbClr val="990033"/>
                            </a:solidFill>
                          </a:endParaRPr>
                        </a:p>
                      </a:txBody>
                      <a:tcP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IE" sz="1800" kern="1200" smtClean="0">
                                    <a:solidFill>
                                      <a:srgbClr val="990033"/>
                                    </a:solidFill>
                                    <a:effectLst/>
                                    <a:latin typeface="Cambria Math"/>
                                  </a:rPr>
                                  <m:t>3&gt;</m:t>
                                </m:r>
                                <m:r>
                                  <a:rPr lang="en-IE" sz="1800" kern="1200">
                                    <a:solidFill>
                                      <a:srgbClr val="990033"/>
                                    </a:solidFill>
                                    <a:effectLst/>
                                    <a:latin typeface="Cambria Math"/>
                                  </a:rPr>
                                  <m:t>4</m:t>
                                </m:r>
                              </m:oMath>
                            </m:oMathPara>
                          </a14:m>
                          <a:endParaRPr lang="en-IE" dirty="0">
                            <a:solidFill>
                              <a:srgbClr val="990033"/>
                            </a:solidFill>
                            <a:effectLst/>
                          </a:endParaRPr>
                        </a:p>
                      </a:txBody>
                      <a:tcP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endParaRPr lang="en-IE">
                            <a:solidFill>
                              <a:srgbClr val="990033"/>
                            </a:solidFill>
                          </a:endParaRPr>
                        </a:p>
                      </a:txBody>
                      <a:tcP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r>
                  <a:tr h="370840">
                    <a:tc>
                      <a:txBody>
                        <a:bodyPr/>
                        <a:lstStyle/>
                        <a:p>
                          <a:pPr algn="ctr"/>
                          <a14:m>
                            <m:oMathPara xmlns:m="http://schemas.openxmlformats.org/officeDocument/2006/math">
                              <m:oMathParaPr>
                                <m:jc m:val="centerGroup"/>
                              </m:oMathParaPr>
                              <m:oMath xmlns:m="http://schemas.openxmlformats.org/officeDocument/2006/math">
                                <m:r>
                                  <a:rPr lang="en-IE" smtClean="0">
                                    <a:solidFill>
                                      <a:srgbClr val="990033"/>
                                    </a:solidFill>
                                    <a:latin typeface="Cambria Math"/>
                                  </a:rPr>
                                  <m:t>−1≤4</m:t>
                                </m:r>
                              </m:oMath>
                            </m:oMathPara>
                          </a14:m>
                          <a:endParaRPr lang="en-IE" dirty="0">
                            <a:solidFill>
                              <a:srgbClr val="990033"/>
                            </a:solidFill>
                          </a:endParaRPr>
                        </a:p>
                      </a:txBody>
                      <a:tcP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endParaRPr lang="en-IE">
                            <a:solidFill>
                              <a:srgbClr val="990033"/>
                            </a:solidFill>
                          </a:endParaRPr>
                        </a:p>
                      </a:txBody>
                      <a:tcP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endParaRPr lang="en-IE">
                            <a:solidFill>
                              <a:srgbClr val="990033"/>
                            </a:solidFill>
                          </a:endParaRPr>
                        </a:p>
                      </a:txBody>
                      <a:tcP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IE" sz="1800" kern="1200" smtClean="0">
                                    <a:solidFill>
                                      <a:srgbClr val="990033"/>
                                    </a:solidFill>
                                    <a:effectLst/>
                                    <a:latin typeface="Cambria Math"/>
                                  </a:rPr>
                                  <m:t>−1≥</m:t>
                                </m:r>
                                <m:r>
                                  <a:rPr lang="en-IE" sz="1800" kern="1200">
                                    <a:solidFill>
                                      <a:srgbClr val="990033"/>
                                    </a:solidFill>
                                    <a:effectLst/>
                                    <a:latin typeface="Cambria Math"/>
                                  </a:rPr>
                                  <m:t>4</m:t>
                                </m:r>
                              </m:oMath>
                            </m:oMathPara>
                          </a14:m>
                          <a:endParaRPr lang="en-IE" dirty="0">
                            <a:solidFill>
                              <a:srgbClr val="990033"/>
                            </a:solidFill>
                            <a:effectLst/>
                          </a:endParaRPr>
                        </a:p>
                      </a:txBody>
                      <a:tcP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endParaRPr lang="en-IE">
                            <a:solidFill>
                              <a:srgbClr val="990033"/>
                            </a:solidFill>
                          </a:endParaRPr>
                        </a:p>
                      </a:txBody>
                      <a:tcP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IE" smtClean="0">
                                    <a:solidFill>
                                      <a:srgbClr val="990033"/>
                                    </a:solidFill>
                                    <a:latin typeface="Cambria Math"/>
                                  </a:rPr>
                                  <m:t>1.2&lt;4</m:t>
                                </m:r>
                              </m:oMath>
                            </m:oMathPara>
                          </a14:m>
                          <a:endParaRPr lang="en-IE" dirty="0">
                            <a:solidFill>
                              <a:srgbClr val="990033"/>
                            </a:solidFill>
                          </a:endParaRPr>
                        </a:p>
                      </a:txBody>
                      <a:tcP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endParaRPr lang="en-IE" dirty="0">
                            <a:solidFill>
                              <a:srgbClr val="990033"/>
                            </a:solidFill>
                          </a:endParaRPr>
                        </a:p>
                      </a:txBody>
                      <a:tcP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endParaRPr lang="en-IE">
                            <a:solidFill>
                              <a:srgbClr val="990033"/>
                            </a:solidFill>
                          </a:endParaRPr>
                        </a:p>
                      </a:txBody>
                      <a:tcP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IE" sz="1800" kern="1200" smtClean="0">
                                    <a:solidFill>
                                      <a:srgbClr val="990033"/>
                                    </a:solidFill>
                                    <a:effectLst/>
                                    <a:latin typeface="Cambria Math"/>
                                  </a:rPr>
                                  <m:t>−1.8&gt;</m:t>
                                </m:r>
                                <m:r>
                                  <a:rPr lang="en-IE" sz="1800" kern="1200">
                                    <a:solidFill>
                                      <a:srgbClr val="990033"/>
                                    </a:solidFill>
                                    <a:effectLst/>
                                    <a:latin typeface="Cambria Math"/>
                                  </a:rPr>
                                  <m:t>4</m:t>
                                </m:r>
                              </m:oMath>
                            </m:oMathPara>
                          </a14:m>
                          <a:endParaRPr lang="en-IE" dirty="0">
                            <a:solidFill>
                              <a:srgbClr val="990033"/>
                            </a:solidFill>
                            <a:effectLst/>
                          </a:endParaRPr>
                        </a:p>
                      </a:txBody>
                      <a:tcP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endParaRPr lang="en-IE">
                            <a:solidFill>
                              <a:srgbClr val="990033"/>
                            </a:solidFill>
                          </a:endParaRPr>
                        </a:p>
                      </a:txBody>
                      <a:tcP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lang="en-IE" i="1" smtClean="0">
                                        <a:solidFill>
                                          <a:srgbClr val="990033"/>
                                        </a:solidFill>
                                        <a:latin typeface="Cambria Math"/>
                                      </a:rPr>
                                    </m:ctrlPr>
                                  </m:fPr>
                                  <m:num>
                                    <m:r>
                                      <a:rPr lang="en-IE" smtClean="0">
                                        <a:solidFill>
                                          <a:srgbClr val="990033"/>
                                        </a:solidFill>
                                        <a:latin typeface="Cambria Math"/>
                                      </a:rPr>
                                      <m:t>1</m:t>
                                    </m:r>
                                  </m:num>
                                  <m:den>
                                    <m:r>
                                      <a:rPr lang="en-IE" smtClean="0">
                                        <a:solidFill>
                                          <a:srgbClr val="990033"/>
                                        </a:solidFill>
                                        <a:latin typeface="Cambria Math"/>
                                      </a:rPr>
                                      <m:t>2</m:t>
                                    </m:r>
                                  </m:den>
                                </m:f>
                                <m:r>
                                  <a:rPr lang="en-IE" smtClean="0">
                                    <a:solidFill>
                                      <a:srgbClr val="990033"/>
                                    </a:solidFill>
                                    <a:latin typeface="Cambria Math"/>
                                  </a:rPr>
                                  <m:t>&lt;</m:t>
                                </m:r>
                                <m:f>
                                  <m:fPr>
                                    <m:ctrlPr>
                                      <a:rPr lang="en-IE" i="1" smtClean="0">
                                        <a:solidFill>
                                          <a:srgbClr val="990033"/>
                                        </a:solidFill>
                                        <a:latin typeface="Cambria Math"/>
                                      </a:rPr>
                                    </m:ctrlPr>
                                  </m:fPr>
                                  <m:num>
                                    <m:r>
                                      <a:rPr lang="en-IE" smtClean="0">
                                        <a:solidFill>
                                          <a:srgbClr val="990033"/>
                                        </a:solidFill>
                                        <a:latin typeface="Cambria Math"/>
                                      </a:rPr>
                                      <m:t>3</m:t>
                                    </m:r>
                                  </m:num>
                                  <m:den>
                                    <m:r>
                                      <a:rPr lang="en-IE" smtClean="0">
                                        <a:solidFill>
                                          <a:srgbClr val="990033"/>
                                        </a:solidFill>
                                        <a:latin typeface="Cambria Math"/>
                                      </a:rPr>
                                      <m:t>4</m:t>
                                    </m:r>
                                  </m:den>
                                </m:f>
                              </m:oMath>
                            </m:oMathPara>
                          </a14:m>
                          <a:endParaRPr lang="en-IE" dirty="0">
                            <a:solidFill>
                              <a:srgbClr val="990033"/>
                            </a:solidFill>
                          </a:endParaRPr>
                        </a:p>
                      </a:txBody>
                      <a:tcP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endParaRPr lang="en-IE">
                            <a:solidFill>
                              <a:srgbClr val="990033"/>
                            </a:solidFill>
                          </a:endParaRPr>
                        </a:p>
                      </a:txBody>
                      <a:tcP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endParaRPr lang="en-IE">
                            <a:solidFill>
                              <a:srgbClr val="990033"/>
                            </a:solidFill>
                          </a:endParaRPr>
                        </a:p>
                      </a:txBody>
                      <a:tcP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14:m>
                            <m:oMathPara xmlns:m="http://schemas.openxmlformats.org/officeDocument/2006/math">
                              <m:oMathParaPr>
                                <m:jc m:val="centerGroup"/>
                              </m:oMathParaPr>
                              <m:oMath xmlns:m="http://schemas.openxmlformats.org/officeDocument/2006/math">
                                <m:f>
                                  <m:fPr>
                                    <m:ctrlPr>
                                      <a:rPr lang="en-IE" sz="1800" i="1" kern="1200" smtClean="0">
                                        <a:solidFill>
                                          <a:srgbClr val="990033"/>
                                        </a:solidFill>
                                        <a:effectLst/>
                                        <a:latin typeface="Cambria Math"/>
                                      </a:rPr>
                                    </m:ctrlPr>
                                  </m:fPr>
                                  <m:num>
                                    <m:r>
                                      <a:rPr lang="en-IE" sz="1800" kern="1200">
                                        <a:solidFill>
                                          <a:srgbClr val="990033"/>
                                        </a:solidFill>
                                        <a:effectLst/>
                                        <a:latin typeface="Cambria Math"/>
                                      </a:rPr>
                                      <m:t>1</m:t>
                                    </m:r>
                                  </m:num>
                                  <m:den>
                                    <m:r>
                                      <a:rPr lang="en-IE" sz="1800" kern="1200">
                                        <a:solidFill>
                                          <a:srgbClr val="990033"/>
                                        </a:solidFill>
                                        <a:effectLst/>
                                        <a:latin typeface="Cambria Math"/>
                                      </a:rPr>
                                      <m:t>2</m:t>
                                    </m:r>
                                  </m:den>
                                </m:f>
                                <m:r>
                                  <a:rPr lang="en-IE" sz="1800" kern="1200" smtClean="0">
                                    <a:solidFill>
                                      <a:srgbClr val="990033"/>
                                    </a:solidFill>
                                    <a:effectLst/>
                                    <a:latin typeface="Cambria Math"/>
                                  </a:rPr>
                                  <m:t>&gt;</m:t>
                                </m:r>
                                <m:f>
                                  <m:fPr>
                                    <m:ctrlPr>
                                      <a:rPr lang="en-IE" sz="1800" i="1" kern="1200">
                                        <a:solidFill>
                                          <a:srgbClr val="990033"/>
                                        </a:solidFill>
                                        <a:effectLst/>
                                        <a:latin typeface="Cambria Math"/>
                                      </a:rPr>
                                    </m:ctrlPr>
                                  </m:fPr>
                                  <m:num>
                                    <m:r>
                                      <a:rPr lang="en-IE" sz="1800" kern="1200" smtClean="0">
                                        <a:solidFill>
                                          <a:srgbClr val="990033"/>
                                        </a:solidFill>
                                        <a:effectLst/>
                                        <a:latin typeface="Cambria Math"/>
                                      </a:rPr>
                                      <m:t>1</m:t>
                                    </m:r>
                                  </m:num>
                                  <m:den>
                                    <m:r>
                                      <a:rPr lang="en-IE" sz="1800" kern="1200">
                                        <a:solidFill>
                                          <a:srgbClr val="990033"/>
                                        </a:solidFill>
                                        <a:effectLst/>
                                        <a:latin typeface="Cambria Math"/>
                                      </a:rPr>
                                      <m:t>4</m:t>
                                    </m:r>
                                  </m:den>
                                </m:f>
                              </m:oMath>
                            </m:oMathPara>
                          </a14:m>
                          <a:endParaRPr lang="en-IE" dirty="0">
                            <a:solidFill>
                              <a:srgbClr val="990033"/>
                            </a:solidFill>
                          </a:endParaRPr>
                        </a:p>
                      </a:txBody>
                      <a:tcP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endParaRPr lang="en-IE" dirty="0">
                            <a:solidFill>
                              <a:srgbClr val="990033"/>
                            </a:solidFill>
                          </a:endParaRPr>
                        </a:p>
                      </a:txBody>
                      <a:tcP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r>
                  <a:tr h="370840">
                    <a:tc>
                      <a:txBody>
                        <a:bodyPr/>
                        <a:lstStyle/>
                        <a:p>
                          <a:pPr algn="ctr"/>
                          <a14:m>
                            <m:oMathPara xmlns:m="http://schemas.openxmlformats.org/officeDocument/2006/math">
                              <m:oMathParaPr>
                                <m:jc m:val="centerGroup"/>
                              </m:oMathParaPr>
                              <m:oMath xmlns:m="http://schemas.openxmlformats.org/officeDocument/2006/math">
                                <m:r>
                                  <a:rPr lang="en-IE" sz="2000" smtClean="0">
                                    <a:solidFill>
                                      <a:srgbClr val="990033"/>
                                    </a:solidFill>
                                    <a:latin typeface="Cambria Math"/>
                                  </a:rPr>
                                  <m:t>−</m:t>
                                </m:r>
                                <m:f>
                                  <m:fPr>
                                    <m:ctrlPr>
                                      <a:rPr lang="en-IE" sz="2000" i="1" smtClean="0">
                                        <a:solidFill>
                                          <a:srgbClr val="990033"/>
                                        </a:solidFill>
                                        <a:latin typeface="Cambria Math"/>
                                      </a:rPr>
                                    </m:ctrlPr>
                                  </m:fPr>
                                  <m:num>
                                    <m:r>
                                      <a:rPr lang="en-IE" sz="2000" smtClean="0">
                                        <a:solidFill>
                                          <a:srgbClr val="990033"/>
                                        </a:solidFill>
                                        <a:latin typeface="Cambria Math"/>
                                      </a:rPr>
                                      <m:t>1</m:t>
                                    </m:r>
                                  </m:num>
                                  <m:den>
                                    <m:r>
                                      <a:rPr lang="en-IE" sz="2000" smtClean="0">
                                        <a:solidFill>
                                          <a:srgbClr val="990033"/>
                                        </a:solidFill>
                                        <a:latin typeface="Cambria Math"/>
                                      </a:rPr>
                                      <m:t>2</m:t>
                                    </m:r>
                                  </m:den>
                                </m:f>
                                <m:r>
                                  <a:rPr lang="en-IE" sz="2000" smtClean="0">
                                    <a:solidFill>
                                      <a:srgbClr val="990033"/>
                                    </a:solidFill>
                                    <a:latin typeface="Cambria Math"/>
                                  </a:rPr>
                                  <m:t>&lt;</m:t>
                                </m:r>
                                <m:f>
                                  <m:fPr>
                                    <m:ctrlPr>
                                      <a:rPr lang="en-IE" sz="2000" i="1" smtClean="0">
                                        <a:solidFill>
                                          <a:srgbClr val="990033"/>
                                        </a:solidFill>
                                        <a:latin typeface="Cambria Math"/>
                                      </a:rPr>
                                    </m:ctrlPr>
                                  </m:fPr>
                                  <m:num>
                                    <m:r>
                                      <a:rPr lang="en-IE" sz="2000" smtClean="0">
                                        <a:solidFill>
                                          <a:srgbClr val="990033"/>
                                        </a:solidFill>
                                        <a:latin typeface="Cambria Math"/>
                                      </a:rPr>
                                      <m:t>3</m:t>
                                    </m:r>
                                  </m:num>
                                  <m:den>
                                    <m:r>
                                      <a:rPr lang="en-IE" sz="2000" smtClean="0">
                                        <a:solidFill>
                                          <a:srgbClr val="990033"/>
                                        </a:solidFill>
                                        <a:latin typeface="Cambria Math"/>
                                      </a:rPr>
                                      <m:t>4</m:t>
                                    </m:r>
                                  </m:den>
                                </m:f>
                              </m:oMath>
                            </m:oMathPara>
                          </a14:m>
                          <a:endParaRPr lang="en-IE" dirty="0">
                            <a:solidFill>
                              <a:srgbClr val="990033"/>
                            </a:solidFill>
                          </a:endParaRPr>
                        </a:p>
                      </a:txBody>
                      <a:tcP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endParaRPr lang="en-IE" dirty="0">
                            <a:solidFill>
                              <a:srgbClr val="990033"/>
                            </a:solidFill>
                          </a:endParaRPr>
                        </a:p>
                      </a:txBody>
                      <a:tcP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endParaRPr lang="en-IE" dirty="0">
                            <a:solidFill>
                              <a:srgbClr val="990033"/>
                            </a:solidFill>
                          </a:endParaRPr>
                        </a:p>
                      </a:txBody>
                      <a:tcP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14:m>
                            <m:oMathPara xmlns:m="http://schemas.openxmlformats.org/officeDocument/2006/math">
                              <m:oMathParaPr>
                                <m:jc m:val="centerGroup"/>
                              </m:oMathParaPr>
                              <m:oMath xmlns:m="http://schemas.openxmlformats.org/officeDocument/2006/math">
                                <m:f>
                                  <m:fPr>
                                    <m:ctrlPr>
                                      <a:rPr lang="en-IE" sz="1800" i="1" kern="1200" smtClean="0">
                                        <a:solidFill>
                                          <a:srgbClr val="990033"/>
                                        </a:solidFill>
                                        <a:effectLst/>
                                        <a:latin typeface="Cambria Math"/>
                                      </a:rPr>
                                    </m:ctrlPr>
                                  </m:fPr>
                                  <m:num>
                                    <m:r>
                                      <a:rPr lang="en-IE" sz="1800" kern="1200">
                                        <a:solidFill>
                                          <a:srgbClr val="990033"/>
                                        </a:solidFill>
                                        <a:effectLst/>
                                        <a:latin typeface="Cambria Math"/>
                                      </a:rPr>
                                      <m:t>1</m:t>
                                    </m:r>
                                  </m:num>
                                  <m:den>
                                    <m:r>
                                      <a:rPr lang="en-IE" sz="1800" kern="1200">
                                        <a:solidFill>
                                          <a:srgbClr val="990033"/>
                                        </a:solidFill>
                                        <a:effectLst/>
                                        <a:latin typeface="Cambria Math"/>
                                      </a:rPr>
                                      <m:t>2</m:t>
                                    </m:r>
                                  </m:den>
                                </m:f>
                                <m:r>
                                  <a:rPr lang="en-IE" sz="1800" kern="1200" smtClean="0">
                                    <a:solidFill>
                                      <a:srgbClr val="990033"/>
                                    </a:solidFill>
                                    <a:effectLst/>
                                    <a:latin typeface="Cambria Math"/>
                                  </a:rPr>
                                  <m:t>&gt;−</m:t>
                                </m:r>
                                <m:f>
                                  <m:fPr>
                                    <m:ctrlPr>
                                      <a:rPr lang="en-IE" sz="1800" i="1" kern="1200">
                                        <a:solidFill>
                                          <a:srgbClr val="990033"/>
                                        </a:solidFill>
                                        <a:effectLst/>
                                        <a:latin typeface="Cambria Math"/>
                                      </a:rPr>
                                    </m:ctrlPr>
                                  </m:fPr>
                                  <m:num>
                                    <m:r>
                                      <a:rPr lang="en-IE" sz="1800" kern="1200">
                                        <a:solidFill>
                                          <a:srgbClr val="990033"/>
                                        </a:solidFill>
                                        <a:effectLst/>
                                        <a:latin typeface="Cambria Math"/>
                                      </a:rPr>
                                      <m:t>3</m:t>
                                    </m:r>
                                  </m:num>
                                  <m:den>
                                    <m:r>
                                      <a:rPr lang="en-IE" sz="1800" kern="1200">
                                        <a:solidFill>
                                          <a:srgbClr val="990033"/>
                                        </a:solidFill>
                                        <a:effectLst/>
                                        <a:latin typeface="Cambria Math"/>
                                      </a:rPr>
                                      <m:t>4</m:t>
                                    </m:r>
                                  </m:den>
                                </m:f>
                              </m:oMath>
                            </m:oMathPara>
                          </a14:m>
                          <a:endParaRPr lang="en-IE" dirty="0">
                            <a:solidFill>
                              <a:srgbClr val="990033"/>
                            </a:solidFill>
                          </a:endParaRPr>
                        </a:p>
                      </a:txBody>
                      <a:tcP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endParaRPr lang="en-IE" dirty="0">
                            <a:solidFill>
                              <a:srgbClr val="990033"/>
                            </a:solidFill>
                          </a:endParaRPr>
                        </a:p>
                      </a:txBody>
                      <a:tcP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r>
                </a:tbl>
              </a:graphicData>
            </a:graphic>
          </p:graphicFrame>
        </mc:Choice>
        <mc:Fallback xmlns="">
          <p:graphicFrame>
            <p:nvGraphicFramePr>
              <p:cNvPr id="6" name="Table 5"/>
              <p:cNvGraphicFramePr>
                <a:graphicFrameLocks noGrp="1"/>
              </p:cNvGraphicFramePr>
              <p:nvPr>
                <p:extLst>
                  <p:ext uri="{D42A27DB-BD31-4B8C-83A1-F6EECF244321}">
                    <p14:modId xmlns:p14="http://schemas.microsoft.com/office/powerpoint/2010/main" val="3124463270"/>
                  </p:ext>
                </p:extLst>
              </p:nvPr>
            </p:nvGraphicFramePr>
            <p:xfrm>
              <a:off x="1475656" y="2204864"/>
              <a:ext cx="6096000" cy="3492119"/>
            </p:xfrm>
            <a:graphic>
              <a:graphicData uri="http://schemas.openxmlformats.org/drawingml/2006/table">
                <a:tbl>
                  <a:tblPr firstRow="1" bandRow="1">
                    <a:tableStyleId>{5940675A-B579-460E-94D1-54222C63F5DA}</a:tableStyleId>
                  </a:tblPr>
                  <a:tblGrid>
                    <a:gridCol w="1219200"/>
                    <a:gridCol w="1219200"/>
                    <a:gridCol w="1219200"/>
                    <a:gridCol w="1219200"/>
                    <a:gridCol w="1219200"/>
                  </a:tblGrid>
                  <a:tr h="370840">
                    <a:tc>
                      <a:txBody>
                        <a:bodyPr/>
                        <a:lstStyle/>
                        <a:p>
                          <a:pPr algn="ctr"/>
                          <a:r>
                            <a:rPr lang="en-IE" dirty="0" smtClean="0">
                              <a:solidFill>
                                <a:schemeClr val="bg1"/>
                              </a:solidFill>
                            </a:rPr>
                            <a:t>Inequality</a:t>
                          </a:r>
                          <a:endParaRPr lang="en-IE" dirty="0">
                            <a:solidFill>
                              <a:schemeClr val="bg1"/>
                            </a:solidFill>
                          </a:endParaRPr>
                        </a:p>
                      </a:txBody>
                      <a:tcPr>
                        <a:lnL w="12700" cap="flat" cmpd="sng" algn="ctr">
                          <a:solidFill>
                            <a:srgbClr val="990033"/>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solidFill>
                          <a:srgbClr val="990033"/>
                        </a:solidFill>
                      </a:tcPr>
                    </a:tc>
                    <a:tc>
                      <a:txBody>
                        <a:bodyPr/>
                        <a:lstStyle/>
                        <a:p>
                          <a:r>
                            <a:rPr lang="en-IE" dirty="0" smtClean="0">
                              <a:solidFill>
                                <a:schemeClr val="bg1"/>
                              </a:solidFill>
                            </a:rPr>
                            <a:t>True/False</a:t>
                          </a:r>
                          <a:endParaRPr lang="en-IE"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solidFill>
                          <a:srgbClr val="990033"/>
                        </a:solidFill>
                      </a:tcPr>
                    </a:tc>
                    <a:tc>
                      <a:txBody>
                        <a:bodyPr/>
                        <a:lstStyle/>
                        <a:p>
                          <a:endParaRPr lang="en-IE" dirty="0">
                            <a:solidFill>
                              <a:schemeClr val="bg1"/>
                            </a:solidFill>
                          </a:endParaRPr>
                        </a:p>
                      </a:txBody>
                      <a:tcP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IE" dirty="0" smtClean="0">
                              <a:solidFill>
                                <a:schemeClr val="bg1"/>
                              </a:solidFill>
                            </a:rPr>
                            <a:t>Inequality</a:t>
                          </a:r>
                          <a:endParaRPr lang="en-IE" dirty="0">
                            <a:solidFill>
                              <a:schemeClr val="bg1"/>
                            </a:solidFill>
                          </a:endParaRPr>
                        </a:p>
                      </a:txBody>
                      <a:tcPr>
                        <a:lnL w="12700" cap="flat" cmpd="sng" algn="ctr">
                          <a:solidFill>
                            <a:srgbClr val="990033"/>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solidFill>
                          <a:srgbClr val="990033"/>
                        </a:solidFill>
                      </a:tcPr>
                    </a:tc>
                    <a:tc>
                      <a:txBody>
                        <a:bodyPr/>
                        <a:lstStyle/>
                        <a:p>
                          <a:r>
                            <a:rPr lang="en-IE" dirty="0" smtClean="0">
                              <a:solidFill>
                                <a:schemeClr val="bg1"/>
                              </a:solidFill>
                            </a:rPr>
                            <a:t>True/False</a:t>
                          </a:r>
                          <a:endParaRPr lang="en-IE"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solidFill>
                          <a:srgbClr val="990033"/>
                        </a:solidFill>
                      </a:tcPr>
                    </a:tc>
                  </a:tr>
                  <a:tr h="370840">
                    <a:tc>
                      <a:txBody>
                        <a:bodyPr/>
                        <a:lstStyle/>
                        <a:p>
                          <a:endParaRPr lang="en-US"/>
                        </a:p>
                      </a:txBody>
                      <a:tcP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blipFill rotWithShape="1">
                          <a:blip r:embed="rId2"/>
                          <a:stretch>
                            <a:fillRect t="-108197" r="-400500" b="-739344"/>
                          </a:stretch>
                        </a:blipFill>
                      </a:tcPr>
                    </a:tc>
                    <a:tc>
                      <a:txBody>
                        <a:bodyPr/>
                        <a:lstStyle/>
                        <a:p>
                          <a:endParaRPr lang="en-IE">
                            <a:solidFill>
                              <a:srgbClr val="990033"/>
                            </a:solidFill>
                          </a:endParaRPr>
                        </a:p>
                      </a:txBody>
                      <a:tcP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endParaRPr lang="en-IE">
                            <a:solidFill>
                              <a:srgbClr val="990033"/>
                            </a:solidFill>
                          </a:endParaRPr>
                        </a:p>
                      </a:txBody>
                      <a:tcP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a:p>
                      </a:txBody>
                      <a:tcP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blipFill rotWithShape="1">
                          <a:blip r:embed="rId2"/>
                          <a:stretch>
                            <a:fillRect l="-300000" t="-108197" r="-100500" b="-739344"/>
                          </a:stretch>
                        </a:blipFill>
                      </a:tcPr>
                    </a:tc>
                    <a:tc>
                      <a:txBody>
                        <a:bodyPr/>
                        <a:lstStyle/>
                        <a:p>
                          <a:endParaRPr lang="en-IE">
                            <a:solidFill>
                              <a:srgbClr val="990033"/>
                            </a:solidFill>
                          </a:endParaRPr>
                        </a:p>
                      </a:txBody>
                      <a:tcP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r>
                  <a:tr h="370840">
                    <a:tc>
                      <a:txBody>
                        <a:bodyPr/>
                        <a:lstStyle/>
                        <a:p>
                          <a:endParaRPr lang="en-US"/>
                        </a:p>
                      </a:txBody>
                      <a:tcP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blipFill rotWithShape="1">
                          <a:blip r:embed="rId2"/>
                          <a:stretch>
                            <a:fillRect t="-208197" r="-400500" b="-639344"/>
                          </a:stretch>
                        </a:blipFill>
                      </a:tcPr>
                    </a:tc>
                    <a:tc>
                      <a:txBody>
                        <a:bodyPr/>
                        <a:lstStyle/>
                        <a:p>
                          <a:endParaRPr lang="en-IE">
                            <a:solidFill>
                              <a:srgbClr val="990033"/>
                            </a:solidFill>
                          </a:endParaRPr>
                        </a:p>
                      </a:txBody>
                      <a:tcP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endParaRPr lang="en-IE">
                            <a:solidFill>
                              <a:srgbClr val="990033"/>
                            </a:solidFill>
                          </a:endParaRPr>
                        </a:p>
                      </a:txBody>
                      <a:tcP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a:p>
                      </a:txBody>
                      <a:tcP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blipFill rotWithShape="1">
                          <a:blip r:embed="rId2"/>
                          <a:stretch>
                            <a:fillRect l="-300000" t="-208197" r="-100500" b="-639344"/>
                          </a:stretch>
                        </a:blipFill>
                      </a:tcPr>
                    </a:tc>
                    <a:tc>
                      <a:txBody>
                        <a:bodyPr/>
                        <a:lstStyle/>
                        <a:p>
                          <a:endParaRPr lang="en-IE">
                            <a:solidFill>
                              <a:srgbClr val="990033"/>
                            </a:solidFill>
                          </a:endParaRPr>
                        </a:p>
                      </a:txBody>
                      <a:tcP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r>
                  <a:tr h="370840">
                    <a:tc>
                      <a:txBody>
                        <a:bodyPr/>
                        <a:lstStyle/>
                        <a:p>
                          <a:endParaRPr lang="en-US"/>
                        </a:p>
                      </a:txBody>
                      <a:tcP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blipFill rotWithShape="1">
                          <a:blip r:embed="rId2"/>
                          <a:stretch>
                            <a:fillRect t="-313333" r="-400500" b="-550000"/>
                          </a:stretch>
                        </a:blipFill>
                      </a:tcPr>
                    </a:tc>
                    <a:tc>
                      <a:txBody>
                        <a:bodyPr/>
                        <a:lstStyle/>
                        <a:p>
                          <a:endParaRPr lang="en-IE">
                            <a:solidFill>
                              <a:srgbClr val="990033"/>
                            </a:solidFill>
                          </a:endParaRPr>
                        </a:p>
                      </a:txBody>
                      <a:tcP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endParaRPr lang="en-IE">
                            <a:solidFill>
                              <a:srgbClr val="990033"/>
                            </a:solidFill>
                          </a:endParaRPr>
                        </a:p>
                      </a:txBody>
                      <a:tcP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a:p>
                      </a:txBody>
                      <a:tcP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blipFill rotWithShape="1">
                          <a:blip r:embed="rId2"/>
                          <a:stretch>
                            <a:fillRect l="-300000" t="-313333" r="-100500" b="-550000"/>
                          </a:stretch>
                        </a:blipFill>
                      </a:tcPr>
                    </a:tc>
                    <a:tc>
                      <a:txBody>
                        <a:bodyPr/>
                        <a:lstStyle/>
                        <a:p>
                          <a:endParaRPr lang="en-IE">
                            <a:solidFill>
                              <a:srgbClr val="990033"/>
                            </a:solidFill>
                          </a:endParaRPr>
                        </a:p>
                      </a:txBody>
                      <a:tcP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r>
                  <a:tr h="370840">
                    <a:tc>
                      <a:txBody>
                        <a:bodyPr/>
                        <a:lstStyle/>
                        <a:p>
                          <a:endParaRPr lang="en-US"/>
                        </a:p>
                      </a:txBody>
                      <a:tcP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blipFill rotWithShape="1">
                          <a:blip r:embed="rId2"/>
                          <a:stretch>
                            <a:fillRect t="-406557" r="-400500" b="-440984"/>
                          </a:stretch>
                        </a:blipFill>
                      </a:tcPr>
                    </a:tc>
                    <a:tc>
                      <a:txBody>
                        <a:bodyPr/>
                        <a:lstStyle/>
                        <a:p>
                          <a:endParaRPr lang="en-IE">
                            <a:solidFill>
                              <a:srgbClr val="990033"/>
                            </a:solidFill>
                          </a:endParaRPr>
                        </a:p>
                      </a:txBody>
                      <a:tcP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endParaRPr lang="en-IE">
                            <a:solidFill>
                              <a:srgbClr val="990033"/>
                            </a:solidFill>
                          </a:endParaRPr>
                        </a:p>
                      </a:txBody>
                      <a:tcP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a:p>
                      </a:txBody>
                      <a:tcP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blipFill rotWithShape="1">
                          <a:blip r:embed="rId2"/>
                          <a:stretch>
                            <a:fillRect l="-300000" t="-406557" r="-100500" b="-440984"/>
                          </a:stretch>
                        </a:blipFill>
                      </a:tcPr>
                    </a:tc>
                    <a:tc>
                      <a:txBody>
                        <a:bodyPr/>
                        <a:lstStyle/>
                        <a:p>
                          <a:endParaRPr lang="en-IE">
                            <a:solidFill>
                              <a:srgbClr val="990033"/>
                            </a:solidFill>
                          </a:endParaRPr>
                        </a:p>
                      </a:txBody>
                      <a:tcP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r>
                  <a:tr h="370840">
                    <a:tc>
                      <a:txBody>
                        <a:bodyPr/>
                        <a:lstStyle/>
                        <a:p>
                          <a:endParaRPr lang="en-US"/>
                        </a:p>
                      </a:txBody>
                      <a:tcP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blipFill rotWithShape="1">
                          <a:blip r:embed="rId2"/>
                          <a:stretch>
                            <a:fillRect t="-506557" r="-400500" b="-340984"/>
                          </a:stretch>
                        </a:blipFill>
                      </a:tcPr>
                    </a:tc>
                    <a:tc>
                      <a:txBody>
                        <a:bodyPr/>
                        <a:lstStyle/>
                        <a:p>
                          <a:endParaRPr lang="en-IE" dirty="0">
                            <a:solidFill>
                              <a:srgbClr val="990033"/>
                            </a:solidFill>
                          </a:endParaRPr>
                        </a:p>
                      </a:txBody>
                      <a:tcP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endParaRPr lang="en-IE">
                            <a:solidFill>
                              <a:srgbClr val="990033"/>
                            </a:solidFill>
                          </a:endParaRPr>
                        </a:p>
                      </a:txBody>
                      <a:tcP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a:p>
                      </a:txBody>
                      <a:tcP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blipFill rotWithShape="1">
                          <a:blip r:embed="rId2"/>
                          <a:stretch>
                            <a:fillRect l="-300000" t="-506557" r="-100500" b="-340984"/>
                          </a:stretch>
                        </a:blipFill>
                      </a:tcPr>
                    </a:tc>
                    <a:tc>
                      <a:txBody>
                        <a:bodyPr/>
                        <a:lstStyle/>
                        <a:p>
                          <a:endParaRPr lang="en-IE">
                            <a:solidFill>
                              <a:srgbClr val="990033"/>
                            </a:solidFill>
                          </a:endParaRPr>
                        </a:p>
                      </a:txBody>
                      <a:tcP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r>
                  <a:tr h="605028">
                    <a:tc>
                      <a:txBody>
                        <a:bodyPr/>
                        <a:lstStyle/>
                        <a:p>
                          <a:endParaRPr lang="en-US"/>
                        </a:p>
                      </a:txBody>
                      <a:tcP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blipFill rotWithShape="1">
                          <a:blip r:embed="rId2"/>
                          <a:stretch>
                            <a:fillRect t="-373737" r="-400500" b="-110101"/>
                          </a:stretch>
                        </a:blipFill>
                      </a:tcPr>
                    </a:tc>
                    <a:tc>
                      <a:txBody>
                        <a:bodyPr/>
                        <a:lstStyle/>
                        <a:p>
                          <a:endParaRPr lang="en-IE">
                            <a:solidFill>
                              <a:srgbClr val="990033"/>
                            </a:solidFill>
                          </a:endParaRPr>
                        </a:p>
                      </a:txBody>
                      <a:tcP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endParaRPr lang="en-IE">
                            <a:solidFill>
                              <a:srgbClr val="990033"/>
                            </a:solidFill>
                          </a:endParaRPr>
                        </a:p>
                      </a:txBody>
                      <a:tcP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a:p>
                      </a:txBody>
                      <a:tcP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blipFill rotWithShape="1">
                          <a:blip r:embed="rId2"/>
                          <a:stretch>
                            <a:fillRect l="-300000" t="-373737" r="-100500" b="-110101"/>
                          </a:stretch>
                        </a:blipFill>
                      </a:tcPr>
                    </a:tc>
                    <a:tc>
                      <a:txBody>
                        <a:bodyPr/>
                        <a:lstStyle/>
                        <a:p>
                          <a:endParaRPr lang="en-IE" dirty="0">
                            <a:solidFill>
                              <a:srgbClr val="990033"/>
                            </a:solidFill>
                          </a:endParaRPr>
                        </a:p>
                      </a:txBody>
                      <a:tcP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r>
                  <a:tr h="662051">
                    <a:tc>
                      <a:txBody>
                        <a:bodyPr/>
                        <a:lstStyle/>
                        <a:p>
                          <a:endParaRPr lang="en-US"/>
                        </a:p>
                      </a:txBody>
                      <a:tcP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blipFill rotWithShape="1">
                          <a:blip r:embed="rId2"/>
                          <a:stretch>
                            <a:fillRect t="-430275" r="-400500"/>
                          </a:stretch>
                        </a:blipFill>
                      </a:tcPr>
                    </a:tc>
                    <a:tc>
                      <a:txBody>
                        <a:bodyPr/>
                        <a:lstStyle/>
                        <a:p>
                          <a:endParaRPr lang="en-IE" dirty="0">
                            <a:solidFill>
                              <a:srgbClr val="990033"/>
                            </a:solidFill>
                          </a:endParaRPr>
                        </a:p>
                      </a:txBody>
                      <a:tcP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endParaRPr lang="en-IE" dirty="0">
                            <a:solidFill>
                              <a:srgbClr val="990033"/>
                            </a:solidFill>
                          </a:endParaRPr>
                        </a:p>
                      </a:txBody>
                      <a:tcP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a:p>
                      </a:txBody>
                      <a:tcP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blipFill rotWithShape="1">
                          <a:blip r:embed="rId2"/>
                          <a:stretch>
                            <a:fillRect l="-300000" t="-430275" r="-100500"/>
                          </a:stretch>
                        </a:blipFill>
                      </a:tcPr>
                    </a:tc>
                    <a:tc>
                      <a:txBody>
                        <a:bodyPr/>
                        <a:lstStyle/>
                        <a:p>
                          <a:endParaRPr lang="en-IE" dirty="0">
                            <a:solidFill>
                              <a:srgbClr val="990033"/>
                            </a:solidFill>
                          </a:endParaRPr>
                        </a:p>
                      </a:txBody>
                      <a:tcP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r>
                </a:tbl>
              </a:graphicData>
            </a:graphic>
          </p:graphicFrame>
        </mc:Fallback>
      </mc:AlternateContent>
    </p:spTree>
    <p:extLst>
      <p:ext uri="{BB962C8B-B14F-4D97-AF65-F5344CB8AC3E}">
        <p14:creationId xmlns:p14="http://schemas.microsoft.com/office/powerpoint/2010/main" val="267660752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0264"/>
            <a:ext cx="8229600" cy="1143000"/>
          </a:xfrm>
        </p:spPr>
        <p:txBody>
          <a:bodyPr>
            <a:normAutofit fontScale="90000"/>
          </a:bodyPr>
          <a:lstStyle/>
          <a:p>
            <a:r>
              <a:rPr lang="en-IE" dirty="0"/>
              <a:t>Section </a:t>
            </a:r>
            <a:r>
              <a:rPr lang="en-IE" dirty="0" smtClean="0"/>
              <a:t>E: </a:t>
            </a:r>
            <a:r>
              <a:rPr lang="en-IE" dirty="0"/>
              <a:t>Student Activity </a:t>
            </a:r>
            <a:r>
              <a:rPr lang="en-IE" dirty="0" smtClean="0"/>
              <a:t>3</a:t>
            </a:r>
            <a:r>
              <a:rPr lang="en-IE" dirty="0"/>
              <a:t/>
            </a:r>
            <a:br>
              <a:rPr lang="en-IE" dirty="0"/>
            </a:br>
            <a:r>
              <a:rPr lang="en-IE" sz="2700" dirty="0"/>
              <a:t>Multiplying and Dividing an inequality by a Negative Number.</a:t>
            </a:r>
            <a:endParaRPr lang="en-IE" sz="3100" dirty="0"/>
          </a:p>
        </p:txBody>
      </p:sp>
      <p:sp>
        <p:nvSpPr>
          <p:cNvPr id="3" name="Rectangle 2"/>
          <p:cNvSpPr/>
          <p:nvPr/>
        </p:nvSpPr>
        <p:spPr>
          <a:xfrm>
            <a:off x="395536" y="980728"/>
            <a:ext cx="8352928" cy="4093428"/>
          </a:xfrm>
          <a:prstGeom prst="rect">
            <a:avLst/>
          </a:prstGeom>
        </p:spPr>
        <p:txBody>
          <a:bodyPr wrap="square">
            <a:spAutoFit/>
          </a:bodyPr>
          <a:lstStyle/>
          <a:p>
            <a:r>
              <a:rPr lang="en-IE" sz="2000" dirty="0" smtClean="0">
                <a:solidFill>
                  <a:srgbClr val="990033"/>
                </a:solidFill>
              </a:rPr>
              <a:t>1a)</a:t>
            </a:r>
          </a:p>
          <a:p>
            <a:endParaRPr lang="en-IE" sz="2000" dirty="0" smtClean="0">
              <a:solidFill>
                <a:srgbClr val="990033"/>
              </a:solidFill>
            </a:endParaRPr>
          </a:p>
          <a:p>
            <a:endParaRPr lang="en-IE" sz="2000" dirty="0">
              <a:solidFill>
                <a:srgbClr val="990033"/>
              </a:solidFill>
            </a:endParaRPr>
          </a:p>
          <a:p>
            <a:endParaRPr lang="en-IE" sz="2000" dirty="0" smtClean="0">
              <a:solidFill>
                <a:srgbClr val="990033"/>
              </a:solidFill>
            </a:endParaRPr>
          </a:p>
          <a:p>
            <a:endParaRPr lang="en-IE" sz="2000" dirty="0">
              <a:solidFill>
                <a:srgbClr val="990033"/>
              </a:solidFill>
            </a:endParaRPr>
          </a:p>
          <a:p>
            <a:endParaRPr lang="en-IE" sz="2000" dirty="0" smtClean="0">
              <a:solidFill>
                <a:srgbClr val="990033"/>
              </a:solidFill>
            </a:endParaRPr>
          </a:p>
          <a:p>
            <a:endParaRPr lang="en-IE" sz="2000" dirty="0">
              <a:solidFill>
                <a:srgbClr val="990033"/>
              </a:solidFill>
            </a:endParaRPr>
          </a:p>
          <a:p>
            <a:endParaRPr lang="en-IE" sz="2000" dirty="0" smtClean="0">
              <a:solidFill>
                <a:srgbClr val="990033"/>
              </a:solidFill>
            </a:endParaRPr>
          </a:p>
          <a:p>
            <a:endParaRPr lang="en-IE" sz="2000" dirty="0" smtClean="0">
              <a:solidFill>
                <a:srgbClr val="990033"/>
              </a:solidFill>
            </a:endParaRPr>
          </a:p>
          <a:p>
            <a:r>
              <a:rPr lang="en-IE" sz="2000" dirty="0">
                <a:solidFill>
                  <a:srgbClr val="990033"/>
                </a:solidFill>
              </a:rPr>
              <a:t>b If you add the same positive number to each side of the inequality do you reverse the direction of the inequality? Give examples</a:t>
            </a:r>
            <a:r>
              <a:rPr lang="en-IE" sz="2000" dirty="0" smtClean="0">
                <a:solidFill>
                  <a:srgbClr val="990033"/>
                </a:solidFill>
              </a:rPr>
              <a:t>. ___________________ ________________________________________________________________________________________________________________________________</a:t>
            </a:r>
            <a:endParaRPr lang="en-IE" sz="2000" dirty="0">
              <a:solidFill>
                <a:srgbClr val="990033"/>
              </a:solidFill>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484784"/>
            <a:ext cx="8352928" cy="2200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7231901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0264"/>
            <a:ext cx="8229600" cy="1143000"/>
          </a:xfrm>
        </p:spPr>
        <p:txBody>
          <a:bodyPr>
            <a:normAutofit fontScale="90000"/>
          </a:bodyPr>
          <a:lstStyle/>
          <a:p>
            <a:r>
              <a:rPr lang="en-IE" dirty="0"/>
              <a:t>Section </a:t>
            </a:r>
            <a:r>
              <a:rPr lang="en-IE" dirty="0" smtClean="0"/>
              <a:t>E: </a:t>
            </a:r>
            <a:r>
              <a:rPr lang="en-IE" dirty="0"/>
              <a:t>Student Activity </a:t>
            </a:r>
            <a:r>
              <a:rPr lang="en-IE" dirty="0" smtClean="0"/>
              <a:t>3</a:t>
            </a:r>
            <a:r>
              <a:rPr lang="en-IE" dirty="0"/>
              <a:t/>
            </a:r>
            <a:br>
              <a:rPr lang="en-IE" dirty="0"/>
            </a:br>
            <a:r>
              <a:rPr lang="en-IE" sz="2700" dirty="0"/>
              <a:t>Multiplying and Dividing an inequality by a Negative Number.</a:t>
            </a:r>
            <a:endParaRPr lang="en-IE" sz="3100" dirty="0"/>
          </a:p>
        </p:txBody>
      </p:sp>
      <p:sp>
        <p:nvSpPr>
          <p:cNvPr id="3" name="Rectangle 2"/>
          <p:cNvSpPr/>
          <p:nvPr/>
        </p:nvSpPr>
        <p:spPr>
          <a:xfrm>
            <a:off x="395536" y="980728"/>
            <a:ext cx="8352928" cy="4093428"/>
          </a:xfrm>
          <a:prstGeom prst="rect">
            <a:avLst/>
          </a:prstGeom>
        </p:spPr>
        <p:txBody>
          <a:bodyPr wrap="square">
            <a:spAutoFit/>
          </a:bodyPr>
          <a:lstStyle/>
          <a:p>
            <a:r>
              <a:rPr lang="en-IE" sz="2000" dirty="0">
                <a:solidFill>
                  <a:srgbClr val="990033"/>
                </a:solidFill>
              </a:rPr>
              <a:t>2</a:t>
            </a:r>
            <a:r>
              <a:rPr lang="en-IE" sz="2000" dirty="0" smtClean="0">
                <a:solidFill>
                  <a:srgbClr val="990033"/>
                </a:solidFill>
              </a:rPr>
              <a:t>a)</a:t>
            </a:r>
          </a:p>
          <a:p>
            <a:endParaRPr lang="en-IE" sz="2000" dirty="0" smtClean="0">
              <a:solidFill>
                <a:srgbClr val="990033"/>
              </a:solidFill>
            </a:endParaRPr>
          </a:p>
          <a:p>
            <a:endParaRPr lang="en-IE" sz="2000" dirty="0">
              <a:solidFill>
                <a:srgbClr val="990033"/>
              </a:solidFill>
            </a:endParaRPr>
          </a:p>
          <a:p>
            <a:endParaRPr lang="en-IE" sz="2000" dirty="0" smtClean="0">
              <a:solidFill>
                <a:srgbClr val="990033"/>
              </a:solidFill>
            </a:endParaRPr>
          </a:p>
          <a:p>
            <a:endParaRPr lang="en-IE" sz="2000" dirty="0">
              <a:solidFill>
                <a:srgbClr val="990033"/>
              </a:solidFill>
            </a:endParaRPr>
          </a:p>
          <a:p>
            <a:endParaRPr lang="en-IE" sz="2000" dirty="0" smtClean="0">
              <a:solidFill>
                <a:srgbClr val="990033"/>
              </a:solidFill>
            </a:endParaRPr>
          </a:p>
          <a:p>
            <a:endParaRPr lang="en-IE" sz="2000" dirty="0">
              <a:solidFill>
                <a:srgbClr val="990033"/>
              </a:solidFill>
            </a:endParaRPr>
          </a:p>
          <a:p>
            <a:endParaRPr lang="en-IE" sz="2000" dirty="0" smtClean="0">
              <a:solidFill>
                <a:srgbClr val="990033"/>
              </a:solidFill>
            </a:endParaRPr>
          </a:p>
          <a:p>
            <a:endParaRPr lang="en-IE" sz="2000" dirty="0" smtClean="0">
              <a:solidFill>
                <a:srgbClr val="990033"/>
              </a:solidFill>
            </a:endParaRPr>
          </a:p>
          <a:p>
            <a:r>
              <a:rPr lang="en-IE" sz="2000" dirty="0">
                <a:solidFill>
                  <a:srgbClr val="990033"/>
                </a:solidFill>
              </a:rPr>
              <a:t>b If you add the same </a:t>
            </a:r>
            <a:r>
              <a:rPr lang="en-IE" sz="2000" dirty="0" smtClean="0">
                <a:solidFill>
                  <a:srgbClr val="990033"/>
                </a:solidFill>
              </a:rPr>
              <a:t>negative </a:t>
            </a:r>
            <a:r>
              <a:rPr lang="en-IE" sz="2000" dirty="0">
                <a:solidFill>
                  <a:srgbClr val="990033"/>
                </a:solidFill>
              </a:rPr>
              <a:t>number to each side of the inequality do you reverse the direction of the inequality? Give examples</a:t>
            </a:r>
            <a:r>
              <a:rPr lang="en-IE" sz="2000" dirty="0" smtClean="0">
                <a:solidFill>
                  <a:srgbClr val="990033"/>
                </a:solidFill>
              </a:rPr>
              <a:t>. ___________________ ________________________________________________________________________________________________________________________________</a:t>
            </a:r>
            <a:endParaRPr lang="en-IE" sz="2000" dirty="0">
              <a:solidFill>
                <a:srgbClr val="990033"/>
              </a:solidFill>
            </a:endParaRP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7" y="1484784"/>
            <a:ext cx="8352928" cy="2228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0009208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0264"/>
            <a:ext cx="8229600" cy="1143000"/>
          </a:xfrm>
        </p:spPr>
        <p:txBody>
          <a:bodyPr>
            <a:normAutofit fontScale="90000"/>
          </a:bodyPr>
          <a:lstStyle/>
          <a:p>
            <a:r>
              <a:rPr lang="en-IE" dirty="0"/>
              <a:t>Section </a:t>
            </a:r>
            <a:r>
              <a:rPr lang="en-IE" dirty="0" smtClean="0"/>
              <a:t>E: </a:t>
            </a:r>
            <a:r>
              <a:rPr lang="en-IE" dirty="0"/>
              <a:t>Student Activity </a:t>
            </a:r>
            <a:r>
              <a:rPr lang="en-IE" dirty="0" smtClean="0"/>
              <a:t>3</a:t>
            </a:r>
            <a:r>
              <a:rPr lang="en-IE" dirty="0"/>
              <a:t/>
            </a:r>
            <a:br>
              <a:rPr lang="en-IE" dirty="0"/>
            </a:br>
            <a:r>
              <a:rPr lang="en-IE" sz="2700" dirty="0"/>
              <a:t>Multiplying and Dividing an inequality by a Negative Number.</a:t>
            </a:r>
            <a:endParaRPr lang="en-IE" sz="3100" dirty="0"/>
          </a:p>
        </p:txBody>
      </p:sp>
      <p:sp>
        <p:nvSpPr>
          <p:cNvPr id="3" name="Rectangle 2"/>
          <p:cNvSpPr/>
          <p:nvPr/>
        </p:nvSpPr>
        <p:spPr>
          <a:xfrm>
            <a:off x="395536" y="980728"/>
            <a:ext cx="8352928" cy="4093428"/>
          </a:xfrm>
          <a:prstGeom prst="rect">
            <a:avLst/>
          </a:prstGeom>
        </p:spPr>
        <p:txBody>
          <a:bodyPr wrap="square">
            <a:spAutoFit/>
          </a:bodyPr>
          <a:lstStyle/>
          <a:p>
            <a:r>
              <a:rPr lang="en-IE" sz="2000" dirty="0" smtClean="0">
                <a:solidFill>
                  <a:srgbClr val="990033"/>
                </a:solidFill>
              </a:rPr>
              <a:t>3a)</a:t>
            </a:r>
          </a:p>
          <a:p>
            <a:endParaRPr lang="en-IE" sz="2000" dirty="0" smtClean="0">
              <a:solidFill>
                <a:srgbClr val="990033"/>
              </a:solidFill>
            </a:endParaRPr>
          </a:p>
          <a:p>
            <a:endParaRPr lang="en-IE" sz="2000" dirty="0">
              <a:solidFill>
                <a:srgbClr val="990033"/>
              </a:solidFill>
            </a:endParaRPr>
          </a:p>
          <a:p>
            <a:endParaRPr lang="en-IE" sz="2000" dirty="0" smtClean="0">
              <a:solidFill>
                <a:srgbClr val="990033"/>
              </a:solidFill>
            </a:endParaRPr>
          </a:p>
          <a:p>
            <a:endParaRPr lang="en-IE" sz="2000" dirty="0">
              <a:solidFill>
                <a:srgbClr val="990033"/>
              </a:solidFill>
            </a:endParaRPr>
          </a:p>
          <a:p>
            <a:endParaRPr lang="en-IE" sz="2000" dirty="0" smtClean="0">
              <a:solidFill>
                <a:srgbClr val="990033"/>
              </a:solidFill>
            </a:endParaRPr>
          </a:p>
          <a:p>
            <a:endParaRPr lang="en-IE" sz="2000" dirty="0">
              <a:solidFill>
                <a:srgbClr val="990033"/>
              </a:solidFill>
            </a:endParaRPr>
          </a:p>
          <a:p>
            <a:endParaRPr lang="en-IE" sz="2000" dirty="0" smtClean="0">
              <a:solidFill>
                <a:srgbClr val="990033"/>
              </a:solidFill>
            </a:endParaRPr>
          </a:p>
          <a:p>
            <a:endParaRPr lang="en-IE" sz="2000" dirty="0" smtClean="0">
              <a:solidFill>
                <a:srgbClr val="990033"/>
              </a:solidFill>
            </a:endParaRPr>
          </a:p>
          <a:p>
            <a:r>
              <a:rPr lang="en-IE" sz="2000" dirty="0">
                <a:solidFill>
                  <a:srgbClr val="990033"/>
                </a:solidFill>
              </a:rPr>
              <a:t>b If you </a:t>
            </a:r>
            <a:r>
              <a:rPr lang="en-IE" sz="2000" dirty="0" smtClean="0">
                <a:solidFill>
                  <a:srgbClr val="990033"/>
                </a:solidFill>
              </a:rPr>
              <a:t>subtract </a:t>
            </a:r>
            <a:r>
              <a:rPr lang="en-IE" sz="2000" dirty="0">
                <a:solidFill>
                  <a:srgbClr val="990033"/>
                </a:solidFill>
              </a:rPr>
              <a:t>the same positive number </a:t>
            </a:r>
            <a:r>
              <a:rPr lang="en-IE" sz="2000" dirty="0" smtClean="0">
                <a:solidFill>
                  <a:srgbClr val="990033"/>
                </a:solidFill>
              </a:rPr>
              <a:t>from </a:t>
            </a:r>
            <a:r>
              <a:rPr lang="en-IE" sz="2000" dirty="0">
                <a:solidFill>
                  <a:srgbClr val="990033"/>
                </a:solidFill>
              </a:rPr>
              <a:t>each side of the inequality do you reverse the direction of the inequality? Give examples</a:t>
            </a:r>
            <a:r>
              <a:rPr lang="en-IE" sz="2000" dirty="0" smtClean="0">
                <a:solidFill>
                  <a:srgbClr val="990033"/>
                </a:solidFill>
              </a:rPr>
              <a:t>. ________________ ________________________________________________________________________________________________________________________________</a:t>
            </a:r>
            <a:endParaRPr lang="en-IE" sz="2000" dirty="0">
              <a:solidFill>
                <a:srgbClr val="990033"/>
              </a:solidFill>
            </a:endParaRP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7" y="1412776"/>
            <a:ext cx="8352928" cy="2228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2479441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0264"/>
            <a:ext cx="8229600" cy="1143000"/>
          </a:xfrm>
        </p:spPr>
        <p:txBody>
          <a:bodyPr>
            <a:normAutofit fontScale="90000"/>
          </a:bodyPr>
          <a:lstStyle/>
          <a:p>
            <a:r>
              <a:rPr lang="en-IE" dirty="0"/>
              <a:t>Section </a:t>
            </a:r>
            <a:r>
              <a:rPr lang="en-IE" dirty="0" smtClean="0"/>
              <a:t>E: </a:t>
            </a:r>
            <a:r>
              <a:rPr lang="en-IE" dirty="0"/>
              <a:t>Student Activity </a:t>
            </a:r>
            <a:r>
              <a:rPr lang="en-IE" dirty="0" smtClean="0"/>
              <a:t>3</a:t>
            </a:r>
            <a:r>
              <a:rPr lang="en-IE" dirty="0"/>
              <a:t/>
            </a:r>
            <a:br>
              <a:rPr lang="en-IE" dirty="0"/>
            </a:br>
            <a:r>
              <a:rPr lang="en-IE" sz="2700" dirty="0"/>
              <a:t>Multiplying and Dividing an inequality by a Negative Number.</a:t>
            </a:r>
            <a:endParaRPr lang="en-IE" sz="3100" dirty="0"/>
          </a:p>
        </p:txBody>
      </p:sp>
      <p:sp>
        <p:nvSpPr>
          <p:cNvPr id="3" name="Rectangle 2"/>
          <p:cNvSpPr/>
          <p:nvPr/>
        </p:nvSpPr>
        <p:spPr>
          <a:xfrm>
            <a:off x="395536" y="980728"/>
            <a:ext cx="8352928" cy="4093428"/>
          </a:xfrm>
          <a:prstGeom prst="rect">
            <a:avLst/>
          </a:prstGeom>
        </p:spPr>
        <p:txBody>
          <a:bodyPr wrap="square">
            <a:spAutoFit/>
          </a:bodyPr>
          <a:lstStyle/>
          <a:p>
            <a:r>
              <a:rPr lang="en-IE" sz="2000" dirty="0">
                <a:solidFill>
                  <a:srgbClr val="990033"/>
                </a:solidFill>
              </a:rPr>
              <a:t>4</a:t>
            </a:r>
            <a:r>
              <a:rPr lang="en-IE" sz="2000" dirty="0" smtClean="0">
                <a:solidFill>
                  <a:srgbClr val="990033"/>
                </a:solidFill>
              </a:rPr>
              <a:t>a)</a:t>
            </a:r>
          </a:p>
          <a:p>
            <a:endParaRPr lang="en-IE" sz="2000" dirty="0" smtClean="0">
              <a:solidFill>
                <a:srgbClr val="990033"/>
              </a:solidFill>
            </a:endParaRPr>
          </a:p>
          <a:p>
            <a:endParaRPr lang="en-IE" sz="2000" dirty="0">
              <a:solidFill>
                <a:srgbClr val="990033"/>
              </a:solidFill>
            </a:endParaRPr>
          </a:p>
          <a:p>
            <a:endParaRPr lang="en-IE" sz="2000" dirty="0" smtClean="0">
              <a:solidFill>
                <a:srgbClr val="990033"/>
              </a:solidFill>
            </a:endParaRPr>
          </a:p>
          <a:p>
            <a:endParaRPr lang="en-IE" sz="2000" dirty="0">
              <a:solidFill>
                <a:srgbClr val="990033"/>
              </a:solidFill>
            </a:endParaRPr>
          </a:p>
          <a:p>
            <a:endParaRPr lang="en-IE" sz="2000" dirty="0" smtClean="0">
              <a:solidFill>
                <a:srgbClr val="990033"/>
              </a:solidFill>
            </a:endParaRPr>
          </a:p>
          <a:p>
            <a:endParaRPr lang="en-IE" sz="2000" dirty="0">
              <a:solidFill>
                <a:srgbClr val="990033"/>
              </a:solidFill>
            </a:endParaRPr>
          </a:p>
          <a:p>
            <a:endParaRPr lang="en-IE" sz="2000" dirty="0" smtClean="0">
              <a:solidFill>
                <a:srgbClr val="990033"/>
              </a:solidFill>
            </a:endParaRPr>
          </a:p>
          <a:p>
            <a:endParaRPr lang="en-IE" sz="2000" dirty="0" smtClean="0">
              <a:solidFill>
                <a:srgbClr val="990033"/>
              </a:solidFill>
            </a:endParaRPr>
          </a:p>
          <a:p>
            <a:r>
              <a:rPr lang="en-IE" sz="2000" dirty="0">
                <a:solidFill>
                  <a:srgbClr val="990033"/>
                </a:solidFill>
              </a:rPr>
              <a:t>b If you </a:t>
            </a:r>
            <a:r>
              <a:rPr lang="en-IE" sz="2000" dirty="0" smtClean="0">
                <a:solidFill>
                  <a:srgbClr val="990033"/>
                </a:solidFill>
              </a:rPr>
              <a:t>subtract </a:t>
            </a:r>
            <a:r>
              <a:rPr lang="en-IE" sz="2000" dirty="0">
                <a:solidFill>
                  <a:srgbClr val="990033"/>
                </a:solidFill>
              </a:rPr>
              <a:t>the same </a:t>
            </a:r>
            <a:r>
              <a:rPr lang="en-IE" sz="2000" dirty="0" smtClean="0">
                <a:solidFill>
                  <a:srgbClr val="990033"/>
                </a:solidFill>
              </a:rPr>
              <a:t>negative </a:t>
            </a:r>
            <a:r>
              <a:rPr lang="en-IE" sz="2000" dirty="0">
                <a:solidFill>
                  <a:srgbClr val="990033"/>
                </a:solidFill>
              </a:rPr>
              <a:t>number </a:t>
            </a:r>
            <a:r>
              <a:rPr lang="en-IE" sz="2000" dirty="0" smtClean="0">
                <a:solidFill>
                  <a:srgbClr val="990033"/>
                </a:solidFill>
              </a:rPr>
              <a:t>from </a:t>
            </a:r>
            <a:r>
              <a:rPr lang="en-IE" sz="2000" dirty="0">
                <a:solidFill>
                  <a:srgbClr val="990033"/>
                </a:solidFill>
              </a:rPr>
              <a:t>each side of the inequality do you reverse the direction of the inequality? Give examples</a:t>
            </a:r>
            <a:r>
              <a:rPr lang="en-IE" sz="2000" dirty="0" smtClean="0">
                <a:solidFill>
                  <a:srgbClr val="990033"/>
                </a:solidFill>
              </a:rPr>
              <a:t>. ________________</a:t>
            </a:r>
          </a:p>
          <a:p>
            <a:r>
              <a:rPr lang="en-IE" sz="2000" dirty="0" smtClean="0">
                <a:solidFill>
                  <a:srgbClr val="990033"/>
                </a:solidFill>
              </a:rPr>
              <a:t>________________________________________________________________________________________________________________________________</a:t>
            </a:r>
            <a:endParaRPr lang="en-IE" sz="2000" dirty="0">
              <a:solidFill>
                <a:srgbClr val="990033"/>
              </a:solidFill>
            </a:endParaRP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7" y="1412776"/>
            <a:ext cx="8352928" cy="2247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7009972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0264"/>
            <a:ext cx="8229600" cy="1143000"/>
          </a:xfrm>
        </p:spPr>
        <p:txBody>
          <a:bodyPr>
            <a:normAutofit fontScale="90000"/>
          </a:bodyPr>
          <a:lstStyle/>
          <a:p>
            <a:r>
              <a:rPr lang="en-IE" dirty="0"/>
              <a:t>Section </a:t>
            </a:r>
            <a:r>
              <a:rPr lang="en-IE" dirty="0" smtClean="0"/>
              <a:t>E: </a:t>
            </a:r>
            <a:r>
              <a:rPr lang="en-IE" dirty="0"/>
              <a:t>Student Activity </a:t>
            </a:r>
            <a:r>
              <a:rPr lang="en-IE" dirty="0" smtClean="0"/>
              <a:t>3</a:t>
            </a:r>
            <a:r>
              <a:rPr lang="en-IE" dirty="0"/>
              <a:t/>
            </a:r>
            <a:br>
              <a:rPr lang="en-IE" dirty="0"/>
            </a:br>
            <a:r>
              <a:rPr lang="en-IE" sz="2700" dirty="0"/>
              <a:t>Multiplying and Dividing an inequality by a Negative Number.</a:t>
            </a:r>
            <a:endParaRPr lang="en-IE" sz="3100" dirty="0"/>
          </a:p>
        </p:txBody>
      </p:sp>
      <p:sp>
        <p:nvSpPr>
          <p:cNvPr id="3" name="Rectangle 2"/>
          <p:cNvSpPr/>
          <p:nvPr/>
        </p:nvSpPr>
        <p:spPr>
          <a:xfrm>
            <a:off x="395536" y="980728"/>
            <a:ext cx="8352928" cy="4093428"/>
          </a:xfrm>
          <a:prstGeom prst="rect">
            <a:avLst/>
          </a:prstGeom>
        </p:spPr>
        <p:txBody>
          <a:bodyPr wrap="square">
            <a:spAutoFit/>
          </a:bodyPr>
          <a:lstStyle/>
          <a:p>
            <a:r>
              <a:rPr lang="en-IE" sz="2000" dirty="0" smtClean="0">
                <a:solidFill>
                  <a:srgbClr val="990033"/>
                </a:solidFill>
              </a:rPr>
              <a:t>5a)</a:t>
            </a:r>
          </a:p>
          <a:p>
            <a:endParaRPr lang="en-IE" sz="2000" dirty="0" smtClean="0">
              <a:solidFill>
                <a:srgbClr val="990033"/>
              </a:solidFill>
            </a:endParaRPr>
          </a:p>
          <a:p>
            <a:endParaRPr lang="en-IE" sz="2000" dirty="0">
              <a:solidFill>
                <a:srgbClr val="990033"/>
              </a:solidFill>
            </a:endParaRPr>
          </a:p>
          <a:p>
            <a:endParaRPr lang="en-IE" sz="2000" dirty="0" smtClean="0">
              <a:solidFill>
                <a:srgbClr val="990033"/>
              </a:solidFill>
            </a:endParaRPr>
          </a:p>
          <a:p>
            <a:endParaRPr lang="en-IE" sz="2000" dirty="0">
              <a:solidFill>
                <a:srgbClr val="990033"/>
              </a:solidFill>
            </a:endParaRPr>
          </a:p>
          <a:p>
            <a:endParaRPr lang="en-IE" sz="2000" dirty="0" smtClean="0">
              <a:solidFill>
                <a:srgbClr val="990033"/>
              </a:solidFill>
            </a:endParaRPr>
          </a:p>
          <a:p>
            <a:endParaRPr lang="en-IE" sz="2000" dirty="0">
              <a:solidFill>
                <a:srgbClr val="990033"/>
              </a:solidFill>
            </a:endParaRPr>
          </a:p>
          <a:p>
            <a:endParaRPr lang="en-IE" sz="2000" dirty="0" smtClean="0">
              <a:solidFill>
                <a:srgbClr val="990033"/>
              </a:solidFill>
            </a:endParaRPr>
          </a:p>
          <a:p>
            <a:endParaRPr lang="en-IE" sz="2000" dirty="0" smtClean="0">
              <a:solidFill>
                <a:srgbClr val="990033"/>
              </a:solidFill>
            </a:endParaRPr>
          </a:p>
          <a:p>
            <a:r>
              <a:rPr lang="en-IE" sz="2000" dirty="0">
                <a:solidFill>
                  <a:srgbClr val="990033"/>
                </a:solidFill>
              </a:rPr>
              <a:t>b If you multiply each side of an inequality by the same positive number do you reverse the direction of the </a:t>
            </a:r>
            <a:r>
              <a:rPr lang="en-IE" sz="2000" dirty="0" smtClean="0">
                <a:solidFill>
                  <a:srgbClr val="990033"/>
                </a:solidFill>
              </a:rPr>
              <a:t>inequality? ____________________________ ________________________________________________________________________________________________________________________________</a:t>
            </a:r>
            <a:endParaRPr lang="en-IE" sz="2000" dirty="0">
              <a:solidFill>
                <a:srgbClr val="990033"/>
              </a:solidFill>
            </a:endParaRP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412289"/>
            <a:ext cx="8352928" cy="2238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4810727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0264"/>
            <a:ext cx="8229600" cy="1143000"/>
          </a:xfrm>
        </p:spPr>
        <p:txBody>
          <a:bodyPr>
            <a:normAutofit fontScale="90000"/>
          </a:bodyPr>
          <a:lstStyle/>
          <a:p>
            <a:r>
              <a:rPr lang="en-IE" dirty="0"/>
              <a:t>Section </a:t>
            </a:r>
            <a:r>
              <a:rPr lang="en-IE" dirty="0" smtClean="0"/>
              <a:t>E: </a:t>
            </a:r>
            <a:r>
              <a:rPr lang="en-IE" dirty="0"/>
              <a:t>Student Activity </a:t>
            </a:r>
            <a:r>
              <a:rPr lang="en-IE" dirty="0" smtClean="0"/>
              <a:t>3</a:t>
            </a:r>
            <a:r>
              <a:rPr lang="en-IE" dirty="0"/>
              <a:t/>
            </a:r>
            <a:br>
              <a:rPr lang="en-IE" dirty="0"/>
            </a:br>
            <a:r>
              <a:rPr lang="en-IE" sz="2700" dirty="0"/>
              <a:t>Multiplying and Dividing an inequality by a Negative Number.</a:t>
            </a:r>
            <a:endParaRPr lang="en-IE" sz="3100" dirty="0"/>
          </a:p>
        </p:txBody>
      </p:sp>
      <p:sp>
        <p:nvSpPr>
          <p:cNvPr id="3" name="Rectangle 2"/>
          <p:cNvSpPr/>
          <p:nvPr/>
        </p:nvSpPr>
        <p:spPr>
          <a:xfrm>
            <a:off x="395536" y="980728"/>
            <a:ext cx="8352928" cy="4093428"/>
          </a:xfrm>
          <a:prstGeom prst="rect">
            <a:avLst/>
          </a:prstGeom>
        </p:spPr>
        <p:txBody>
          <a:bodyPr wrap="square">
            <a:spAutoFit/>
          </a:bodyPr>
          <a:lstStyle/>
          <a:p>
            <a:r>
              <a:rPr lang="en-IE" sz="2000" dirty="0">
                <a:solidFill>
                  <a:srgbClr val="990033"/>
                </a:solidFill>
              </a:rPr>
              <a:t>6</a:t>
            </a:r>
            <a:r>
              <a:rPr lang="en-IE" sz="2000" dirty="0" smtClean="0">
                <a:solidFill>
                  <a:srgbClr val="990033"/>
                </a:solidFill>
              </a:rPr>
              <a:t>a)</a:t>
            </a:r>
          </a:p>
          <a:p>
            <a:endParaRPr lang="en-IE" sz="2000" dirty="0" smtClean="0">
              <a:solidFill>
                <a:srgbClr val="990033"/>
              </a:solidFill>
            </a:endParaRPr>
          </a:p>
          <a:p>
            <a:endParaRPr lang="en-IE" sz="2000" dirty="0">
              <a:solidFill>
                <a:srgbClr val="990033"/>
              </a:solidFill>
            </a:endParaRPr>
          </a:p>
          <a:p>
            <a:endParaRPr lang="en-IE" sz="2000" dirty="0" smtClean="0">
              <a:solidFill>
                <a:srgbClr val="990033"/>
              </a:solidFill>
            </a:endParaRPr>
          </a:p>
          <a:p>
            <a:endParaRPr lang="en-IE" sz="2000" dirty="0">
              <a:solidFill>
                <a:srgbClr val="990033"/>
              </a:solidFill>
            </a:endParaRPr>
          </a:p>
          <a:p>
            <a:endParaRPr lang="en-IE" sz="2000" dirty="0" smtClean="0">
              <a:solidFill>
                <a:srgbClr val="990033"/>
              </a:solidFill>
            </a:endParaRPr>
          </a:p>
          <a:p>
            <a:endParaRPr lang="en-IE" sz="2000" dirty="0">
              <a:solidFill>
                <a:srgbClr val="990033"/>
              </a:solidFill>
            </a:endParaRPr>
          </a:p>
          <a:p>
            <a:endParaRPr lang="en-IE" sz="2000" dirty="0" smtClean="0">
              <a:solidFill>
                <a:srgbClr val="990033"/>
              </a:solidFill>
            </a:endParaRPr>
          </a:p>
          <a:p>
            <a:endParaRPr lang="en-IE" sz="2000" dirty="0" smtClean="0">
              <a:solidFill>
                <a:srgbClr val="990033"/>
              </a:solidFill>
            </a:endParaRPr>
          </a:p>
          <a:p>
            <a:r>
              <a:rPr lang="en-IE" sz="2000" dirty="0">
                <a:solidFill>
                  <a:srgbClr val="990033"/>
                </a:solidFill>
              </a:rPr>
              <a:t>b If you multiply each side of an inequality by the same negative number do you reverse the direction of the </a:t>
            </a:r>
            <a:r>
              <a:rPr lang="en-IE" sz="2000" dirty="0" smtClean="0">
                <a:solidFill>
                  <a:srgbClr val="990033"/>
                </a:solidFill>
              </a:rPr>
              <a:t>inequality? ____________________________ ________________________________________________________________________________________________________________________________</a:t>
            </a:r>
            <a:endParaRPr lang="en-IE" sz="2000" dirty="0">
              <a:solidFill>
                <a:srgbClr val="990033"/>
              </a:solidFill>
            </a:endParaRP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7" y="1412289"/>
            <a:ext cx="8352928" cy="2228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3900988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0264"/>
            <a:ext cx="8229600" cy="1143000"/>
          </a:xfrm>
        </p:spPr>
        <p:txBody>
          <a:bodyPr>
            <a:normAutofit fontScale="90000"/>
          </a:bodyPr>
          <a:lstStyle/>
          <a:p>
            <a:r>
              <a:rPr lang="en-IE" dirty="0"/>
              <a:t>Section </a:t>
            </a:r>
            <a:r>
              <a:rPr lang="en-IE" dirty="0" smtClean="0"/>
              <a:t>E: </a:t>
            </a:r>
            <a:r>
              <a:rPr lang="en-IE" dirty="0"/>
              <a:t>Student Activity </a:t>
            </a:r>
            <a:r>
              <a:rPr lang="en-IE" dirty="0" smtClean="0"/>
              <a:t>3</a:t>
            </a:r>
            <a:r>
              <a:rPr lang="en-IE" dirty="0"/>
              <a:t/>
            </a:r>
            <a:br>
              <a:rPr lang="en-IE" dirty="0"/>
            </a:br>
            <a:r>
              <a:rPr lang="en-IE" sz="2700" dirty="0"/>
              <a:t>Multiplying and Dividing an inequality by a Negative Number.</a:t>
            </a:r>
            <a:endParaRPr lang="en-IE" sz="3100" dirty="0"/>
          </a:p>
        </p:txBody>
      </p:sp>
      <p:sp>
        <p:nvSpPr>
          <p:cNvPr id="3" name="Rectangle 2"/>
          <p:cNvSpPr/>
          <p:nvPr/>
        </p:nvSpPr>
        <p:spPr>
          <a:xfrm>
            <a:off x="395536" y="980728"/>
            <a:ext cx="8352928" cy="4093428"/>
          </a:xfrm>
          <a:prstGeom prst="rect">
            <a:avLst/>
          </a:prstGeom>
        </p:spPr>
        <p:txBody>
          <a:bodyPr wrap="square">
            <a:spAutoFit/>
          </a:bodyPr>
          <a:lstStyle/>
          <a:p>
            <a:r>
              <a:rPr lang="en-IE" sz="2000" dirty="0" smtClean="0">
                <a:solidFill>
                  <a:srgbClr val="990033"/>
                </a:solidFill>
              </a:rPr>
              <a:t>7a)</a:t>
            </a:r>
          </a:p>
          <a:p>
            <a:endParaRPr lang="en-IE" sz="2000" dirty="0" smtClean="0">
              <a:solidFill>
                <a:srgbClr val="990033"/>
              </a:solidFill>
            </a:endParaRPr>
          </a:p>
          <a:p>
            <a:endParaRPr lang="en-IE" sz="2000" dirty="0">
              <a:solidFill>
                <a:srgbClr val="990033"/>
              </a:solidFill>
            </a:endParaRPr>
          </a:p>
          <a:p>
            <a:endParaRPr lang="en-IE" sz="2000" dirty="0" smtClean="0">
              <a:solidFill>
                <a:srgbClr val="990033"/>
              </a:solidFill>
            </a:endParaRPr>
          </a:p>
          <a:p>
            <a:endParaRPr lang="en-IE" sz="2000" dirty="0">
              <a:solidFill>
                <a:srgbClr val="990033"/>
              </a:solidFill>
            </a:endParaRPr>
          </a:p>
          <a:p>
            <a:endParaRPr lang="en-IE" sz="2000" dirty="0" smtClean="0">
              <a:solidFill>
                <a:srgbClr val="990033"/>
              </a:solidFill>
            </a:endParaRPr>
          </a:p>
          <a:p>
            <a:endParaRPr lang="en-IE" sz="2000" dirty="0">
              <a:solidFill>
                <a:srgbClr val="990033"/>
              </a:solidFill>
            </a:endParaRPr>
          </a:p>
          <a:p>
            <a:endParaRPr lang="en-IE" sz="2000" dirty="0" smtClean="0">
              <a:solidFill>
                <a:srgbClr val="990033"/>
              </a:solidFill>
            </a:endParaRPr>
          </a:p>
          <a:p>
            <a:endParaRPr lang="en-IE" sz="2000" dirty="0" smtClean="0">
              <a:solidFill>
                <a:srgbClr val="990033"/>
              </a:solidFill>
            </a:endParaRPr>
          </a:p>
          <a:p>
            <a:r>
              <a:rPr lang="en-IE" sz="2000" dirty="0">
                <a:solidFill>
                  <a:srgbClr val="990033"/>
                </a:solidFill>
              </a:rPr>
              <a:t>b If you divide each side of an inequality by the same positive number do you reverse the direction of the inequality? </a:t>
            </a:r>
            <a:r>
              <a:rPr lang="en-IE" sz="2000" dirty="0" smtClean="0">
                <a:solidFill>
                  <a:srgbClr val="990033"/>
                </a:solidFill>
              </a:rPr>
              <a:t>Give examples. ___________________ ________________________________________________________________________________________________________________________________</a:t>
            </a:r>
            <a:endParaRPr lang="en-IE" sz="2000" dirty="0">
              <a:solidFill>
                <a:srgbClr val="990033"/>
              </a:solidFill>
            </a:endParaRPr>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4115" y="1412289"/>
            <a:ext cx="8354349" cy="2228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4644821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0264"/>
            <a:ext cx="8229600" cy="1143000"/>
          </a:xfrm>
        </p:spPr>
        <p:txBody>
          <a:bodyPr>
            <a:normAutofit fontScale="90000"/>
          </a:bodyPr>
          <a:lstStyle/>
          <a:p>
            <a:r>
              <a:rPr lang="en-IE" dirty="0"/>
              <a:t>Section </a:t>
            </a:r>
            <a:r>
              <a:rPr lang="en-IE" dirty="0" smtClean="0"/>
              <a:t>E: </a:t>
            </a:r>
            <a:r>
              <a:rPr lang="en-IE" dirty="0"/>
              <a:t>Student Activity </a:t>
            </a:r>
            <a:r>
              <a:rPr lang="en-IE" dirty="0" smtClean="0"/>
              <a:t>3</a:t>
            </a:r>
            <a:r>
              <a:rPr lang="en-IE" dirty="0"/>
              <a:t/>
            </a:r>
            <a:br>
              <a:rPr lang="en-IE" dirty="0"/>
            </a:br>
            <a:r>
              <a:rPr lang="en-IE" sz="2700" dirty="0"/>
              <a:t>Multiplying and Dividing an inequality by a Negative Number.</a:t>
            </a:r>
            <a:endParaRPr lang="en-IE" sz="3100" dirty="0"/>
          </a:p>
        </p:txBody>
      </p:sp>
      <p:sp>
        <p:nvSpPr>
          <p:cNvPr id="3" name="Rectangle 2"/>
          <p:cNvSpPr/>
          <p:nvPr/>
        </p:nvSpPr>
        <p:spPr>
          <a:xfrm>
            <a:off x="395536" y="980728"/>
            <a:ext cx="8352928" cy="4093428"/>
          </a:xfrm>
          <a:prstGeom prst="rect">
            <a:avLst/>
          </a:prstGeom>
        </p:spPr>
        <p:txBody>
          <a:bodyPr wrap="square">
            <a:spAutoFit/>
          </a:bodyPr>
          <a:lstStyle/>
          <a:p>
            <a:r>
              <a:rPr lang="en-IE" sz="2000" dirty="0">
                <a:solidFill>
                  <a:srgbClr val="990033"/>
                </a:solidFill>
              </a:rPr>
              <a:t>8</a:t>
            </a:r>
            <a:r>
              <a:rPr lang="en-IE" sz="2000" dirty="0" smtClean="0">
                <a:solidFill>
                  <a:srgbClr val="990033"/>
                </a:solidFill>
              </a:rPr>
              <a:t>a)</a:t>
            </a:r>
          </a:p>
          <a:p>
            <a:endParaRPr lang="en-IE" sz="2000" dirty="0" smtClean="0">
              <a:solidFill>
                <a:srgbClr val="990033"/>
              </a:solidFill>
            </a:endParaRPr>
          </a:p>
          <a:p>
            <a:endParaRPr lang="en-IE" sz="2000" dirty="0">
              <a:solidFill>
                <a:srgbClr val="990033"/>
              </a:solidFill>
            </a:endParaRPr>
          </a:p>
          <a:p>
            <a:endParaRPr lang="en-IE" sz="2000" dirty="0" smtClean="0">
              <a:solidFill>
                <a:srgbClr val="990033"/>
              </a:solidFill>
            </a:endParaRPr>
          </a:p>
          <a:p>
            <a:endParaRPr lang="en-IE" sz="2000" dirty="0">
              <a:solidFill>
                <a:srgbClr val="990033"/>
              </a:solidFill>
            </a:endParaRPr>
          </a:p>
          <a:p>
            <a:endParaRPr lang="en-IE" sz="2000" dirty="0" smtClean="0">
              <a:solidFill>
                <a:srgbClr val="990033"/>
              </a:solidFill>
            </a:endParaRPr>
          </a:p>
          <a:p>
            <a:endParaRPr lang="en-IE" sz="2000" dirty="0">
              <a:solidFill>
                <a:srgbClr val="990033"/>
              </a:solidFill>
            </a:endParaRPr>
          </a:p>
          <a:p>
            <a:endParaRPr lang="en-IE" sz="2000" dirty="0" smtClean="0">
              <a:solidFill>
                <a:srgbClr val="990033"/>
              </a:solidFill>
            </a:endParaRPr>
          </a:p>
          <a:p>
            <a:endParaRPr lang="en-IE" sz="2000" dirty="0" smtClean="0">
              <a:solidFill>
                <a:srgbClr val="990033"/>
              </a:solidFill>
            </a:endParaRPr>
          </a:p>
          <a:p>
            <a:r>
              <a:rPr lang="en-IE" sz="2000" dirty="0">
                <a:solidFill>
                  <a:srgbClr val="990033"/>
                </a:solidFill>
              </a:rPr>
              <a:t>b If you divide each side of an inequality by the same negative number do you reverse the direction of the inequality? </a:t>
            </a:r>
            <a:r>
              <a:rPr lang="en-IE" sz="2000" dirty="0" smtClean="0">
                <a:solidFill>
                  <a:srgbClr val="990033"/>
                </a:solidFill>
              </a:rPr>
              <a:t>? </a:t>
            </a:r>
            <a:r>
              <a:rPr lang="en-IE" sz="2000" dirty="0">
                <a:solidFill>
                  <a:srgbClr val="990033"/>
                </a:solidFill>
              </a:rPr>
              <a:t>Give examples</a:t>
            </a:r>
            <a:r>
              <a:rPr lang="en-IE" sz="2000" dirty="0" smtClean="0">
                <a:solidFill>
                  <a:srgbClr val="990033"/>
                </a:solidFill>
              </a:rPr>
              <a:t>. _________________ ________________________________________________________________________________________________________________________________</a:t>
            </a:r>
            <a:endParaRPr lang="en-IE" sz="2000" dirty="0">
              <a:solidFill>
                <a:srgbClr val="990033"/>
              </a:solidFill>
            </a:endParaRPr>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4440" y="1421814"/>
            <a:ext cx="8354024" cy="2219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2141430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a:xfrm>
                <a:off x="457200" y="-90264"/>
                <a:ext cx="8229600" cy="1143000"/>
              </a:xfrm>
            </p:spPr>
            <p:txBody>
              <a:bodyPr>
                <a:normAutofit fontScale="90000"/>
              </a:bodyPr>
              <a:lstStyle/>
              <a:p>
                <a:r>
                  <a:rPr lang="en-IE" dirty="0"/>
                  <a:t>Section </a:t>
                </a:r>
                <a:r>
                  <a:rPr lang="en-IE" dirty="0" smtClean="0"/>
                  <a:t>F: </a:t>
                </a:r>
                <a:r>
                  <a:rPr lang="en-IE" dirty="0"/>
                  <a:t>Student Activity 1</a:t>
                </a:r>
                <a:br>
                  <a:rPr lang="en-IE" dirty="0"/>
                </a:br>
                <a:r>
                  <a:rPr lang="en-IE" sz="3100" dirty="0"/>
                  <a:t>To solve inequalities of the form </a:t>
                </a:r>
                <a14:m>
                  <m:oMath xmlns:m="http://schemas.openxmlformats.org/officeDocument/2006/math">
                    <m:r>
                      <a:rPr lang="en-IE" sz="3100" i="1" dirty="0" smtClean="0">
                        <a:latin typeface="Cambria Math"/>
                      </a:rPr>
                      <m:t>−</m:t>
                    </m:r>
                    <m:r>
                      <a:rPr lang="en-IE" sz="3100" i="1" dirty="0" err="1">
                        <a:latin typeface="Cambria Math"/>
                      </a:rPr>
                      <m:t>𝑎𝑥</m:t>
                    </m:r>
                    <m:r>
                      <a:rPr lang="en-IE" sz="3100" i="1" dirty="0">
                        <a:latin typeface="Cambria Math"/>
                      </a:rPr>
                      <m:t> + </m:t>
                    </m:r>
                    <m:r>
                      <a:rPr lang="en-IE" sz="3100" i="1" dirty="0">
                        <a:latin typeface="Cambria Math"/>
                      </a:rPr>
                      <m:t>𝑏</m:t>
                    </m:r>
                    <m:r>
                      <a:rPr lang="en-IE" sz="3100" i="1" dirty="0">
                        <a:latin typeface="Cambria Math"/>
                      </a:rPr>
                      <m:t> &lt; </m:t>
                    </m:r>
                    <m:r>
                      <a:rPr lang="en-IE" sz="3100" i="1" dirty="0">
                        <a:latin typeface="Cambria Math"/>
                      </a:rPr>
                      <m:t>𝑐</m:t>
                    </m:r>
                    <m:r>
                      <a:rPr lang="en-IE" sz="3100" i="1" dirty="0">
                        <a:latin typeface="Cambria Math"/>
                      </a:rPr>
                      <m:t>.</m:t>
                    </m:r>
                  </m:oMath>
                </a14:m>
                <a:endParaRPr lang="en-IE" sz="3600"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xfrm>
                <a:off x="457200" y="-90264"/>
                <a:ext cx="8229600" cy="1143000"/>
              </a:xfrm>
              <a:blipFill rotWithShape="1">
                <a:blip r:embed="rId2"/>
                <a:stretch>
                  <a:fillRect t="-9043" b="-14362"/>
                </a:stretch>
              </a:blipFill>
            </p:spPr>
            <p:txBody>
              <a:bodyPr/>
              <a:lstStyle/>
              <a:p>
                <a:r>
                  <a:rPr lang="en-IE">
                    <a:noFill/>
                  </a:rPr>
                  <a:t> </a:t>
                </a:r>
              </a:p>
            </p:txBody>
          </p:sp>
        </mc:Fallback>
      </mc:AlternateContent>
      <p:sp>
        <p:nvSpPr>
          <p:cNvPr id="3" name="Rectangle 2"/>
          <p:cNvSpPr/>
          <p:nvPr/>
        </p:nvSpPr>
        <p:spPr>
          <a:xfrm>
            <a:off x="395536" y="980728"/>
            <a:ext cx="8352928" cy="1323439"/>
          </a:xfrm>
          <a:prstGeom prst="rect">
            <a:avLst/>
          </a:prstGeom>
        </p:spPr>
        <p:txBody>
          <a:bodyPr wrap="square">
            <a:spAutoFit/>
          </a:bodyPr>
          <a:lstStyle/>
          <a:p>
            <a:pPr marL="342900" indent="-342900">
              <a:buFont typeface="Arial" pitchFamily="34" charset="0"/>
              <a:buChar char="•"/>
            </a:pPr>
            <a:r>
              <a:rPr lang="en-IE" sz="2000" dirty="0">
                <a:solidFill>
                  <a:srgbClr val="990033"/>
                </a:solidFill>
              </a:rPr>
              <a:t>Now we are going </a:t>
            </a:r>
            <a:r>
              <a:rPr lang="en-IE" sz="2000" dirty="0" smtClean="0">
                <a:solidFill>
                  <a:srgbClr val="990033"/>
                </a:solidFill>
              </a:rPr>
              <a:t>to complete </a:t>
            </a:r>
            <a:r>
              <a:rPr lang="en-IE" sz="2000" dirty="0">
                <a:solidFill>
                  <a:srgbClr val="990033"/>
                </a:solidFill>
              </a:rPr>
              <a:t>the </a:t>
            </a:r>
            <a:r>
              <a:rPr lang="en-IE" sz="2000" dirty="0" smtClean="0">
                <a:solidFill>
                  <a:srgbClr val="990033"/>
                </a:solidFill>
              </a:rPr>
              <a:t>following table </a:t>
            </a:r>
            <a:r>
              <a:rPr lang="en-IE" sz="2000" dirty="0">
                <a:solidFill>
                  <a:srgbClr val="990033"/>
                </a:solidFill>
              </a:rPr>
              <a:t>as a conclusion to </a:t>
            </a:r>
            <a:r>
              <a:rPr lang="en-IE" sz="2000" dirty="0" smtClean="0">
                <a:solidFill>
                  <a:srgbClr val="990033"/>
                </a:solidFill>
              </a:rPr>
              <a:t>the previous exercises </a:t>
            </a:r>
          </a:p>
          <a:p>
            <a:pPr marL="342900" indent="-342900">
              <a:buFont typeface="Arial" pitchFamily="34" charset="0"/>
              <a:buChar char="•"/>
            </a:pPr>
            <a:r>
              <a:rPr lang="en-IE" sz="2000" dirty="0" smtClean="0">
                <a:solidFill>
                  <a:srgbClr val="990033"/>
                </a:solidFill>
              </a:rPr>
              <a:t>What </a:t>
            </a:r>
            <a:r>
              <a:rPr lang="en-IE" sz="2000" dirty="0">
                <a:solidFill>
                  <a:srgbClr val="990033"/>
                </a:solidFill>
              </a:rPr>
              <a:t>actions applied </a:t>
            </a:r>
            <a:r>
              <a:rPr lang="en-IE" sz="2000" dirty="0" smtClean="0">
                <a:solidFill>
                  <a:srgbClr val="990033"/>
                </a:solidFill>
              </a:rPr>
              <a:t>to both </a:t>
            </a:r>
            <a:r>
              <a:rPr lang="en-IE" sz="2000" dirty="0">
                <a:solidFill>
                  <a:srgbClr val="990033"/>
                </a:solidFill>
              </a:rPr>
              <a:t>sides of an </a:t>
            </a:r>
            <a:r>
              <a:rPr lang="en-IE" sz="2000" dirty="0" smtClean="0">
                <a:solidFill>
                  <a:srgbClr val="990033"/>
                </a:solidFill>
              </a:rPr>
              <a:t>inequality causes </a:t>
            </a:r>
            <a:r>
              <a:rPr lang="en-IE" sz="2000" dirty="0">
                <a:solidFill>
                  <a:srgbClr val="990033"/>
                </a:solidFill>
              </a:rPr>
              <a:t>the direction of </a:t>
            </a:r>
            <a:r>
              <a:rPr lang="en-IE" sz="2000" dirty="0" smtClean="0">
                <a:solidFill>
                  <a:srgbClr val="990033"/>
                </a:solidFill>
              </a:rPr>
              <a:t>the inequality </a:t>
            </a:r>
            <a:r>
              <a:rPr lang="en-IE" sz="2000" dirty="0">
                <a:solidFill>
                  <a:srgbClr val="990033"/>
                </a:solidFill>
              </a:rPr>
              <a:t>to reverse?</a:t>
            </a:r>
            <a:endParaRPr lang="en-IE" sz="2000" dirty="0" smtClean="0">
              <a:solidFill>
                <a:srgbClr val="990033"/>
              </a:solidFill>
            </a:endParaRPr>
          </a:p>
        </p:txBody>
      </p:sp>
      <p:sp>
        <p:nvSpPr>
          <p:cNvPr id="4" name="Rectangle 3"/>
          <p:cNvSpPr/>
          <p:nvPr/>
        </p:nvSpPr>
        <p:spPr>
          <a:xfrm>
            <a:off x="-395327" y="5157192"/>
            <a:ext cx="7200800" cy="646331"/>
          </a:xfrm>
          <a:prstGeom prst="rect">
            <a:avLst/>
          </a:prstGeom>
        </p:spPr>
        <p:txBody>
          <a:bodyPr wrap="square">
            <a:spAutoFit/>
          </a:bodyPr>
          <a:lstStyle/>
          <a:p>
            <a:endParaRPr lang="en-IE" dirty="0"/>
          </a:p>
          <a:p>
            <a:r>
              <a:rPr lang="en-IE" dirty="0" smtClean="0"/>
              <a:t>Yes</a:t>
            </a:r>
            <a:endParaRPr lang="en-IE" dirty="0"/>
          </a:p>
        </p:txBody>
      </p:sp>
      <p:graphicFrame>
        <p:nvGraphicFramePr>
          <p:cNvPr id="5" name="Table 4"/>
          <p:cNvGraphicFramePr>
            <a:graphicFrameLocks noGrp="1"/>
          </p:cNvGraphicFramePr>
          <p:nvPr>
            <p:extLst>
              <p:ext uri="{D42A27DB-BD31-4B8C-83A1-F6EECF244321}">
                <p14:modId xmlns:p14="http://schemas.microsoft.com/office/powerpoint/2010/main" val="4179078545"/>
              </p:ext>
            </p:extLst>
          </p:nvPr>
        </p:nvGraphicFramePr>
        <p:xfrm>
          <a:off x="1331640" y="2478802"/>
          <a:ext cx="6480720" cy="3876040"/>
        </p:xfrm>
        <a:graphic>
          <a:graphicData uri="http://schemas.openxmlformats.org/drawingml/2006/table">
            <a:tbl>
              <a:tblPr firstRow="1" bandRow="1">
                <a:tableStyleId>{5940675A-B579-460E-94D1-54222C63F5DA}</a:tableStyleId>
              </a:tblPr>
              <a:tblGrid>
                <a:gridCol w="3816424"/>
                <a:gridCol w="2664296"/>
              </a:tblGrid>
              <a:tr h="370840">
                <a:tc>
                  <a:txBody>
                    <a:bodyPr/>
                    <a:lstStyle/>
                    <a:p>
                      <a:r>
                        <a:rPr lang="en-IE" b="1" dirty="0" smtClean="0">
                          <a:solidFill>
                            <a:srgbClr val="990033"/>
                          </a:solidFill>
                        </a:rPr>
                        <a:t>Action (to both sides of an inequality)</a:t>
                      </a:r>
                      <a:endParaRPr lang="en-IE" b="1" dirty="0">
                        <a:solidFill>
                          <a:srgbClr val="990033"/>
                        </a:solidFill>
                      </a:endParaRPr>
                    </a:p>
                  </a:txBody>
                  <a:tcP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b="1" dirty="0" smtClean="0">
                          <a:solidFill>
                            <a:srgbClr val="990033"/>
                          </a:solidFill>
                        </a:rPr>
                        <a:t>Does the direction of the inequality change?</a:t>
                      </a:r>
                    </a:p>
                    <a:p>
                      <a:pPr marL="0" marR="0" indent="0" algn="ctr" defTabSz="914400" rtl="0" eaLnBrk="1" fontAlgn="auto" latinLnBrk="0" hangingPunct="1">
                        <a:lnSpc>
                          <a:spcPct val="100000"/>
                        </a:lnSpc>
                        <a:spcBef>
                          <a:spcPts val="0"/>
                        </a:spcBef>
                        <a:spcAft>
                          <a:spcPts val="0"/>
                        </a:spcAft>
                        <a:buClrTx/>
                        <a:buSzTx/>
                        <a:buFontTx/>
                        <a:buNone/>
                        <a:tabLst/>
                        <a:defRPr/>
                      </a:pPr>
                      <a:r>
                        <a:rPr lang="en-IE" dirty="0" smtClean="0"/>
                        <a:t> </a:t>
                      </a:r>
                      <a:r>
                        <a:rPr lang="en-IE" dirty="0" smtClean="0">
                          <a:solidFill>
                            <a:srgbClr val="990033"/>
                          </a:solidFill>
                        </a:rPr>
                        <a:t>Yes / No</a:t>
                      </a:r>
                      <a:endParaRPr lang="en-IE" b="1" dirty="0" smtClean="0">
                        <a:solidFill>
                          <a:srgbClr val="990033"/>
                        </a:solidFill>
                      </a:endParaRPr>
                    </a:p>
                  </a:txBody>
                  <a:tcP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dirty="0" smtClean="0">
                          <a:solidFill>
                            <a:srgbClr val="990033"/>
                          </a:solidFill>
                        </a:rPr>
                        <a:t>Add a positive number</a:t>
                      </a:r>
                      <a:endParaRPr lang="en-IE" dirty="0">
                        <a:solidFill>
                          <a:srgbClr val="990033"/>
                        </a:solidFill>
                      </a:endParaRPr>
                    </a:p>
                  </a:txBody>
                  <a:tcP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endParaRPr lang="en-IE">
                        <a:solidFill>
                          <a:srgbClr val="990033"/>
                        </a:solidFill>
                      </a:endParaRPr>
                    </a:p>
                  </a:txBody>
                  <a:tcP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dirty="0" smtClean="0">
                          <a:solidFill>
                            <a:srgbClr val="990033"/>
                          </a:solidFill>
                        </a:rPr>
                        <a:t>Subtract a positive number</a:t>
                      </a:r>
                      <a:endParaRPr lang="en-IE" dirty="0">
                        <a:solidFill>
                          <a:srgbClr val="990033"/>
                        </a:solidFill>
                      </a:endParaRPr>
                    </a:p>
                  </a:txBody>
                  <a:tcP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endParaRPr lang="en-IE">
                        <a:solidFill>
                          <a:srgbClr val="990033"/>
                        </a:solidFill>
                      </a:endParaRPr>
                    </a:p>
                  </a:txBody>
                  <a:tcP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r>
              <a:tr h="20404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dirty="0" smtClean="0">
                          <a:solidFill>
                            <a:srgbClr val="990033"/>
                          </a:solidFill>
                        </a:rPr>
                        <a:t>Add a negative number</a:t>
                      </a:r>
                      <a:endParaRPr lang="en-IE" dirty="0">
                        <a:solidFill>
                          <a:srgbClr val="990033"/>
                        </a:solidFill>
                      </a:endParaRPr>
                    </a:p>
                  </a:txBody>
                  <a:tcP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endParaRPr lang="en-IE" dirty="0">
                        <a:solidFill>
                          <a:srgbClr val="990033"/>
                        </a:solidFill>
                      </a:endParaRPr>
                    </a:p>
                  </a:txBody>
                  <a:tcP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dirty="0" smtClean="0">
                          <a:solidFill>
                            <a:srgbClr val="990033"/>
                          </a:solidFill>
                        </a:rPr>
                        <a:t>Subtract a negative number</a:t>
                      </a:r>
                      <a:endParaRPr lang="en-IE" dirty="0">
                        <a:solidFill>
                          <a:srgbClr val="990033"/>
                        </a:solidFill>
                      </a:endParaRPr>
                    </a:p>
                  </a:txBody>
                  <a:tcP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endParaRPr lang="en-IE">
                        <a:solidFill>
                          <a:srgbClr val="990033"/>
                        </a:solidFill>
                      </a:endParaRPr>
                    </a:p>
                  </a:txBody>
                  <a:tcP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dirty="0" smtClean="0">
                          <a:solidFill>
                            <a:srgbClr val="990033"/>
                          </a:solidFill>
                        </a:rPr>
                        <a:t>Multiply by a positive number</a:t>
                      </a:r>
                      <a:endParaRPr lang="en-IE" dirty="0">
                        <a:solidFill>
                          <a:srgbClr val="990033"/>
                        </a:solidFill>
                      </a:endParaRPr>
                    </a:p>
                  </a:txBody>
                  <a:tcP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endParaRPr lang="en-IE">
                        <a:solidFill>
                          <a:srgbClr val="990033"/>
                        </a:solidFill>
                      </a:endParaRPr>
                    </a:p>
                  </a:txBody>
                  <a:tcP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dirty="0" smtClean="0">
                          <a:solidFill>
                            <a:srgbClr val="990033"/>
                          </a:solidFill>
                        </a:rPr>
                        <a:t>Multiply by a negative number</a:t>
                      </a:r>
                      <a:endParaRPr lang="en-IE" dirty="0">
                        <a:solidFill>
                          <a:srgbClr val="990033"/>
                        </a:solidFill>
                      </a:endParaRPr>
                    </a:p>
                  </a:txBody>
                  <a:tcP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endParaRPr lang="en-IE" dirty="0">
                        <a:solidFill>
                          <a:srgbClr val="990033"/>
                        </a:solidFill>
                      </a:endParaRPr>
                    </a:p>
                  </a:txBody>
                  <a:tcP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dirty="0" smtClean="0">
                          <a:solidFill>
                            <a:srgbClr val="990033"/>
                          </a:solidFill>
                        </a:rPr>
                        <a:t>Divide by a positive number</a:t>
                      </a:r>
                      <a:endParaRPr lang="en-IE" dirty="0">
                        <a:solidFill>
                          <a:srgbClr val="990033"/>
                        </a:solidFill>
                      </a:endParaRPr>
                    </a:p>
                  </a:txBody>
                  <a:tcP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endParaRPr lang="en-IE" dirty="0">
                        <a:solidFill>
                          <a:srgbClr val="990033"/>
                        </a:solidFill>
                      </a:endParaRPr>
                    </a:p>
                  </a:txBody>
                  <a:tcP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dirty="0" smtClean="0">
                          <a:solidFill>
                            <a:srgbClr val="990033"/>
                          </a:solidFill>
                        </a:rPr>
                        <a:t>Divide by a negative number Yes</a:t>
                      </a:r>
                      <a:endParaRPr lang="en-IE" dirty="0">
                        <a:solidFill>
                          <a:srgbClr val="990033"/>
                        </a:solidFill>
                      </a:endParaRPr>
                    </a:p>
                  </a:txBody>
                  <a:tcP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endParaRPr lang="en-IE" dirty="0">
                        <a:solidFill>
                          <a:srgbClr val="990033"/>
                        </a:solidFill>
                      </a:endParaRPr>
                    </a:p>
                  </a:txBody>
                  <a:tcP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87939528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a:xfrm>
                <a:off x="457200" y="-90264"/>
                <a:ext cx="8229600" cy="1143000"/>
              </a:xfrm>
            </p:spPr>
            <p:txBody>
              <a:bodyPr>
                <a:normAutofit fontScale="90000"/>
              </a:bodyPr>
              <a:lstStyle/>
              <a:p>
                <a:r>
                  <a:rPr lang="en-IE" dirty="0"/>
                  <a:t>Section </a:t>
                </a:r>
                <a:r>
                  <a:rPr lang="en-IE" dirty="0" smtClean="0"/>
                  <a:t>F: </a:t>
                </a:r>
                <a:r>
                  <a:rPr lang="en-IE" dirty="0"/>
                  <a:t>Student Activity 1</a:t>
                </a:r>
                <a:br>
                  <a:rPr lang="en-IE" dirty="0"/>
                </a:br>
                <a:r>
                  <a:rPr lang="en-IE" sz="3100" dirty="0"/>
                  <a:t>To solve inequalities of the form </a:t>
                </a:r>
                <a14:m>
                  <m:oMath xmlns:m="http://schemas.openxmlformats.org/officeDocument/2006/math">
                    <m:r>
                      <a:rPr lang="en-IE" sz="3100" i="1" dirty="0" smtClean="0">
                        <a:latin typeface="Cambria Math"/>
                      </a:rPr>
                      <m:t>−</m:t>
                    </m:r>
                    <m:r>
                      <a:rPr lang="en-IE" sz="3100" i="1" dirty="0" err="1">
                        <a:latin typeface="Cambria Math"/>
                      </a:rPr>
                      <m:t>𝑎𝑥</m:t>
                    </m:r>
                    <m:r>
                      <a:rPr lang="en-IE" sz="3100" i="1" dirty="0">
                        <a:latin typeface="Cambria Math"/>
                      </a:rPr>
                      <m:t> + </m:t>
                    </m:r>
                    <m:r>
                      <a:rPr lang="en-IE" sz="3100" i="1" dirty="0">
                        <a:latin typeface="Cambria Math"/>
                      </a:rPr>
                      <m:t>𝑏</m:t>
                    </m:r>
                    <m:r>
                      <a:rPr lang="en-IE" sz="3100" i="1" dirty="0">
                        <a:latin typeface="Cambria Math"/>
                      </a:rPr>
                      <m:t> &lt; </m:t>
                    </m:r>
                    <m:r>
                      <a:rPr lang="en-IE" sz="3100" i="1" dirty="0">
                        <a:latin typeface="Cambria Math"/>
                      </a:rPr>
                      <m:t>𝑐</m:t>
                    </m:r>
                    <m:r>
                      <a:rPr lang="en-IE" sz="3100" i="1" dirty="0">
                        <a:latin typeface="Cambria Math"/>
                      </a:rPr>
                      <m:t>.</m:t>
                    </m:r>
                  </m:oMath>
                </a14:m>
                <a:endParaRPr lang="en-IE" sz="3600"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xfrm>
                <a:off x="457200" y="-90264"/>
                <a:ext cx="8229600" cy="1143000"/>
              </a:xfrm>
              <a:blipFill rotWithShape="1">
                <a:blip r:embed="rId2"/>
                <a:stretch>
                  <a:fillRect t="-9043" b="-14362"/>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395536" y="980728"/>
                <a:ext cx="4032448" cy="3477875"/>
              </a:xfrm>
              <a:prstGeom prst="rect">
                <a:avLst/>
              </a:prstGeom>
            </p:spPr>
            <p:txBody>
              <a:bodyPr wrap="square">
                <a:spAutoFit/>
              </a:bodyPr>
              <a:lstStyle/>
              <a:p>
                <a:pPr marL="342900" indent="-342900">
                  <a:buFont typeface="Arial" pitchFamily="34" charset="0"/>
                  <a:buChar char="•"/>
                </a:pPr>
                <a:r>
                  <a:rPr lang="en-IE" sz="2000" dirty="0">
                    <a:solidFill>
                      <a:srgbClr val="990033"/>
                    </a:solidFill>
                  </a:rPr>
                  <a:t>What is the first action you would perform to solve the inequality </a:t>
                </a:r>
                <a14:m>
                  <m:oMath xmlns:m="http://schemas.openxmlformats.org/officeDocument/2006/math">
                    <m:r>
                      <a:rPr lang="en-IE" sz="2000" i="1" dirty="0" smtClean="0">
                        <a:solidFill>
                          <a:srgbClr val="990033"/>
                        </a:solidFill>
                        <a:latin typeface="Cambria Math"/>
                      </a:rPr>
                      <m:t>−</m:t>
                    </m:r>
                    <m:r>
                      <a:rPr lang="en-IE" sz="2000" i="1" dirty="0" smtClean="0">
                        <a:solidFill>
                          <a:srgbClr val="990033"/>
                        </a:solidFill>
                        <a:latin typeface="Cambria Math"/>
                      </a:rPr>
                      <m:t>𝑥</m:t>
                    </m:r>
                    <m:r>
                      <a:rPr lang="en-IE" sz="2000" i="1" dirty="0" smtClean="0">
                        <a:solidFill>
                          <a:srgbClr val="990033"/>
                        </a:solidFill>
                        <a:latin typeface="Cambria Math"/>
                      </a:rPr>
                      <m:t> + 2 &gt; 5, </m:t>
                    </m:r>
                    <m:r>
                      <a:rPr lang="en-IE" sz="2000" i="1" dirty="0" smtClean="0">
                        <a:solidFill>
                          <a:srgbClr val="990033"/>
                        </a:solidFill>
                        <a:latin typeface="Cambria Math"/>
                      </a:rPr>
                      <m:t>𝑥</m:t>
                    </m:r>
                    <m:r>
                      <a:rPr lang="en-IE" sz="2000" i="1" dirty="0" smtClean="0">
                        <a:solidFill>
                          <a:srgbClr val="990033"/>
                        </a:solidFill>
                        <a:latin typeface="Cambria Math"/>
                      </a:rPr>
                      <m:t> ∈ </m:t>
                    </m:r>
                    <m:r>
                      <a:rPr lang="en-IE" sz="2000" i="1" dirty="0" smtClean="0">
                        <a:solidFill>
                          <a:srgbClr val="990033"/>
                        </a:solidFill>
                        <a:latin typeface="Cambria Math"/>
                      </a:rPr>
                      <m:t>𝑅</m:t>
                    </m:r>
                    <m:r>
                      <a:rPr lang="en-IE" sz="2000" i="1" dirty="0" smtClean="0">
                        <a:solidFill>
                          <a:srgbClr val="990033"/>
                        </a:solidFill>
                        <a:latin typeface="Cambria Math"/>
                      </a:rPr>
                      <m:t>? </m:t>
                    </m:r>
                  </m:oMath>
                </a14:m>
                <a:endParaRPr lang="en-IE" sz="2000" dirty="0">
                  <a:solidFill>
                    <a:srgbClr val="990033"/>
                  </a:solidFill>
                </a:endParaRPr>
              </a:p>
              <a:p>
                <a:pPr marL="342900" indent="-342900">
                  <a:buFont typeface="Arial" pitchFamily="34" charset="0"/>
                  <a:buChar char="•"/>
                </a:pPr>
                <a:r>
                  <a:rPr lang="en-IE" sz="2000" dirty="0" smtClean="0">
                    <a:solidFill>
                      <a:srgbClr val="990033"/>
                    </a:solidFill>
                  </a:rPr>
                  <a:t>What </a:t>
                </a:r>
                <a:r>
                  <a:rPr lang="en-IE" sz="2000" dirty="0">
                    <a:solidFill>
                      <a:srgbClr val="990033"/>
                    </a:solidFill>
                  </a:rPr>
                  <a:t>will the inequality now look like? </a:t>
                </a:r>
              </a:p>
              <a:p>
                <a:pPr marL="342900" indent="-342900">
                  <a:buFont typeface="Arial" pitchFamily="34" charset="0"/>
                  <a:buChar char="•"/>
                </a:pPr>
                <a:r>
                  <a:rPr lang="en-IE" sz="2000" dirty="0" smtClean="0">
                    <a:solidFill>
                      <a:srgbClr val="990033"/>
                    </a:solidFill>
                  </a:rPr>
                  <a:t>What </a:t>
                </a:r>
                <a:r>
                  <a:rPr lang="en-IE" sz="2000" dirty="0">
                    <a:solidFill>
                      <a:srgbClr val="990033"/>
                    </a:solidFill>
                  </a:rPr>
                  <a:t>will the next step be? </a:t>
                </a:r>
                <a:endParaRPr lang="en-IE" sz="2000" dirty="0" smtClean="0">
                  <a:solidFill>
                    <a:srgbClr val="990033"/>
                  </a:solidFill>
                </a:endParaRPr>
              </a:p>
              <a:p>
                <a:pPr marL="342900" indent="-342900">
                  <a:buFont typeface="Arial" pitchFamily="34" charset="0"/>
                  <a:buChar char="•"/>
                </a:pPr>
                <a:r>
                  <a:rPr lang="en-IE" sz="2000" dirty="0" smtClean="0">
                    <a:solidFill>
                      <a:srgbClr val="990033"/>
                    </a:solidFill>
                  </a:rPr>
                  <a:t>What </a:t>
                </a:r>
                <a:r>
                  <a:rPr lang="en-IE" sz="2000" dirty="0">
                    <a:solidFill>
                      <a:srgbClr val="990033"/>
                    </a:solidFill>
                  </a:rPr>
                  <a:t>happens when you divide both sides of an inequality by any negative number? </a:t>
                </a:r>
              </a:p>
              <a:p>
                <a:pPr marL="342900" indent="-342900">
                  <a:buFont typeface="Arial" pitchFamily="34" charset="0"/>
                  <a:buChar char="•"/>
                </a:pPr>
                <a:r>
                  <a:rPr lang="en-IE" sz="2000" dirty="0" smtClean="0">
                    <a:solidFill>
                      <a:srgbClr val="990033"/>
                    </a:solidFill>
                  </a:rPr>
                  <a:t>So </a:t>
                </a:r>
                <a:r>
                  <a:rPr lang="en-IE" sz="2000" dirty="0">
                    <a:solidFill>
                      <a:srgbClr val="990033"/>
                    </a:solidFill>
                  </a:rPr>
                  <a:t>what is the solution of the inequality? 	</a:t>
                </a:r>
              </a:p>
            </p:txBody>
          </p:sp>
        </mc:Choice>
        <mc:Fallback xmlns="">
          <p:sp>
            <p:nvSpPr>
              <p:cNvPr id="3" name="Rectangle 2"/>
              <p:cNvSpPr>
                <a:spLocks noRot="1" noChangeAspect="1" noMove="1" noResize="1" noEditPoints="1" noAdjustHandles="1" noChangeArrowheads="1" noChangeShapeType="1" noTextEdit="1"/>
              </p:cNvSpPr>
              <p:nvPr/>
            </p:nvSpPr>
            <p:spPr>
              <a:xfrm>
                <a:off x="395536" y="980728"/>
                <a:ext cx="4032448" cy="3477875"/>
              </a:xfrm>
              <a:prstGeom prst="rect">
                <a:avLst/>
              </a:prstGeom>
              <a:blipFill rotWithShape="1">
                <a:blip r:embed="rId3"/>
                <a:stretch>
                  <a:fillRect l="-1362" t="-877" r="-2118" b="-2281"/>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4572000" y="1124744"/>
                <a:ext cx="4032448" cy="553998"/>
              </a:xfrm>
              <a:prstGeom prst="rect">
                <a:avLst/>
              </a:prstGeom>
            </p:spPr>
            <p:txBody>
              <a:bodyPr wrap="square">
                <a:spAutoFit/>
              </a:bodyPr>
              <a:lstStyle/>
              <a:p>
                <a:pPr lvl="0">
                  <a:lnSpc>
                    <a:spcPct val="150000"/>
                  </a:lnSpc>
                </a:pPr>
                <a14:m>
                  <m:oMathPara xmlns:m="http://schemas.openxmlformats.org/officeDocument/2006/math">
                    <m:oMathParaPr>
                      <m:jc m:val="centerGroup"/>
                    </m:oMathParaPr>
                    <m:oMath xmlns:m="http://schemas.openxmlformats.org/officeDocument/2006/math">
                      <m:r>
                        <a:rPr lang="en-IE" sz="2000" i="1" dirty="0">
                          <a:solidFill>
                            <a:srgbClr val="990033"/>
                          </a:solidFill>
                          <a:latin typeface="Cambria Math"/>
                        </a:rPr>
                        <m:t>−</m:t>
                      </m:r>
                      <m:r>
                        <a:rPr lang="en-IE" sz="2000" i="1" dirty="0">
                          <a:solidFill>
                            <a:srgbClr val="990033"/>
                          </a:solidFill>
                          <a:latin typeface="Cambria Math"/>
                        </a:rPr>
                        <m:t>𝑥</m:t>
                      </m:r>
                      <m:r>
                        <a:rPr lang="en-IE" sz="2000" i="1" dirty="0">
                          <a:solidFill>
                            <a:srgbClr val="990033"/>
                          </a:solidFill>
                          <a:latin typeface="Cambria Math"/>
                        </a:rPr>
                        <m:t> + 2 &gt; 5 </m:t>
                      </m:r>
                    </m:oMath>
                  </m:oMathPara>
                </a14:m>
                <a:endParaRPr lang="en-IE" sz="2000" dirty="0">
                  <a:solidFill>
                    <a:srgbClr val="990033"/>
                  </a:solidFill>
                </a:endParaRPr>
              </a:p>
            </p:txBody>
          </p:sp>
        </mc:Choice>
        <mc:Fallback xmlns="">
          <p:sp>
            <p:nvSpPr>
              <p:cNvPr id="4" name="Rectangle 3"/>
              <p:cNvSpPr>
                <a:spLocks noRot="1" noChangeAspect="1" noMove="1" noResize="1" noEditPoints="1" noAdjustHandles="1" noChangeArrowheads="1" noChangeShapeType="1" noTextEdit="1"/>
              </p:cNvSpPr>
              <p:nvPr/>
            </p:nvSpPr>
            <p:spPr>
              <a:xfrm>
                <a:off x="4572000" y="1124744"/>
                <a:ext cx="4032448" cy="553998"/>
              </a:xfrm>
              <a:prstGeom prst="rect">
                <a:avLst/>
              </a:prstGeom>
              <a:blipFill rotWithShape="1">
                <a:blip r:embed="rId4"/>
                <a:stretch>
                  <a:fillRect/>
                </a:stretch>
              </a:blipFill>
            </p:spPr>
            <p:txBody>
              <a:bodyPr/>
              <a:lstStyle/>
              <a:p>
                <a:r>
                  <a:rPr lang="en-IE">
                    <a:noFill/>
                  </a:rPr>
                  <a:t> </a:t>
                </a:r>
              </a:p>
            </p:txBody>
          </p:sp>
        </mc:Fallback>
      </mc:AlternateContent>
      <p:cxnSp>
        <p:nvCxnSpPr>
          <p:cNvPr id="9" name="Straight Connector 8"/>
          <p:cNvCxnSpPr/>
          <p:nvPr/>
        </p:nvCxnSpPr>
        <p:spPr>
          <a:xfrm>
            <a:off x="5580112" y="1124744"/>
            <a:ext cx="0" cy="1836000"/>
          </a:xfrm>
          <a:prstGeom prst="line">
            <a:avLst/>
          </a:prstGeom>
          <a:ln w="38100">
            <a:solidFill>
              <a:srgbClr val="990033"/>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524328" y="1124744"/>
            <a:ext cx="0" cy="1836000"/>
          </a:xfrm>
          <a:prstGeom prst="line">
            <a:avLst/>
          </a:prstGeom>
          <a:ln w="38100">
            <a:solidFill>
              <a:srgbClr val="990033"/>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 name="Rectangle 9"/>
              <p:cNvSpPr/>
              <p:nvPr/>
            </p:nvSpPr>
            <p:spPr>
              <a:xfrm>
                <a:off x="4957723" y="1494076"/>
                <a:ext cx="59022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IE" i="1" dirty="0" smtClean="0">
                          <a:solidFill>
                            <a:srgbClr val="990033"/>
                          </a:solidFill>
                          <a:latin typeface="Cambria Math"/>
                        </a:rPr>
                        <m:t>−</m:t>
                      </m:r>
                      <m:r>
                        <a:rPr lang="en-IE" b="0" i="1" dirty="0" smtClean="0">
                          <a:solidFill>
                            <a:srgbClr val="990033"/>
                          </a:solidFill>
                          <a:latin typeface="Cambria Math"/>
                        </a:rPr>
                        <m:t>2</m:t>
                      </m:r>
                      <m:r>
                        <a:rPr lang="en-IE" i="1" dirty="0">
                          <a:solidFill>
                            <a:srgbClr val="990033"/>
                          </a:solidFill>
                          <a:latin typeface="Cambria Math"/>
                        </a:rPr>
                        <m:t> </m:t>
                      </m:r>
                    </m:oMath>
                  </m:oMathPara>
                </a14:m>
                <a:endParaRPr lang="en-IE" dirty="0"/>
              </a:p>
            </p:txBody>
          </p:sp>
        </mc:Choice>
        <mc:Fallback xmlns="">
          <p:sp>
            <p:nvSpPr>
              <p:cNvPr id="10" name="Rectangle 9"/>
              <p:cNvSpPr>
                <a:spLocks noRot="1" noChangeAspect="1" noMove="1" noResize="1" noEditPoints="1" noAdjustHandles="1" noChangeArrowheads="1" noChangeShapeType="1" noTextEdit="1"/>
              </p:cNvSpPr>
              <p:nvPr/>
            </p:nvSpPr>
            <p:spPr>
              <a:xfrm>
                <a:off x="4957723" y="1494076"/>
                <a:ext cx="590225" cy="369332"/>
              </a:xfrm>
              <a:prstGeom prst="rect">
                <a:avLst/>
              </a:prstGeom>
              <a:blipFill rotWithShape="1">
                <a:blip r:embed="rId5"/>
                <a:stretch>
                  <a:fillRect/>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7668344" y="1494076"/>
                <a:ext cx="59022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IE" i="1" dirty="0" smtClean="0">
                          <a:solidFill>
                            <a:srgbClr val="990033"/>
                          </a:solidFill>
                          <a:latin typeface="Cambria Math"/>
                        </a:rPr>
                        <m:t>−</m:t>
                      </m:r>
                      <m:r>
                        <a:rPr lang="en-IE" b="0" i="1" dirty="0" smtClean="0">
                          <a:solidFill>
                            <a:srgbClr val="990033"/>
                          </a:solidFill>
                          <a:latin typeface="Cambria Math"/>
                        </a:rPr>
                        <m:t>2</m:t>
                      </m:r>
                      <m:r>
                        <a:rPr lang="en-IE" i="1" dirty="0">
                          <a:solidFill>
                            <a:srgbClr val="990033"/>
                          </a:solidFill>
                          <a:latin typeface="Cambria Math"/>
                        </a:rPr>
                        <m:t> </m:t>
                      </m:r>
                    </m:oMath>
                  </m:oMathPara>
                </a14:m>
                <a:endParaRPr lang="en-IE" dirty="0"/>
              </a:p>
            </p:txBody>
          </p:sp>
        </mc:Choice>
        <mc:Fallback xmlns="">
          <p:sp>
            <p:nvSpPr>
              <p:cNvPr id="13" name="Rectangle 12"/>
              <p:cNvSpPr>
                <a:spLocks noRot="1" noChangeAspect="1" noMove="1" noResize="1" noEditPoints="1" noAdjustHandles="1" noChangeArrowheads="1" noChangeShapeType="1" noTextEdit="1"/>
              </p:cNvSpPr>
              <p:nvPr/>
            </p:nvSpPr>
            <p:spPr>
              <a:xfrm>
                <a:off x="7668344" y="1494076"/>
                <a:ext cx="590225" cy="369332"/>
              </a:xfrm>
              <a:prstGeom prst="rect">
                <a:avLst/>
              </a:prstGeom>
              <a:blipFill rotWithShape="1">
                <a:blip r:embed="rId6"/>
                <a:stretch>
                  <a:fillRect/>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4811174" y="1556792"/>
                <a:ext cx="4032448" cy="553998"/>
              </a:xfrm>
              <a:prstGeom prst="rect">
                <a:avLst/>
              </a:prstGeom>
            </p:spPr>
            <p:txBody>
              <a:bodyPr wrap="square">
                <a:spAutoFit/>
              </a:bodyPr>
              <a:lstStyle/>
              <a:p>
                <a:pPr lvl="0">
                  <a:lnSpc>
                    <a:spcPct val="150000"/>
                  </a:lnSpc>
                </a:pPr>
                <a14:m>
                  <m:oMathPara xmlns:m="http://schemas.openxmlformats.org/officeDocument/2006/math">
                    <m:oMathParaPr>
                      <m:jc m:val="centerGroup"/>
                    </m:oMathParaPr>
                    <m:oMath xmlns:m="http://schemas.openxmlformats.org/officeDocument/2006/math">
                      <m:r>
                        <a:rPr lang="en-IE" sz="2000" i="1" dirty="0" smtClean="0">
                          <a:solidFill>
                            <a:srgbClr val="990033"/>
                          </a:solidFill>
                          <a:latin typeface="Cambria Math"/>
                        </a:rPr>
                        <m:t>−</m:t>
                      </m:r>
                      <m:r>
                        <a:rPr lang="en-IE" sz="2000" i="1" dirty="0" smtClean="0">
                          <a:solidFill>
                            <a:srgbClr val="990033"/>
                          </a:solidFill>
                          <a:latin typeface="Cambria Math"/>
                        </a:rPr>
                        <m:t>𝑥</m:t>
                      </m:r>
                      <m:r>
                        <a:rPr lang="en-IE" sz="2000" i="1" dirty="0" smtClean="0">
                          <a:solidFill>
                            <a:srgbClr val="990033"/>
                          </a:solidFill>
                          <a:latin typeface="Cambria Math"/>
                        </a:rPr>
                        <m:t> &gt;3 </m:t>
                      </m:r>
                    </m:oMath>
                  </m:oMathPara>
                </a14:m>
                <a:endParaRPr lang="en-IE" sz="2000" dirty="0">
                  <a:solidFill>
                    <a:srgbClr val="990033"/>
                  </a:solidFill>
                </a:endParaRPr>
              </a:p>
            </p:txBody>
          </p:sp>
        </mc:Choice>
        <mc:Fallback xmlns="">
          <p:sp>
            <p:nvSpPr>
              <p:cNvPr id="14" name="Rectangle 13"/>
              <p:cNvSpPr>
                <a:spLocks noRot="1" noChangeAspect="1" noMove="1" noResize="1" noEditPoints="1" noAdjustHandles="1" noChangeArrowheads="1" noChangeShapeType="1" noTextEdit="1"/>
              </p:cNvSpPr>
              <p:nvPr/>
            </p:nvSpPr>
            <p:spPr>
              <a:xfrm>
                <a:off x="4811174" y="1556792"/>
                <a:ext cx="4032448" cy="553998"/>
              </a:xfrm>
              <a:prstGeom prst="rect">
                <a:avLst/>
              </a:prstGeom>
              <a:blipFill rotWithShape="1">
                <a:blip r:embed="rId7"/>
                <a:stretch>
                  <a:fillRect/>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4645113" y="2132856"/>
                <a:ext cx="100700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IE" i="1" dirty="0" smtClean="0">
                          <a:solidFill>
                            <a:srgbClr val="990033"/>
                          </a:solidFill>
                          <a:latin typeface="Cambria Math"/>
                          <a:ea typeface="Cambria Math"/>
                        </a:rPr>
                        <m:t>÷</m:t>
                      </m:r>
                      <m:r>
                        <a:rPr lang="en-IE" b="0" i="1" dirty="0" smtClean="0">
                          <a:solidFill>
                            <a:srgbClr val="990033"/>
                          </a:solidFill>
                          <a:latin typeface="Cambria Math"/>
                          <a:ea typeface="Cambria Math"/>
                        </a:rPr>
                        <m:t>(</m:t>
                      </m:r>
                      <m:r>
                        <a:rPr lang="en-IE" i="1" dirty="0" smtClean="0">
                          <a:solidFill>
                            <a:srgbClr val="990033"/>
                          </a:solidFill>
                          <a:latin typeface="Cambria Math"/>
                        </a:rPr>
                        <m:t>−</m:t>
                      </m:r>
                      <m:r>
                        <a:rPr lang="en-IE" b="0" i="1" dirty="0" smtClean="0">
                          <a:solidFill>
                            <a:srgbClr val="990033"/>
                          </a:solidFill>
                          <a:latin typeface="Cambria Math"/>
                        </a:rPr>
                        <m:t>1)</m:t>
                      </m:r>
                      <m:r>
                        <a:rPr lang="en-IE" i="1" dirty="0">
                          <a:solidFill>
                            <a:srgbClr val="990033"/>
                          </a:solidFill>
                          <a:latin typeface="Cambria Math"/>
                        </a:rPr>
                        <m:t> </m:t>
                      </m:r>
                    </m:oMath>
                  </m:oMathPara>
                </a14:m>
                <a:endParaRPr lang="en-IE" dirty="0"/>
              </a:p>
            </p:txBody>
          </p:sp>
        </mc:Choice>
        <mc:Fallback xmlns="">
          <p:sp>
            <p:nvSpPr>
              <p:cNvPr id="15" name="Rectangle 14"/>
              <p:cNvSpPr>
                <a:spLocks noRot="1" noChangeAspect="1" noMove="1" noResize="1" noEditPoints="1" noAdjustHandles="1" noChangeArrowheads="1" noChangeShapeType="1" noTextEdit="1"/>
              </p:cNvSpPr>
              <p:nvPr/>
            </p:nvSpPr>
            <p:spPr>
              <a:xfrm>
                <a:off x="4645113" y="2132856"/>
                <a:ext cx="1007007" cy="369332"/>
              </a:xfrm>
              <a:prstGeom prst="rect">
                <a:avLst/>
              </a:prstGeom>
              <a:blipFill rotWithShape="1">
                <a:blip r:embed="rId8"/>
                <a:stretch>
                  <a:fillRect b="-13333"/>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17" name="Rectangle 16"/>
              <p:cNvSpPr/>
              <p:nvPr/>
            </p:nvSpPr>
            <p:spPr>
              <a:xfrm>
                <a:off x="7597441" y="2132856"/>
                <a:ext cx="100700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IE" i="1" dirty="0" smtClean="0">
                          <a:solidFill>
                            <a:srgbClr val="990033"/>
                          </a:solidFill>
                          <a:latin typeface="Cambria Math"/>
                          <a:ea typeface="Cambria Math"/>
                        </a:rPr>
                        <m:t>÷</m:t>
                      </m:r>
                      <m:r>
                        <a:rPr lang="en-IE" b="0" i="1" dirty="0" smtClean="0">
                          <a:solidFill>
                            <a:srgbClr val="990033"/>
                          </a:solidFill>
                          <a:latin typeface="Cambria Math"/>
                          <a:ea typeface="Cambria Math"/>
                        </a:rPr>
                        <m:t>(</m:t>
                      </m:r>
                      <m:r>
                        <a:rPr lang="en-IE" i="1" dirty="0" smtClean="0">
                          <a:solidFill>
                            <a:srgbClr val="990033"/>
                          </a:solidFill>
                          <a:latin typeface="Cambria Math"/>
                        </a:rPr>
                        <m:t>−</m:t>
                      </m:r>
                      <m:r>
                        <a:rPr lang="en-IE" b="0" i="1" dirty="0" smtClean="0">
                          <a:solidFill>
                            <a:srgbClr val="990033"/>
                          </a:solidFill>
                          <a:latin typeface="Cambria Math"/>
                        </a:rPr>
                        <m:t>1)</m:t>
                      </m:r>
                      <m:r>
                        <a:rPr lang="en-IE" i="1" dirty="0">
                          <a:solidFill>
                            <a:srgbClr val="990033"/>
                          </a:solidFill>
                          <a:latin typeface="Cambria Math"/>
                        </a:rPr>
                        <m:t> </m:t>
                      </m:r>
                    </m:oMath>
                  </m:oMathPara>
                </a14:m>
                <a:endParaRPr lang="en-IE" dirty="0"/>
              </a:p>
            </p:txBody>
          </p:sp>
        </mc:Choice>
        <mc:Fallback xmlns="">
          <p:sp>
            <p:nvSpPr>
              <p:cNvPr id="17" name="Rectangle 16"/>
              <p:cNvSpPr>
                <a:spLocks noRot="1" noChangeAspect="1" noMove="1" noResize="1" noEditPoints="1" noAdjustHandles="1" noChangeArrowheads="1" noChangeShapeType="1" noTextEdit="1"/>
              </p:cNvSpPr>
              <p:nvPr/>
            </p:nvSpPr>
            <p:spPr>
              <a:xfrm>
                <a:off x="7597441" y="2132856"/>
                <a:ext cx="1007007" cy="369332"/>
              </a:xfrm>
              <a:prstGeom prst="rect">
                <a:avLst/>
              </a:prstGeom>
              <a:blipFill rotWithShape="1">
                <a:blip r:embed="rId9"/>
                <a:stretch>
                  <a:fillRect b="-13333"/>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18" name="Rectangle 17"/>
              <p:cNvSpPr/>
              <p:nvPr/>
            </p:nvSpPr>
            <p:spPr>
              <a:xfrm>
                <a:off x="5004048" y="2276872"/>
                <a:ext cx="4032448" cy="553998"/>
              </a:xfrm>
              <a:prstGeom prst="rect">
                <a:avLst/>
              </a:prstGeom>
            </p:spPr>
            <p:txBody>
              <a:bodyPr wrap="square">
                <a:spAutoFit/>
              </a:bodyPr>
              <a:lstStyle/>
              <a:p>
                <a:pPr lvl="0">
                  <a:lnSpc>
                    <a:spcPct val="150000"/>
                  </a:lnSpc>
                </a:pPr>
                <a14:m>
                  <m:oMathPara xmlns:m="http://schemas.openxmlformats.org/officeDocument/2006/math">
                    <m:oMathParaPr>
                      <m:jc m:val="centerGroup"/>
                    </m:oMathParaPr>
                    <m:oMath xmlns:m="http://schemas.openxmlformats.org/officeDocument/2006/math">
                      <m:r>
                        <a:rPr lang="en-IE" sz="2000" i="1" dirty="0" smtClean="0">
                          <a:solidFill>
                            <a:srgbClr val="990033"/>
                          </a:solidFill>
                          <a:latin typeface="Cambria Math"/>
                        </a:rPr>
                        <m:t>𝑥</m:t>
                      </m:r>
                      <m:r>
                        <a:rPr lang="en-IE" sz="2000" b="0" i="1" dirty="0" smtClean="0">
                          <a:solidFill>
                            <a:srgbClr val="990033"/>
                          </a:solidFill>
                          <a:latin typeface="Cambria Math"/>
                        </a:rPr>
                        <m:t>&lt;−3</m:t>
                      </m:r>
                      <m:r>
                        <a:rPr lang="en-IE" sz="2000" i="1" dirty="0">
                          <a:solidFill>
                            <a:srgbClr val="990033"/>
                          </a:solidFill>
                          <a:latin typeface="Cambria Math"/>
                        </a:rPr>
                        <m:t> </m:t>
                      </m:r>
                    </m:oMath>
                  </m:oMathPara>
                </a14:m>
                <a:endParaRPr lang="en-IE" sz="2000" dirty="0">
                  <a:solidFill>
                    <a:srgbClr val="990033"/>
                  </a:solidFill>
                </a:endParaRPr>
              </a:p>
            </p:txBody>
          </p:sp>
        </mc:Choice>
        <mc:Fallback xmlns="">
          <p:sp>
            <p:nvSpPr>
              <p:cNvPr id="18" name="Rectangle 17"/>
              <p:cNvSpPr>
                <a:spLocks noRot="1" noChangeAspect="1" noMove="1" noResize="1" noEditPoints="1" noAdjustHandles="1" noChangeArrowheads="1" noChangeShapeType="1" noTextEdit="1"/>
              </p:cNvSpPr>
              <p:nvPr/>
            </p:nvSpPr>
            <p:spPr>
              <a:xfrm>
                <a:off x="5004048" y="2276872"/>
                <a:ext cx="4032448" cy="553998"/>
              </a:xfrm>
              <a:prstGeom prst="rect">
                <a:avLst/>
              </a:prstGeom>
              <a:blipFill rotWithShape="1">
                <a:blip r:embed="rId10"/>
                <a:stretch>
                  <a:fillRect/>
                </a:stretch>
              </a:blipFill>
            </p:spPr>
            <p:txBody>
              <a:bodyPr/>
              <a:lstStyle/>
              <a:p>
                <a:r>
                  <a:rPr lang="en-IE">
                    <a:noFill/>
                  </a:rPr>
                  <a:t> </a:t>
                </a:r>
              </a:p>
            </p:txBody>
          </p:sp>
        </mc:Fallback>
      </mc:AlternateContent>
      <p:grpSp>
        <p:nvGrpSpPr>
          <p:cNvPr id="6" name="Group 5"/>
          <p:cNvGrpSpPr/>
          <p:nvPr/>
        </p:nvGrpSpPr>
        <p:grpSpPr>
          <a:xfrm>
            <a:off x="8792493" y="881697"/>
            <a:ext cx="8136864" cy="3816424"/>
            <a:chOff x="8792493" y="881697"/>
            <a:chExt cx="8136864" cy="3816424"/>
          </a:xfrm>
        </p:grpSpPr>
        <p:pic>
          <p:nvPicPr>
            <p:cNvPr id="33794"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152493" y="881697"/>
              <a:ext cx="7776864" cy="3816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ounded Rectangle 6"/>
            <p:cNvSpPr/>
            <p:nvPr/>
          </p:nvSpPr>
          <p:spPr>
            <a:xfrm rot="16200000">
              <a:off x="8162493" y="1511698"/>
              <a:ext cx="1620000" cy="360000"/>
            </a:xfrm>
            <a:prstGeom prst="roundRect">
              <a:avLst/>
            </a:prstGeom>
            <a:solidFill>
              <a:srgbClr val="FDCC33"/>
            </a:solidFill>
            <a:ln w="19050">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IE" sz="1400" dirty="0" smtClean="0">
                  <a:solidFill>
                    <a:srgbClr val="990033"/>
                  </a:solidFill>
                </a:rPr>
                <a:t>Lesson interaction</a:t>
              </a:r>
              <a:endParaRPr lang="en-IE" sz="1400" dirty="0">
                <a:solidFill>
                  <a:srgbClr val="990033"/>
                </a:solidFill>
              </a:endParaRPr>
            </a:p>
          </p:txBody>
        </p:sp>
      </p:grpSp>
    </p:spTree>
    <p:extLst>
      <p:ext uri="{BB962C8B-B14F-4D97-AF65-F5344CB8AC3E}">
        <p14:creationId xmlns:p14="http://schemas.microsoft.com/office/powerpoint/2010/main" val="343752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par>
                                <p:cTn id="8" presetID="22" presetClass="entr" presetSubtype="1"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up)">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fade">
                                      <p:cBhvr>
                                        <p:cTn id="24" dur="500"/>
                                        <p:tgtEl>
                                          <p:spTgt spid="3">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500"/>
                                        <p:tgtEl>
                                          <p:spTgt spid="14"/>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
                                            <p:txEl>
                                              <p:pRg st="2" end="2"/>
                                            </p:txEl>
                                          </p:spTgt>
                                        </p:tgtEl>
                                        <p:attrNameLst>
                                          <p:attrName>style.visibility</p:attrName>
                                        </p:attrNameLst>
                                      </p:cBhvr>
                                      <p:to>
                                        <p:strVal val="visible"/>
                                      </p:to>
                                    </p:set>
                                    <p:animEffect transition="in" filter="fade">
                                      <p:cBhvr>
                                        <p:cTn id="34" dur="500"/>
                                        <p:tgtEl>
                                          <p:spTgt spid="3">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500"/>
                                        <p:tgtEl>
                                          <p:spTgt spid="15"/>
                                        </p:tgtEl>
                                      </p:cBhvr>
                                    </p:animEffect>
                                  </p:childTnLst>
                                </p:cTn>
                              </p:par>
                            </p:childTnLst>
                          </p:cTn>
                        </p:par>
                        <p:par>
                          <p:cTn id="40" fill="hold">
                            <p:stCondLst>
                              <p:cond delay="500"/>
                            </p:stCondLst>
                            <p:childTnLst>
                              <p:par>
                                <p:cTn id="41" presetID="10"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500"/>
                                        <p:tgtEl>
                                          <p:spTgt spid="17"/>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3">
                                            <p:txEl>
                                              <p:pRg st="3" end="3"/>
                                            </p:txEl>
                                          </p:spTgt>
                                        </p:tgtEl>
                                        <p:attrNameLst>
                                          <p:attrName>style.visibility</p:attrName>
                                        </p:attrNameLst>
                                      </p:cBhvr>
                                      <p:to>
                                        <p:strVal val="visible"/>
                                      </p:to>
                                    </p:set>
                                    <p:animEffect transition="in" filter="fade">
                                      <p:cBhvr>
                                        <p:cTn id="48" dur="500"/>
                                        <p:tgtEl>
                                          <p:spTgt spid="3">
                                            <p:txEl>
                                              <p:pRg st="3" end="3"/>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3">
                                            <p:txEl>
                                              <p:pRg st="4" end="4"/>
                                            </p:txEl>
                                          </p:spTgt>
                                        </p:tgtEl>
                                        <p:attrNameLst>
                                          <p:attrName>style.visibility</p:attrName>
                                        </p:attrNameLst>
                                      </p:cBhvr>
                                      <p:to>
                                        <p:strVal val="visible"/>
                                      </p:to>
                                    </p:set>
                                    <p:animEffect transition="in" filter="fade">
                                      <p:cBhvr>
                                        <p:cTn id="53" dur="500"/>
                                        <p:tgtEl>
                                          <p:spTgt spid="3">
                                            <p:txEl>
                                              <p:pRg st="4" end="4"/>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59" restart="whenNotActive" fill="hold" evtFilter="cancelBubble" nodeType="interactiveSeq">
                <p:stCondLst>
                  <p:cond evt="onClick" delay="0">
                    <p:tgtEl>
                      <p:spTgt spid="6"/>
                    </p:tgtEl>
                  </p:cond>
                </p:stCondLst>
                <p:endSync evt="end" delay="0">
                  <p:rtn val="all"/>
                </p:endSync>
                <p:childTnLst>
                  <p:par>
                    <p:cTn id="60" fill="hold">
                      <p:stCondLst>
                        <p:cond delay="0"/>
                      </p:stCondLst>
                      <p:childTnLst>
                        <p:par>
                          <p:cTn id="61" fill="hold">
                            <p:stCondLst>
                              <p:cond delay="0"/>
                            </p:stCondLst>
                            <p:childTnLst>
                              <p:par>
                                <p:cTn id="62" presetID="35" presetClass="path" presetSubtype="0" accel="50000" decel="50000" fill="hold" nodeType="clickEffect">
                                  <p:stCondLst>
                                    <p:cond delay="0"/>
                                  </p:stCondLst>
                                  <p:childTnLst>
                                    <p:animMotion origin="layout" path="M -0.00018 7.40741E-7 L -0.93038 7.40741E-7 " pathEditMode="relative" rAng="0" ptsTypes="AA">
                                      <p:cBhvr>
                                        <p:cTn id="63" dur="2000" fill="hold"/>
                                        <p:tgtEl>
                                          <p:spTgt spid="6"/>
                                        </p:tgtEl>
                                        <p:attrNameLst>
                                          <p:attrName>ppt_x</p:attrName>
                                          <p:attrName>ppt_y</p:attrName>
                                        </p:attrNameLst>
                                      </p:cBhvr>
                                      <p:rCtr x="-46510" y="0"/>
                                    </p:animMotion>
                                  </p:childTnLst>
                                </p:cTn>
                              </p:par>
                            </p:childTnLst>
                          </p:cTn>
                        </p:par>
                      </p:childTnLst>
                    </p:cTn>
                  </p:par>
                  <p:par>
                    <p:cTn id="64" fill="hold">
                      <p:stCondLst>
                        <p:cond delay="indefinite"/>
                      </p:stCondLst>
                      <p:childTnLst>
                        <p:par>
                          <p:cTn id="65" fill="hold">
                            <p:stCondLst>
                              <p:cond delay="0"/>
                            </p:stCondLst>
                            <p:childTnLst>
                              <p:par>
                                <p:cTn id="66" presetID="63" presetClass="path" presetSubtype="0" accel="50000" decel="50000" fill="hold" nodeType="clickEffect">
                                  <p:stCondLst>
                                    <p:cond delay="0"/>
                                  </p:stCondLst>
                                  <p:childTnLst>
                                    <p:animMotion origin="layout" path="M -0.93038 7.40741E-7 L -0.00018 0.00347 " pathEditMode="relative" rAng="0" ptsTypes="AA">
                                      <p:cBhvr>
                                        <p:cTn id="67" dur="2000" fill="hold"/>
                                        <p:tgtEl>
                                          <p:spTgt spid="6"/>
                                        </p:tgtEl>
                                        <p:attrNameLst>
                                          <p:attrName>ppt_x</p:attrName>
                                          <p:attrName>ppt_y</p:attrName>
                                        </p:attrNameLst>
                                      </p:cBhvr>
                                      <p:rCtr x="46510" y="162"/>
                                    </p:animMotion>
                                  </p:childTnLst>
                                </p:cTn>
                              </p:par>
                            </p:childTnLst>
                          </p:cTn>
                        </p:par>
                      </p:childTnLst>
                    </p:cTn>
                  </p:par>
                </p:childTnLst>
              </p:cTn>
              <p:nextCondLst>
                <p:cond evt="onClick" delay="0">
                  <p:tgtEl>
                    <p:spTgt spid="6"/>
                  </p:tgtEl>
                </p:cond>
              </p:nextCondLst>
            </p:seq>
          </p:childTnLst>
        </p:cTn>
      </p:par>
    </p:tnLst>
    <p:bldLst>
      <p:bldP spid="3" grpId="0" uiExpand="1" build="p"/>
      <p:bldP spid="10" grpId="0"/>
      <p:bldP spid="13" grpId="0"/>
      <p:bldP spid="14" grpId="0"/>
      <p:bldP spid="15" grpId="0"/>
      <p:bldP spid="17" grpId="0"/>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44624"/>
            <a:ext cx="8229600" cy="1143000"/>
          </a:xfrm>
        </p:spPr>
        <p:txBody>
          <a:bodyPr>
            <a:normAutofit fontScale="90000"/>
          </a:bodyPr>
          <a:lstStyle/>
          <a:p>
            <a:r>
              <a:rPr lang="en-IE" b="1" dirty="0" smtClean="0"/>
              <a:t>Section A: Student Activity 1</a:t>
            </a:r>
            <a:br>
              <a:rPr lang="en-IE" b="1" dirty="0" smtClean="0"/>
            </a:br>
            <a:r>
              <a:rPr lang="en-IE" sz="4000" dirty="0"/>
              <a:t>Revision of &lt;, &gt;, ≤ and ≥ symbols.</a:t>
            </a:r>
            <a:endParaRPr lang="en-IE" dirty="0"/>
          </a:p>
        </p:txBody>
      </p:sp>
      <p:sp>
        <p:nvSpPr>
          <p:cNvPr id="5" name="Rectangle 4"/>
          <p:cNvSpPr/>
          <p:nvPr/>
        </p:nvSpPr>
        <p:spPr>
          <a:xfrm>
            <a:off x="611560" y="1196752"/>
            <a:ext cx="8136904" cy="400110"/>
          </a:xfrm>
          <a:prstGeom prst="rect">
            <a:avLst/>
          </a:prstGeom>
        </p:spPr>
        <p:txBody>
          <a:bodyPr wrap="square">
            <a:spAutoFit/>
          </a:bodyPr>
          <a:lstStyle/>
          <a:p>
            <a:r>
              <a:rPr lang="en-IE" sz="2000" dirty="0">
                <a:solidFill>
                  <a:srgbClr val="990033"/>
                </a:solidFill>
              </a:rPr>
              <a:t>2. Insert the appropriate symbol between these numbers. </a:t>
            </a: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8167" y="1772816"/>
            <a:ext cx="8026281" cy="305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7659063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a:xfrm>
                <a:off x="457200" y="-90264"/>
                <a:ext cx="8229600" cy="1143000"/>
              </a:xfrm>
            </p:spPr>
            <p:txBody>
              <a:bodyPr>
                <a:normAutofit fontScale="90000"/>
              </a:bodyPr>
              <a:lstStyle/>
              <a:p>
                <a:r>
                  <a:rPr lang="en-IE" dirty="0"/>
                  <a:t>Section </a:t>
                </a:r>
                <a:r>
                  <a:rPr lang="en-IE" dirty="0" smtClean="0"/>
                  <a:t>F: </a:t>
                </a:r>
                <a:r>
                  <a:rPr lang="en-IE" dirty="0"/>
                  <a:t>Student Activity 1</a:t>
                </a:r>
                <a:br>
                  <a:rPr lang="en-IE" dirty="0"/>
                </a:br>
                <a:r>
                  <a:rPr lang="en-IE" sz="3100" dirty="0"/>
                  <a:t>To solve inequalities of the form </a:t>
                </a:r>
                <a14:m>
                  <m:oMath xmlns:m="http://schemas.openxmlformats.org/officeDocument/2006/math">
                    <m:r>
                      <a:rPr lang="en-IE" sz="3100" i="1" dirty="0" smtClean="0">
                        <a:latin typeface="Cambria Math"/>
                      </a:rPr>
                      <m:t>−</m:t>
                    </m:r>
                    <m:r>
                      <a:rPr lang="en-IE" sz="3100" i="1" dirty="0" err="1">
                        <a:latin typeface="Cambria Math"/>
                      </a:rPr>
                      <m:t>𝑎𝑥</m:t>
                    </m:r>
                    <m:r>
                      <a:rPr lang="en-IE" sz="3100" i="1" dirty="0">
                        <a:latin typeface="Cambria Math"/>
                      </a:rPr>
                      <m:t> + </m:t>
                    </m:r>
                    <m:r>
                      <a:rPr lang="en-IE" sz="3100" i="1" dirty="0">
                        <a:latin typeface="Cambria Math"/>
                      </a:rPr>
                      <m:t>𝑏</m:t>
                    </m:r>
                    <m:r>
                      <a:rPr lang="en-IE" sz="3100" i="1" dirty="0">
                        <a:latin typeface="Cambria Math"/>
                      </a:rPr>
                      <m:t> &lt; </m:t>
                    </m:r>
                    <m:r>
                      <a:rPr lang="en-IE" sz="3100" i="1" dirty="0">
                        <a:latin typeface="Cambria Math"/>
                      </a:rPr>
                      <m:t>𝑐</m:t>
                    </m:r>
                    <m:r>
                      <a:rPr lang="en-IE" sz="3100" i="1" dirty="0">
                        <a:latin typeface="Cambria Math"/>
                      </a:rPr>
                      <m:t>.</m:t>
                    </m:r>
                  </m:oMath>
                </a14:m>
                <a:endParaRPr lang="en-IE" sz="3600"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xfrm>
                <a:off x="457200" y="-90264"/>
                <a:ext cx="8229600" cy="1143000"/>
              </a:xfrm>
              <a:blipFill rotWithShape="1">
                <a:blip r:embed="rId2"/>
                <a:stretch>
                  <a:fillRect t="-9043" b="-14362"/>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395536" y="980728"/>
                <a:ext cx="8352928" cy="4555093"/>
              </a:xfrm>
              <a:prstGeom prst="rect">
                <a:avLst/>
              </a:prstGeom>
            </p:spPr>
            <p:txBody>
              <a:bodyPr wrap="square">
                <a:spAutoFit/>
              </a:bodyPr>
              <a:lstStyle/>
              <a:p>
                <a:r>
                  <a:rPr lang="en-IE" sz="2000" dirty="0" smtClean="0">
                    <a:solidFill>
                      <a:srgbClr val="990033"/>
                    </a:solidFill>
                  </a:rPr>
                  <a:t>1 Solve the following inequalities where </a:t>
                </a:r>
                <a:r>
                  <a:rPr lang="en-IE" sz="2000" b="1" i="1" dirty="0">
                    <a:solidFill>
                      <a:srgbClr val="990033"/>
                    </a:solidFill>
                  </a:rPr>
                  <a:t>x </a:t>
                </a:r>
                <a:r>
                  <a:rPr lang="en-IE" sz="2000" dirty="0">
                    <a:solidFill>
                      <a:srgbClr val="990033"/>
                    </a:solidFill>
                  </a:rPr>
                  <a:t>∈ </a:t>
                </a:r>
                <a:r>
                  <a:rPr lang="en-IE" sz="2000" b="1" i="1" dirty="0">
                    <a:solidFill>
                      <a:srgbClr val="990033"/>
                    </a:solidFill>
                  </a:rPr>
                  <a:t>R</a:t>
                </a:r>
                <a:r>
                  <a:rPr lang="en-IE" sz="2000" dirty="0">
                    <a:solidFill>
                      <a:srgbClr val="990033"/>
                    </a:solidFill>
                  </a:rPr>
                  <a:t>: </a:t>
                </a:r>
                <a:endParaRPr lang="en-IE" sz="2000" dirty="0" smtClean="0">
                  <a:solidFill>
                    <a:srgbClr val="990033"/>
                  </a:solidFill>
                </a:endParaRPr>
              </a:p>
              <a:p>
                <a:pPr marL="514350" indent="-514350">
                  <a:lnSpc>
                    <a:spcPct val="150000"/>
                  </a:lnSpc>
                  <a:buAutoNum type="romanLcPeriod"/>
                </a:pPr>
                <a14:m>
                  <m:oMath xmlns:m="http://schemas.openxmlformats.org/officeDocument/2006/math">
                    <m:r>
                      <a:rPr lang="en-IE" sz="2000" i="1" dirty="0" smtClean="0">
                        <a:solidFill>
                          <a:srgbClr val="990033"/>
                        </a:solidFill>
                        <a:latin typeface="Cambria Math"/>
                      </a:rPr>
                      <m:t>−</m:t>
                    </m:r>
                    <m:r>
                      <a:rPr lang="en-IE" sz="2000" b="1" i="1" dirty="0" smtClean="0">
                        <a:solidFill>
                          <a:srgbClr val="990033"/>
                        </a:solidFill>
                        <a:latin typeface="Cambria Math"/>
                      </a:rPr>
                      <m:t>𝒙</m:t>
                    </m:r>
                    <m:r>
                      <a:rPr lang="en-IE" sz="2000" b="1" i="1" dirty="0" smtClean="0">
                        <a:solidFill>
                          <a:srgbClr val="990033"/>
                        </a:solidFill>
                        <a:latin typeface="Cambria Math"/>
                      </a:rPr>
                      <m:t> </m:t>
                    </m:r>
                    <m:r>
                      <a:rPr lang="en-IE" sz="2000" i="1" dirty="0" smtClean="0">
                        <a:solidFill>
                          <a:srgbClr val="990033"/>
                        </a:solidFill>
                        <a:latin typeface="Cambria Math"/>
                      </a:rPr>
                      <m:t>+ 2 &gt; 5</m:t>
                    </m:r>
                  </m:oMath>
                </a14:m>
                <a:endParaRPr lang="en-IE" sz="2000" dirty="0" smtClean="0">
                  <a:solidFill>
                    <a:srgbClr val="990033"/>
                  </a:solidFill>
                </a:endParaRPr>
              </a:p>
              <a:p>
                <a:pPr marL="514350" indent="-514350">
                  <a:lnSpc>
                    <a:spcPct val="150000"/>
                  </a:lnSpc>
                  <a:buAutoNum type="romanLcPeriod"/>
                </a:pPr>
                <a:endParaRPr lang="en-IE" sz="2000" dirty="0">
                  <a:solidFill>
                    <a:srgbClr val="990033"/>
                  </a:solidFill>
                </a:endParaRPr>
              </a:p>
              <a:p>
                <a:pPr>
                  <a:lnSpc>
                    <a:spcPct val="150000"/>
                  </a:lnSpc>
                </a:pPr>
                <a:r>
                  <a:rPr lang="en-IE" sz="2000" dirty="0" smtClean="0">
                    <a:solidFill>
                      <a:srgbClr val="990033"/>
                    </a:solidFill>
                  </a:rPr>
                  <a:t>ii. </a:t>
                </a:r>
                <a14:m>
                  <m:oMath xmlns:m="http://schemas.openxmlformats.org/officeDocument/2006/math">
                    <m:r>
                      <a:rPr lang="en-IE" sz="2000" i="1" dirty="0" smtClean="0">
                        <a:solidFill>
                          <a:srgbClr val="990033"/>
                        </a:solidFill>
                        <a:latin typeface="Cambria Math"/>
                      </a:rPr>
                      <m:t>−</m:t>
                    </m:r>
                    <m:r>
                      <a:rPr lang="en-IE" sz="2000" b="1" i="1" dirty="0" smtClean="0">
                        <a:solidFill>
                          <a:srgbClr val="990033"/>
                        </a:solidFill>
                        <a:latin typeface="Cambria Math"/>
                      </a:rPr>
                      <m:t>𝒙</m:t>
                    </m:r>
                    <m:r>
                      <a:rPr lang="en-IE" sz="2000" b="1" i="1" dirty="0" smtClean="0">
                        <a:solidFill>
                          <a:srgbClr val="990033"/>
                        </a:solidFill>
                        <a:latin typeface="Cambria Math"/>
                      </a:rPr>
                      <m:t> </m:t>
                    </m:r>
                    <m:r>
                      <a:rPr lang="en-IE" sz="2000" i="1" dirty="0" smtClean="0">
                        <a:solidFill>
                          <a:srgbClr val="990033"/>
                        </a:solidFill>
                        <a:latin typeface="Cambria Math"/>
                      </a:rPr>
                      <m:t>+ 2 &gt; −5</m:t>
                    </m:r>
                  </m:oMath>
                </a14:m>
                <a:endParaRPr lang="en-IE" sz="2000" dirty="0" smtClean="0">
                  <a:solidFill>
                    <a:srgbClr val="990033"/>
                  </a:solidFill>
                </a:endParaRPr>
              </a:p>
              <a:p>
                <a:pPr>
                  <a:lnSpc>
                    <a:spcPct val="150000"/>
                  </a:lnSpc>
                </a:pPr>
                <a:endParaRPr lang="en-IE" sz="2000" dirty="0">
                  <a:solidFill>
                    <a:srgbClr val="990033"/>
                  </a:solidFill>
                </a:endParaRPr>
              </a:p>
              <a:p>
                <a:pPr>
                  <a:lnSpc>
                    <a:spcPct val="150000"/>
                  </a:lnSpc>
                </a:pPr>
                <a:r>
                  <a:rPr lang="en-IE" sz="2000" dirty="0" smtClean="0">
                    <a:solidFill>
                      <a:srgbClr val="990033"/>
                    </a:solidFill>
                  </a:rPr>
                  <a:t>iii. </a:t>
                </a:r>
                <a14:m>
                  <m:oMath xmlns:m="http://schemas.openxmlformats.org/officeDocument/2006/math">
                    <m:r>
                      <a:rPr lang="en-IE" sz="2000" i="1" dirty="0" smtClean="0">
                        <a:solidFill>
                          <a:srgbClr val="990033"/>
                        </a:solidFill>
                        <a:latin typeface="Cambria Math"/>
                      </a:rPr>
                      <m:t>−</m:t>
                    </m:r>
                    <m:r>
                      <a:rPr lang="en-IE" sz="2000" b="1" i="1" dirty="0" smtClean="0">
                        <a:solidFill>
                          <a:srgbClr val="990033"/>
                        </a:solidFill>
                        <a:latin typeface="Cambria Math"/>
                      </a:rPr>
                      <m:t>𝒙</m:t>
                    </m:r>
                    <m:r>
                      <a:rPr lang="en-IE" sz="2000" b="1" i="1" dirty="0" smtClean="0">
                        <a:solidFill>
                          <a:srgbClr val="990033"/>
                        </a:solidFill>
                        <a:latin typeface="Cambria Math"/>
                      </a:rPr>
                      <m:t> </m:t>
                    </m:r>
                    <m:r>
                      <a:rPr lang="en-IE" sz="2000" i="1" dirty="0" smtClean="0">
                        <a:solidFill>
                          <a:srgbClr val="990033"/>
                        </a:solidFill>
                        <a:latin typeface="Cambria Math"/>
                      </a:rPr>
                      <m:t>−6 &lt; 5</m:t>
                    </m:r>
                  </m:oMath>
                </a14:m>
                <a:endParaRPr lang="en-IE" sz="2000" dirty="0" smtClean="0">
                  <a:solidFill>
                    <a:srgbClr val="990033"/>
                  </a:solidFill>
                </a:endParaRPr>
              </a:p>
              <a:p>
                <a:pPr>
                  <a:lnSpc>
                    <a:spcPct val="150000"/>
                  </a:lnSpc>
                </a:pPr>
                <a:endParaRPr lang="en-IE" sz="2000" dirty="0">
                  <a:solidFill>
                    <a:srgbClr val="990033"/>
                  </a:solidFill>
                </a:endParaRPr>
              </a:p>
              <a:p>
                <a:pPr>
                  <a:lnSpc>
                    <a:spcPct val="150000"/>
                  </a:lnSpc>
                </a:pPr>
                <a:r>
                  <a:rPr lang="en-IE" sz="2000" dirty="0" smtClean="0">
                    <a:solidFill>
                      <a:srgbClr val="990033"/>
                    </a:solidFill>
                  </a:rPr>
                  <a:t>iv. </a:t>
                </a:r>
                <a14:m>
                  <m:oMath xmlns:m="http://schemas.openxmlformats.org/officeDocument/2006/math">
                    <m:r>
                      <a:rPr lang="en-IE" sz="2000" i="1" dirty="0" smtClean="0">
                        <a:solidFill>
                          <a:srgbClr val="990033"/>
                        </a:solidFill>
                        <a:latin typeface="Cambria Math"/>
                      </a:rPr>
                      <m:t>−2</m:t>
                    </m:r>
                    <m:r>
                      <a:rPr lang="en-IE" sz="2000" b="1" i="1" dirty="0" smtClean="0">
                        <a:solidFill>
                          <a:srgbClr val="990033"/>
                        </a:solidFill>
                        <a:latin typeface="Cambria Math"/>
                      </a:rPr>
                      <m:t>𝒙</m:t>
                    </m:r>
                    <m:r>
                      <a:rPr lang="en-IE" sz="2000" b="1" i="1" dirty="0" smtClean="0">
                        <a:solidFill>
                          <a:srgbClr val="990033"/>
                        </a:solidFill>
                        <a:latin typeface="Cambria Math"/>
                      </a:rPr>
                      <m:t> </m:t>
                    </m:r>
                    <m:r>
                      <a:rPr lang="en-IE" sz="2000" i="1" dirty="0" smtClean="0">
                        <a:solidFill>
                          <a:srgbClr val="990033"/>
                        </a:solidFill>
                        <a:latin typeface="Cambria Math"/>
                      </a:rPr>
                      <m:t>+ 3 &lt; 5</m:t>
                    </m:r>
                  </m:oMath>
                </a14:m>
                <a:endParaRPr lang="en-IE" sz="2000" dirty="0" smtClean="0">
                  <a:solidFill>
                    <a:srgbClr val="990033"/>
                  </a:solidFill>
                </a:endParaRPr>
              </a:p>
              <a:p>
                <a:pPr>
                  <a:lnSpc>
                    <a:spcPct val="150000"/>
                  </a:lnSpc>
                </a:pPr>
                <a:endParaRPr lang="en-IE" sz="2000" dirty="0">
                  <a:solidFill>
                    <a:srgbClr val="990033"/>
                  </a:solidFill>
                </a:endParaRPr>
              </a:p>
              <a:p>
                <a:pPr>
                  <a:lnSpc>
                    <a:spcPct val="150000"/>
                  </a:lnSpc>
                </a:pPr>
                <a:r>
                  <a:rPr lang="en-IE" sz="2000" dirty="0" smtClean="0">
                    <a:solidFill>
                      <a:srgbClr val="990033"/>
                    </a:solidFill>
                  </a:rPr>
                  <a:t>v</a:t>
                </a:r>
                <a14:m>
                  <m:oMath xmlns:m="http://schemas.openxmlformats.org/officeDocument/2006/math">
                    <m:r>
                      <a:rPr lang="en-IE" sz="2000" i="1" dirty="0" smtClean="0">
                        <a:solidFill>
                          <a:srgbClr val="990033"/>
                        </a:solidFill>
                        <a:latin typeface="Cambria Math"/>
                      </a:rPr>
                      <m:t>. −2</m:t>
                    </m:r>
                    <m:r>
                      <a:rPr lang="en-IE" sz="2000" b="1" i="1" dirty="0" smtClean="0">
                        <a:solidFill>
                          <a:srgbClr val="990033"/>
                        </a:solidFill>
                        <a:latin typeface="Cambria Math"/>
                      </a:rPr>
                      <m:t>𝒙</m:t>
                    </m:r>
                    <m:r>
                      <a:rPr lang="en-IE" sz="2000" b="1" i="1" dirty="0" smtClean="0">
                        <a:solidFill>
                          <a:srgbClr val="990033"/>
                        </a:solidFill>
                        <a:latin typeface="Cambria Math"/>
                      </a:rPr>
                      <m:t> </m:t>
                    </m:r>
                    <m:r>
                      <a:rPr lang="en-IE" sz="2000" i="1" dirty="0" smtClean="0">
                        <a:solidFill>
                          <a:srgbClr val="990033"/>
                        </a:solidFill>
                        <a:latin typeface="Cambria Math"/>
                      </a:rPr>
                      <m:t>+ 3 &lt; 27</m:t>
                    </m:r>
                  </m:oMath>
                </a14:m>
                <a:endParaRPr lang="en-IE" sz="2000" dirty="0" smtClean="0">
                  <a:solidFill>
                    <a:srgbClr val="990033"/>
                  </a:solidFill>
                </a:endParaRPr>
              </a:p>
            </p:txBody>
          </p:sp>
        </mc:Choice>
        <mc:Fallback xmlns="">
          <p:sp>
            <p:nvSpPr>
              <p:cNvPr id="3" name="Rectangle 2"/>
              <p:cNvSpPr>
                <a:spLocks noRot="1" noChangeAspect="1" noMove="1" noResize="1" noEditPoints="1" noAdjustHandles="1" noChangeArrowheads="1" noChangeShapeType="1" noTextEdit="1"/>
              </p:cNvSpPr>
              <p:nvPr/>
            </p:nvSpPr>
            <p:spPr>
              <a:xfrm>
                <a:off x="395536" y="980728"/>
                <a:ext cx="8352928" cy="4555093"/>
              </a:xfrm>
              <a:prstGeom prst="rect">
                <a:avLst/>
              </a:prstGeom>
              <a:blipFill rotWithShape="1">
                <a:blip r:embed="rId3"/>
                <a:stretch>
                  <a:fillRect l="-803" t="-937" b="-402"/>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4572000" y="1313173"/>
                <a:ext cx="4032448" cy="3275512"/>
              </a:xfrm>
              <a:prstGeom prst="rect">
                <a:avLst/>
              </a:prstGeom>
            </p:spPr>
            <p:txBody>
              <a:bodyPr wrap="square">
                <a:spAutoFit/>
              </a:bodyPr>
              <a:lstStyle/>
              <a:p>
                <a:pPr lvl="0">
                  <a:lnSpc>
                    <a:spcPct val="150000"/>
                  </a:lnSpc>
                </a:pPr>
                <a:r>
                  <a:rPr lang="en-IE" sz="2000" dirty="0" smtClean="0">
                    <a:solidFill>
                      <a:srgbClr val="990033"/>
                    </a:solidFill>
                  </a:rPr>
                  <a:t>vi</a:t>
                </a:r>
                <a:r>
                  <a:rPr lang="en-IE" sz="2000" dirty="0">
                    <a:solidFill>
                      <a:srgbClr val="990033"/>
                    </a:solidFill>
                  </a:rPr>
                  <a:t>. </a:t>
                </a:r>
                <a14:m>
                  <m:oMath xmlns:m="http://schemas.openxmlformats.org/officeDocument/2006/math">
                    <m:r>
                      <a:rPr lang="en-IE" sz="2000" i="1" dirty="0">
                        <a:solidFill>
                          <a:srgbClr val="990033"/>
                        </a:solidFill>
                        <a:latin typeface="Cambria Math"/>
                      </a:rPr>
                      <m:t>−12</m:t>
                    </m:r>
                    <m:r>
                      <a:rPr lang="en-IE" sz="2000" b="1" i="1" dirty="0">
                        <a:solidFill>
                          <a:srgbClr val="990033"/>
                        </a:solidFill>
                        <a:latin typeface="Cambria Math"/>
                      </a:rPr>
                      <m:t>𝒙</m:t>
                    </m:r>
                    <m:r>
                      <a:rPr lang="en-IE" sz="2000" b="1" i="1" dirty="0">
                        <a:solidFill>
                          <a:srgbClr val="990033"/>
                        </a:solidFill>
                        <a:latin typeface="Cambria Math"/>
                      </a:rPr>
                      <m:t> </m:t>
                    </m:r>
                    <m:r>
                      <a:rPr lang="en-IE" sz="2000" i="1" dirty="0">
                        <a:solidFill>
                          <a:srgbClr val="990033"/>
                        </a:solidFill>
                        <a:latin typeface="Cambria Math"/>
                      </a:rPr>
                      <m:t>+ 3 ≥ 111</m:t>
                    </m:r>
                  </m:oMath>
                </a14:m>
                <a:endParaRPr lang="en-IE" sz="2000" dirty="0" smtClean="0">
                  <a:solidFill>
                    <a:srgbClr val="990033"/>
                  </a:solidFill>
                </a:endParaRPr>
              </a:p>
              <a:p>
                <a:pPr lvl="0">
                  <a:lnSpc>
                    <a:spcPct val="150000"/>
                  </a:lnSpc>
                </a:pPr>
                <a:endParaRPr lang="en-IE" sz="2000" dirty="0">
                  <a:solidFill>
                    <a:srgbClr val="990033"/>
                  </a:solidFill>
                </a:endParaRPr>
              </a:p>
              <a:p>
                <a:pPr lvl="0">
                  <a:lnSpc>
                    <a:spcPct val="150000"/>
                  </a:lnSpc>
                </a:pPr>
                <a:r>
                  <a:rPr lang="en-IE" sz="2000" dirty="0">
                    <a:solidFill>
                      <a:srgbClr val="990033"/>
                    </a:solidFill>
                  </a:rPr>
                  <a:t>vii. </a:t>
                </a:r>
                <a14:m>
                  <m:oMath xmlns:m="http://schemas.openxmlformats.org/officeDocument/2006/math">
                    <m:r>
                      <a:rPr lang="en-IE" sz="2000" i="1" dirty="0">
                        <a:solidFill>
                          <a:srgbClr val="990033"/>
                        </a:solidFill>
                        <a:latin typeface="Cambria Math"/>
                      </a:rPr>
                      <m:t>4 − 3</m:t>
                    </m:r>
                    <m:r>
                      <a:rPr lang="en-IE" sz="2000" b="1" i="1" dirty="0">
                        <a:solidFill>
                          <a:srgbClr val="990033"/>
                        </a:solidFill>
                        <a:latin typeface="Cambria Math"/>
                      </a:rPr>
                      <m:t>𝒙</m:t>
                    </m:r>
                    <m:r>
                      <a:rPr lang="en-IE" sz="2000" b="1" i="1" dirty="0">
                        <a:solidFill>
                          <a:srgbClr val="990033"/>
                        </a:solidFill>
                        <a:latin typeface="Cambria Math"/>
                      </a:rPr>
                      <m:t> </m:t>
                    </m:r>
                    <m:r>
                      <a:rPr lang="en-IE" sz="2000" i="1" dirty="0">
                        <a:solidFill>
                          <a:srgbClr val="990033"/>
                        </a:solidFill>
                        <a:latin typeface="Cambria Math"/>
                      </a:rPr>
                      <m:t>≥ 46</m:t>
                    </m:r>
                  </m:oMath>
                </a14:m>
                <a:endParaRPr lang="en-IE" sz="2000" dirty="0" smtClean="0">
                  <a:solidFill>
                    <a:srgbClr val="990033"/>
                  </a:solidFill>
                </a:endParaRPr>
              </a:p>
              <a:p>
                <a:pPr lvl="0">
                  <a:lnSpc>
                    <a:spcPct val="150000"/>
                  </a:lnSpc>
                </a:pPr>
                <a:endParaRPr lang="en-IE" sz="2000" dirty="0">
                  <a:solidFill>
                    <a:srgbClr val="990033"/>
                  </a:solidFill>
                </a:endParaRPr>
              </a:p>
              <a:p>
                <a:pPr lvl="0">
                  <a:lnSpc>
                    <a:spcPct val="150000"/>
                  </a:lnSpc>
                </a:pPr>
                <a:r>
                  <a:rPr lang="en-IE" sz="2000" dirty="0" smtClean="0">
                    <a:solidFill>
                      <a:srgbClr val="990033"/>
                    </a:solidFill>
                  </a:rPr>
                  <a:t>viii</a:t>
                </a:r>
                <a:r>
                  <a:rPr lang="en-IE" sz="2000" dirty="0">
                    <a:solidFill>
                      <a:srgbClr val="990033"/>
                    </a:solidFill>
                  </a:rPr>
                  <a:t>. </a:t>
                </a:r>
                <a14:m>
                  <m:oMath xmlns:m="http://schemas.openxmlformats.org/officeDocument/2006/math">
                    <m:r>
                      <a:rPr lang="en-IE" sz="2000" i="1" dirty="0">
                        <a:solidFill>
                          <a:srgbClr val="990033"/>
                        </a:solidFill>
                        <a:latin typeface="Cambria Math"/>
                      </a:rPr>
                      <m:t>−2</m:t>
                    </m:r>
                    <m:r>
                      <a:rPr lang="en-IE" sz="2000" b="1" i="1" dirty="0">
                        <a:solidFill>
                          <a:srgbClr val="990033"/>
                        </a:solidFill>
                        <a:latin typeface="Cambria Math"/>
                      </a:rPr>
                      <m:t>𝒙</m:t>
                    </m:r>
                    <m:r>
                      <a:rPr lang="en-IE" sz="2000" b="1" i="1" dirty="0">
                        <a:solidFill>
                          <a:srgbClr val="990033"/>
                        </a:solidFill>
                        <a:latin typeface="Cambria Math"/>
                      </a:rPr>
                      <m:t> </m:t>
                    </m:r>
                    <m:r>
                      <a:rPr lang="en-IE" sz="2000" i="1" dirty="0">
                        <a:solidFill>
                          <a:srgbClr val="990033"/>
                        </a:solidFill>
                        <a:latin typeface="Cambria Math"/>
                      </a:rPr>
                      <m:t>+ 3 ≥ 10</m:t>
                    </m:r>
                  </m:oMath>
                </a14:m>
                <a:endParaRPr lang="en-IE" sz="2000" dirty="0" smtClean="0">
                  <a:solidFill>
                    <a:srgbClr val="990033"/>
                  </a:solidFill>
                </a:endParaRPr>
              </a:p>
              <a:p>
                <a:pPr lvl="0">
                  <a:lnSpc>
                    <a:spcPct val="150000"/>
                  </a:lnSpc>
                </a:pPr>
                <a:endParaRPr lang="en-IE" sz="2000" dirty="0">
                  <a:solidFill>
                    <a:srgbClr val="990033"/>
                  </a:solidFill>
                </a:endParaRPr>
              </a:p>
              <a:p>
                <a:pPr lvl="0">
                  <a:lnSpc>
                    <a:spcPct val="150000"/>
                  </a:lnSpc>
                </a:pPr>
                <a:r>
                  <a:rPr lang="en-IE" sz="2000" dirty="0">
                    <a:solidFill>
                      <a:srgbClr val="990033"/>
                    </a:solidFill>
                  </a:rPr>
                  <a:t>ix. </a:t>
                </a:r>
                <a14:m>
                  <m:oMath xmlns:m="http://schemas.openxmlformats.org/officeDocument/2006/math">
                    <m:r>
                      <a:rPr lang="en-IE" sz="2000" i="1" dirty="0">
                        <a:solidFill>
                          <a:srgbClr val="990033"/>
                        </a:solidFill>
                        <a:latin typeface="Cambria Math"/>
                      </a:rPr>
                      <m:t>−3</m:t>
                    </m:r>
                    <m:r>
                      <a:rPr lang="en-IE" sz="2000" b="1" i="1" dirty="0">
                        <a:solidFill>
                          <a:srgbClr val="990033"/>
                        </a:solidFill>
                        <a:latin typeface="Cambria Math"/>
                      </a:rPr>
                      <m:t>𝒙</m:t>
                    </m:r>
                    <m:r>
                      <a:rPr lang="en-IE" sz="2000" b="1" i="1" dirty="0">
                        <a:solidFill>
                          <a:srgbClr val="990033"/>
                        </a:solidFill>
                        <a:latin typeface="Cambria Math"/>
                      </a:rPr>
                      <m:t> </m:t>
                    </m:r>
                    <m:r>
                      <a:rPr lang="en-IE" sz="2000" i="1" dirty="0">
                        <a:solidFill>
                          <a:srgbClr val="990033"/>
                        </a:solidFill>
                        <a:latin typeface="Cambria Math"/>
                      </a:rPr>
                      <m:t>+ 3 ≥ 17</m:t>
                    </m:r>
                  </m:oMath>
                </a14:m>
                <a:endParaRPr lang="en-IE" sz="2000" dirty="0">
                  <a:solidFill>
                    <a:srgbClr val="990033"/>
                  </a:solidFill>
                </a:endParaRPr>
              </a:p>
            </p:txBody>
          </p:sp>
        </mc:Choice>
        <mc:Fallback xmlns="">
          <p:sp>
            <p:nvSpPr>
              <p:cNvPr id="4" name="Rectangle 3"/>
              <p:cNvSpPr>
                <a:spLocks noRot="1" noChangeAspect="1" noMove="1" noResize="1" noEditPoints="1" noAdjustHandles="1" noChangeArrowheads="1" noChangeShapeType="1" noTextEdit="1"/>
              </p:cNvSpPr>
              <p:nvPr/>
            </p:nvSpPr>
            <p:spPr>
              <a:xfrm>
                <a:off x="4572000" y="1313173"/>
                <a:ext cx="4032448" cy="3275512"/>
              </a:xfrm>
              <a:prstGeom prst="rect">
                <a:avLst/>
              </a:prstGeom>
              <a:blipFill rotWithShape="1">
                <a:blip r:embed="rId4"/>
                <a:stretch>
                  <a:fillRect l="-1513" b="-2230"/>
                </a:stretch>
              </a:blipFill>
            </p:spPr>
            <p:txBody>
              <a:bodyPr/>
              <a:lstStyle/>
              <a:p>
                <a:r>
                  <a:rPr lang="en-IE">
                    <a:noFill/>
                  </a:rPr>
                  <a:t> </a:t>
                </a:r>
              </a:p>
            </p:txBody>
          </p:sp>
        </mc:Fallback>
      </mc:AlternateContent>
    </p:spTree>
    <p:extLst>
      <p:ext uri="{BB962C8B-B14F-4D97-AF65-F5344CB8AC3E}">
        <p14:creationId xmlns:p14="http://schemas.microsoft.com/office/powerpoint/2010/main" val="405203922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a:xfrm>
                <a:off x="457200" y="-90264"/>
                <a:ext cx="8229600" cy="1143000"/>
              </a:xfrm>
            </p:spPr>
            <p:txBody>
              <a:bodyPr>
                <a:normAutofit fontScale="90000"/>
              </a:bodyPr>
              <a:lstStyle/>
              <a:p>
                <a:r>
                  <a:rPr lang="en-IE" dirty="0"/>
                  <a:t>Section </a:t>
                </a:r>
                <a:r>
                  <a:rPr lang="en-IE" dirty="0" smtClean="0"/>
                  <a:t>F: </a:t>
                </a:r>
                <a:r>
                  <a:rPr lang="en-IE" dirty="0"/>
                  <a:t>Student Activity 1</a:t>
                </a:r>
                <a:br>
                  <a:rPr lang="en-IE" dirty="0"/>
                </a:br>
                <a:r>
                  <a:rPr lang="en-IE" sz="3100" dirty="0"/>
                  <a:t>To solve inequalities of the form </a:t>
                </a:r>
                <a14:m>
                  <m:oMath xmlns:m="http://schemas.openxmlformats.org/officeDocument/2006/math">
                    <m:r>
                      <a:rPr lang="en-IE" sz="3100" i="1" dirty="0" smtClean="0">
                        <a:latin typeface="Cambria Math"/>
                      </a:rPr>
                      <m:t>−</m:t>
                    </m:r>
                    <m:r>
                      <a:rPr lang="en-IE" sz="3100" i="1" dirty="0" err="1">
                        <a:latin typeface="Cambria Math"/>
                      </a:rPr>
                      <m:t>𝑎𝑥</m:t>
                    </m:r>
                    <m:r>
                      <a:rPr lang="en-IE" sz="3100" i="1" dirty="0">
                        <a:latin typeface="Cambria Math"/>
                      </a:rPr>
                      <m:t> + </m:t>
                    </m:r>
                    <m:r>
                      <a:rPr lang="en-IE" sz="3100" i="1" dirty="0">
                        <a:latin typeface="Cambria Math"/>
                      </a:rPr>
                      <m:t>𝑏</m:t>
                    </m:r>
                    <m:r>
                      <a:rPr lang="en-IE" sz="3100" i="1" dirty="0">
                        <a:latin typeface="Cambria Math"/>
                      </a:rPr>
                      <m:t> &lt; </m:t>
                    </m:r>
                    <m:r>
                      <a:rPr lang="en-IE" sz="3100" i="1" dirty="0">
                        <a:latin typeface="Cambria Math"/>
                      </a:rPr>
                      <m:t>𝑐</m:t>
                    </m:r>
                    <m:r>
                      <a:rPr lang="en-IE" sz="3100" i="1" dirty="0">
                        <a:latin typeface="Cambria Math"/>
                      </a:rPr>
                      <m:t>.</m:t>
                    </m:r>
                  </m:oMath>
                </a14:m>
                <a:endParaRPr lang="en-IE" sz="3600"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xfrm>
                <a:off x="457200" y="-90264"/>
                <a:ext cx="8229600" cy="1143000"/>
              </a:xfrm>
              <a:blipFill rotWithShape="1">
                <a:blip r:embed="rId2"/>
                <a:stretch>
                  <a:fillRect t="-9043" b="-14362"/>
                </a:stretch>
              </a:blipFill>
            </p:spPr>
            <p:txBody>
              <a:bodyPr/>
              <a:lstStyle/>
              <a:p>
                <a:r>
                  <a:rPr lang="en-IE">
                    <a:noFill/>
                  </a:rPr>
                  <a:t> </a:t>
                </a:r>
              </a:p>
            </p:txBody>
          </p:sp>
        </mc:Fallback>
      </mc:AlternateContent>
      <p:sp>
        <p:nvSpPr>
          <p:cNvPr id="3" name="Rectangle 2"/>
          <p:cNvSpPr/>
          <p:nvPr/>
        </p:nvSpPr>
        <p:spPr>
          <a:xfrm>
            <a:off x="395536" y="980728"/>
            <a:ext cx="8352928" cy="3170099"/>
          </a:xfrm>
          <a:prstGeom prst="rect">
            <a:avLst/>
          </a:prstGeom>
        </p:spPr>
        <p:txBody>
          <a:bodyPr wrap="square">
            <a:spAutoFit/>
          </a:bodyPr>
          <a:lstStyle/>
          <a:p>
            <a:r>
              <a:rPr lang="en-IE" sz="2000" dirty="0">
                <a:solidFill>
                  <a:srgbClr val="990033"/>
                </a:solidFill>
              </a:rPr>
              <a:t>2 Fiona has €500 in her bank account. The only payment she makes from this account is to cover her mobile phone bill of €40 per month. This money is paid from the bank account at the end of each month. The bank stated they will warn her when the account goes below €25. Write an inequality to represent this problem and solve the inequality</a:t>
            </a:r>
            <a:r>
              <a:rPr lang="en-IE" sz="2000" dirty="0" smtClean="0">
                <a:solidFill>
                  <a:srgbClr val="990033"/>
                </a:solidFill>
              </a:rPr>
              <a:t>. _________________________________ 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extLst>
      <p:ext uri="{BB962C8B-B14F-4D97-AF65-F5344CB8AC3E}">
        <p14:creationId xmlns:p14="http://schemas.microsoft.com/office/powerpoint/2010/main" val="256082452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Rectangle 2"/>
              <p:cNvSpPr/>
              <p:nvPr/>
            </p:nvSpPr>
            <p:spPr>
              <a:xfrm>
                <a:off x="395536" y="980728"/>
                <a:ext cx="8460000" cy="4401205"/>
              </a:xfrm>
              <a:prstGeom prst="rect">
                <a:avLst/>
              </a:prstGeom>
            </p:spPr>
            <p:txBody>
              <a:bodyPr wrap="square">
                <a:spAutoFit/>
              </a:bodyPr>
              <a:lstStyle/>
              <a:p>
                <a:pPr marL="457200" indent="-457200">
                  <a:buAutoNum type="arabicPeriod"/>
                </a:pPr>
                <a:r>
                  <a:rPr lang="en-IE" sz="2000" dirty="0" smtClean="0">
                    <a:solidFill>
                      <a:srgbClr val="990033"/>
                    </a:solidFill>
                  </a:rPr>
                  <a:t>Complete </a:t>
                </a:r>
                <a:r>
                  <a:rPr lang="en-IE" sz="2000" dirty="0">
                    <a:solidFill>
                      <a:srgbClr val="990033"/>
                    </a:solidFill>
                  </a:rPr>
                  <a:t>a table and draw the graph of the function </a:t>
                </a:r>
                <a14:m>
                  <m:oMath xmlns:m="http://schemas.openxmlformats.org/officeDocument/2006/math">
                    <m:r>
                      <a:rPr lang="en-IE" sz="2000" i="1" dirty="0" smtClean="0">
                        <a:solidFill>
                          <a:srgbClr val="990033"/>
                        </a:solidFill>
                        <a:latin typeface="Cambria Math"/>
                      </a:rPr>
                      <m:t>𝑓</m:t>
                    </m:r>
                    <m:r>
                      <a:rPr lang="en-IE" sz="2000" i="1" dirty="0" smtClean="0">
                        <a:solidFill>
                          <a:srgbClr val="990033"/>
                        </a:solidFill>
                        <a:latin typeface="Cambria Math"/>
                      </a:rPr>
                      <m:t>(</m:t>
                    </m:r>
                    <m:r>
                      <a:rPr lang="en-IE" sz="2000" i="1" dirty="0" smtClean="0">
                        <a:solidFill>
                          <a:srgbClr val="990033"/>
                        </a:solidFill>
                        <a:latin typeface="Cambria Math"/>
                      </a:rPr>
                      <m:t>𝑥</m:t>
                    </m:r>
                    <m:r>
                      <a:rPr lang="en-IE" sz="2000" i="1" dirty="0" smtClean="0">
                        <a:solidFill>
                          <a:srgbClr val="990033"/>
                        </a:solidFill>
                        <a:latin typeface="Cambria Math"/>
                      </a:rPr>
                      <m:t>) = 3</m:t>
                    </m:r>
                    <m:r>
                      <a:rPr lang="en-IE" sz="2000" i="1" dirty="0" smtClean="0">
                        <a:solidFill>
                          <a:srgbClr val="990033"/>
                        </a:solidFill>
                        <a:latin typeface="Cambria Math"/>
                      </a:rPr>
                      <m:t>𝑥</m:t>
                    </m:r>
                    <m:r>
                      <a:rPr lang="en-IE" sz="2000" i="1" dirty="0" smtClean="0">
                        <a:solidFill>
                          <a:srgbClr val="990033"/>
                        </a:solidFill>
                        <a:latin typeface="Cambria Math"/>
                      </a:rPr>
                      <m:t> + 6, </m:t>
                    </m:r>
                    <m:r>
                      <a:rPr lang="en-IE" sz="2000" i="1" dirty="0" smtClean="0">
                        <a:solidFill>
                          <a:srgbClr val="990033"/>
                        </a:solidFill>
                        <a:latin typeface="Cambria Math"/>
                      </a:rPr>
                      <m:t>𝑥</m:t>
                    </m:r>
                    <m:r>
                      <a:rPr lang="en-IE" sz="2000" i="1" dirty="0" smtClean="0">
                        <a:solidFill>
                          <a:srgbClr val="990033"/>
                        </a:solidFill>
                        <a:latin typeface="Cambria Math"/>
                      </a:rPr>
                      <m:t> ∈ </m:t>
                    </m:r>
                    <m:r>
                      <a:rPr lang="en-IE" sz="2000" i="1" dirty="0" smtClean="0">
                        <a:solidFill>
                          <a:srgbClr val="990033"/>
                        </a:solidFill>
                        <a:latin typeface="Cambria Math"/>
                      </a:rPr>
                      <m:t>𝑅</m:t>
                    </m:r>
                  </m:oMath>
                </a14:m>
                <a:r>
                  <a:rPr lang="en-IE" sz="2000" dirty="0">
                    <a:solidFill>
                      <a:srgbClr val="990033"/>
                    </a:solidFill>
                  </a:rPr>
                  <a:t>, </a:t>
                </a:r>
                <a:r>
                  <a:rPr lang="en-IE" sz="2000" dirty="0" smtClean="0">
                    <a:solidFill>
                      <a:srgbClr val="990033"/>
                    </a:solidFill>
                  </a:rPr>
                  <a:t>in the </a:t>
                </a:r>
                <a:r>
                  <a:rPr lang="en-IE" sz="2000" dirty="0">
                    <a:solidFill>
                      <a:srgbClr val="990033"/>
                    </a:solidFill>
                  </a:rPr>
                  <a:t>domain </a:t>
                </a:r>
                <a14:m>
                  <m:oMath xmlns:m="http://schemas.openxmlformats.org/officeDocument/2006/math">
                    <m:r>
                      <a:rPr lang="en-IE" sz="2000" i="1" dirty="0" smtClean="0">
                        <a:solidFill>
                          <a:srgbClr val="990033"/>
                        </a:solidFill>
                        <a:latin typeface="Cambria Math"/>
                      </a:rPr>
                      <m:t>−3 ≤ </m:t>
                    </m:r>
                    <m:r>
                      <a:rPr lang="en-IE" sz="2000" i="1" dirty="0" smtClean="0">
                        <a:solidFill>
                          <a:srgbClr val="990033"/>
                        </a:solidFill>
                        <a:latin typeface="Cambria Math"/>
                      </a:rPr>
                      <m:t>𝑥</m:t>
                    </m:r>
                    <m:r>
                      <a:rPr lang="en-IE" sz="2000" i="1" dirty="0" smtClean="0">
                        <a:solidFill>
                          <a:srgbClr val="990033"/>
                        </a:solidFill>
                        <a:latin typeface="Cambria Math"/>
                      </a:rPr>
                      <m:t> ≤ 1 </m:t>
                    </m:r>
                  </m:oMath>
                </a14:m>
                <a:r>
                  <a:rPr lang="en-IE" sz="2000" dirty="0">
                    <a:solidFill>
                      <a:srgbClr val="990033"/>
                    </a:solidFill>
                  </a:rPr>
                  <a:t>and graphically determine the solution set to each </a:t>
                </a:r>
                <a:r>
                  <a:rPr lang="en-IE" sz="2000" dirty="0" smtClean="0">
                    <a:solidFill>
                      <a:srgbClr val="990033"/>
                    </a:solidFill>
                  </a:rPr>
                  <a:t>of the </a:t>
                </a:r>
                <a:r>
                  <a:rPr lang="en-IE" sz="2000" dirty="0">
                    <a:solidFill>
                      <a:srgbClr val="990033"/>
                    </a:solidFill>
                  </a:rPr>
                  <a:t>following inequalities</a:t>
                </a:r>
                <a:r>
                  <a:rPr lang="en-IE" sz="2000" dirty="0" smtClean="0">
                    <a:solidFill>
                      <a:srgbClr val="990033"/>
                    </a:solidFill>
                  </a:rPr>
                  <a:t>:</a:t>
                </a:r>
              </a:p>
              <a:p>
                <a:pPr marL="457200" indent="-457200">
                  <a:buAutoNum type="arabicPeriod"/>
                </a:pPr>
                <a:endParaRPr lang="en-IE" sz="2000" dirty="0">
                  <a:solidFill>
                    <a:srgbClr val="990033"/>
                  </a:solidFill>
                </a:endParaRPr>
              </a:p>
              <a:p>
                <a:pPr marL="457200" indent="-457200">
                  <a:buAutoNum type="arabicPeriod"/>
                </a:pPr>
                <a:endParaRPr lang="en-IE" sz="2000" dirty="0" smtClean="0">
                  <a:solidFill>
                    <a:srgbClr val="990033"/>
                  </a:solidFill>
                </a:endParaRPr>
              </a:p>
              <a:p>
                <a:pPr marL="457200" indent="-457200">
                  <a:buAutoNum type="arabicPeriod"/>
                </a:pPr>
                <a:endParaRPr lang="en-IE" sz="2000" dirty="0">
                  <a:solidFill>
                    <a:srgbClr val="990033"/>
                  </a:solidFill>
                </a:endParaRPr>
              </a:p>
              <a:p>
                <a:pPr marL="457200" indent="-457200">
                  <a:buAutoNum type="arabicPeriod"/>
                </a:pPr>
                <a:endParaRPr lang="en-IE" sz="2000" dirty="0" smtClean="0">
                  <a:solidFill>
                    <a:srgbClr val="990033"/>
                  </a:solidFill>
                </a:endParaRPr>
              </a:p>
              <a:p>
                <a:pPr marL="457200" indent="-457200">
                  <a:buAutoNum type="arabicPeriod"/>
                </a:pPr>
                <a:endParaRPr lang="en-IE" sz="2000" dirty="0">
                  <a:solidFill>
                    <a:srgbClr val="990033"/>
                  </a:solidFill>
                </a:endParaRPr>
              </a:p>
              <a:p>
                <a:pPr marL="457200" indent="-457200">
                  <a:buAutoNum type="arabicPeriod"/>
                </a:pPr>
                <a:endParaRPr lang="en-IE" sz="2000" dirty="0" smtClean="0">
                  <a:solidFill>
                    <a:srgbClr val="990033"/>
                  </a:solidFill>
                </a:endParaRPr>
              </a:p>
              <a:p>
                <a:pPr marL="457200" indent="-457200">
                  <a:buAutoNum type="arabicPeriod"/>
                </a:pPr>
                <a:endParaRPr lang="en-IE" sz="2000" dirty="0">
                  <a:solidFill>
                    <a:srgbClr val="990033"/>
                  </a:solidFill>
                </a:endParaRPr>
              </a:p>
              <a:p>
                <a:pPr marL="457200" indent="-457200">
                  <a:buAutoNum type="arabicPeriod"/>
                </a:pPr>
                <a:endParaRPr lang="en-IE" sz="2000" dirty="0" smtClean="0">
                  <a:solidFill>
                    <a:srgbClr val="990033"/>
                  </a:solidFill>
                </a:endParaRPr>
              </a:p>
              <a:p>
                <a:pPr marL="457200" indent="-457200">
                  <a:buAutoNum type="arabicPeriod"/>
                </a:pPr>
                <a:endParaRPr lang="en-IE" sz="2000" dirty="0">
                  <a:solidFill>
                    <a:srgbClr val="990033"/>
                  </a:solidFill>
                </a:endParaRPr>
              </a:p>
              <a:p>
                <a:pPr marL="457200" indent="-457200">
                  <a:buAutoNum type="arabicPeriod"/>
                </a:pPr>
                <a:endParaRPr lang="en-IE" sz="2000" dirty="0" smtClean="0">
                  <a:solidFill>
                    <a:srgbClr val="990033"/>
                  </a:solidFill>
                </a:endParaRPr>
              </a:p>
              <a:p>
                <a:endParaRPr lang="en-IE" sz="2000" dirty="0" smtClean="0">
                  <a:solidFill>
                    <a:srgbClr val="990033"/>
                  </a:solidFill>
                </a:endParaRPr>
              </a:p>
            </p:txBody>
          </p:sp>
        </mc:Choice>
        <mc:Fallback xmlns="">
          <p:sp>
            <p:nvSpPr>
              <p:cNvPr id="3" name="Rectangle 2"/>
              <p:cNvSpPr>
                <a:spLocks noRot="1" noChangeAspect="1" noMove="1" noResize="1" noEditPoints="1" noAdjustHandles="1" noChangeArrowheads="1" noChangeShapeType="1" noTextEdit="1"/>
              </p:cNvSpPr>
              <p:nvPr/>
            </p:nvSpPr>
            <p:spPr>
              <a:xfrm>
                <a:off x="395536" y="980728"/>
                <a:ext cx="8460000" cy="4401205"/>
              </a:xfrm>
              <a:prstGeom prst="rect">
                <a:avLst/>
              </a:prstGeom>
              <a:blipFill rotWithShape="1">
                <a:blip r:embed="rId2"/>
                <a:stretch>
                  <a:fillRect l="-793" t="-831" r="-576"/>
                </a:stretch>
              </a:blipFill>
            </p:spPr>
            <p:txBody>
              <a:bodyPr/>
              <a:lstStyle/>
              <a:p>
                <a:r>
                  <a:rPr lang="en-IE">
                    <a:noFill/>
                  </a:rPr>
                  <a:t> </a:t>
                </a:r>
              </a:p>
            </p:txBody>
          </p:sp>
        </mc:Fallback>
      </mc:AlternateContent>
      <p:pic>
        <p:nvPicPr>
          <p:cNvPr id="34827" name="Picture 11"/>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56456" y="4001417"/>
            <a:ext cx="2520000" cy="2520000"/>
          </a:xfrm>
          <a:prstGeom prst="rect">
            <a:avLst/>
          </a:prstGeom>
          <a:noFill/>
          <a:ln w="9525">
            <a:solidFill>
              <a:srgbClr val="9900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1" name="Group 20"/>
          <p:cNvGrpSpPr/>
          <p:nvPr/>
        </p:nvGrpSpPr>
        <p:grpSpPr>
          <a:xfrm>
            <a:off x="6139603" y="4009052"/>
            <a:ext cx="2542653" cy="2520000"/>
            <a:chOff x="10571244" y="5997454"/>
            <a:chExt cx="2565717" cy="2520000"/>
          </a:xfrm>
        </p:grpSpPr>
        <p:grpSp>
          <p:nvGrpSpPr>
            <p:cNvPr id="20" name="Group 19"/>
            <p:cNvGrpSpPr/>
            <p:nvPr/>
          </p:nvGrpSpPr>
          <p:grpSpPr>
            <a:xfrm>
              <a:off x="10571244" y="5997454"/>
              <a:ext cx="2565717" cy="2520000"/>
              <a:chOff x="6205604" y="4005064"/>
              <a:chExt cx="2565717" cy="2520000"/>
            </a:xfrm>
          </p:grpSpPr>
          <p:pic>
            <p:nvPicPr>
              <p:cNvPr id="34821" name="Picture 5"/>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28462" y="4005064"/>
                <a:ext cx="2542859" cy="2520000"/>
              </a:xfrm>
              <a:prstGeom prst="rect">
                <a:avLst/>
              </a:prstGeom>
              <a:noFill/>
              <a:ln w="9525">
                <a:solidFill>
                  <a:srgbClr val="9900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19" name="Rectangle 18"/>
                  <p:cNvSpPr/>
                  <p:nvPr/>
                </p:nvSpPr>
                <p:spPr>
                  <a:xfrm>
                    <a:off x="6205604" y="4029710"/>
                    <a:ext cx="1488035" cy="3077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IE" sz="1400" i="1" dirty="0">
                              <a:solidFill>
                                <a:srgbClr val="990033"/>
                              </a:solidFill>
                              <a:latin typeface="Cambria Math"/>
                            </a:rPr>
                            <m:t>𝑓</m:t>
                          </m:r>
                          <m:r>
                            <a:rPr lang="en-IE" sz="1400" i="1" dirty="0">
                              <a:solidFill>
                                <a:srgbClr val="990033"/>
                              </a:solidFill>
                              <a:latin typeface="Cambria Math"/>
                            </a:rPr>
                            <m:t>(</m:t>
                          </m:r>
                          <m:r>
                            <a:rPr lang="en-IE" sz="1400" i="1" dirty="0">
                              <a:solidFill>
                                <a:srgbClr val="990033"/>
                              </a:solidFill>
                              <a:latin typeface="Cambria Math"/>
                            </a:rPr>
                            <m:t>𝑥</m:t>
                          </m:r>
                          <m:r>
                            <a:rPr lang="en-IE" sz="1400" i="1" dirty="0">
                              <a:solidFill>
                                <a:srgbClr val="990033"/>
                              </a:solidFill>
                              <a:latin typeface="Cambria Math"/>
                            </a:rPr>
                            <m:t>) = 3</m:t>
                          </m:r>
                          <m:r>
                            <a:rPr lang="en-IE" sz="1400" i="1" dirty="0">
                              <a:solidFill>
                                <a:srgbClr val="990033"/>
                              </a:solidFill>
                              <a:latin typeface="Cambria Math"/>
                            </a:rPr>
                            <m:t>𝑥</m:t>
                          </m:r>
                          <m:r>
                            <a:rPr lang="en-IE" sz="1400" i="1" dirty="0">
                              <a:solidFill>
                                <a:srgbClr val="990033"/>
                              </a:solidFill>
                              <a:latin typeface="Cambria Math"/>
                            </a:rPr>
                            <m:t> + 6</m:t>
                          </m:r>
                        </m:oMath>
                      </m:oMathPara>
                    </a14:m>
                    <a:endParaRPr lang="en-IE" sz="1400" dirty="0"/>
                  </a:p>
                </p:txBody>
              </p:sp>
            </mc:Choice>
            <mc:Fallback xmlns="">
              <p:sp>
                <p:nvSpPr>
                  <p:cNvPr id="19" name="Rectangle 18"/>
                  <p:cNvSpPr>
                    <a:spLocks noRot="1" noChangeAspect="1" noMove="1" noResize="1" noEditPoints="1" noAdjustHandles="1" noChangeArrowheads="1" noChangeShapeType="1" noTextEdit="1"/>
                  </p:cNvSpPr>
                  <p:nvPr/>
                </p:nvSpPr>
                <p:spPr>
                  <a:xfrm>
                    <a:off x="6205604" y="4029710"/>
                    <a:ext cx="1488035" cy="307777"/>
                  </a:xfrm>
                  <a:prstGeom prst="rect">
                    <a:avLst/>
                  </a:prstGeom>
                  <a:blipFill rotWithShape="1">
                    <a:blip r:embed="rId5"/>
                    <a:stretch>
                      <a:fillRect b="-8000"/>
                    </a:stretch>
                  </a:blipFill>
                </p:spPr>
                <p:txBody>
                  <a:bodyPr/>
                  <a:lstStyle/>
                  <a:p>
                    <a:r>
                      <a:rPr lang="en-IE">
                        <a:noFill/>
                      </a:rPr>
                      <a:t> </a:t>
                    </a:r>
                  </a:p>
                </p:txBody>
              </p:sp>
            </mc:Fallback>
          </mc:AlternateContent>
        </p:grpSp>
        <p:sp>
          <p:nvSpPr>
            <p:cNvPr id="30" name="Rectangle 29"/>
            <p:cNvSpPr/>
            <p:nvPr/>
          </p:nvSpPr>
          <p:spPr>
            <a:xfrm>
              <a:off x="10895214" y="6566388"/>
              <a:ext cx="840093" cy="4097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sp>
        <p:nvSpPr>
          <p:cNvPr id="2" name="Title 1"/>
          <p:cNvSpPr>
            <a:spLocks noGrp="1"/>
          </p:cNvSpPr>
          <p:nvPr>
            <p:ph type="title"/>
          </p:nvPr>
        </p:nvSpPr>
        <p:spPr>
          <a:xfrm>
            <a:off x="457200" y="-90264"/>
            <a:ext cx="8229600" cy="1143000"/>
          </a:xfrm>
        </p:spPr>
        <p:txBody>
          <a:bodyPr>
            <a:normAutofit fontScale="90000"/>
          </a:bodyPr>
          <a:lstStyle/>
          <a:p>
            <a:r>
              <a:rPr lang="en-IE" dirty="0"/>
              <a:t>Section G</a:t>
            </a:r>
            <a:r>
              <a:rPr lang="en-IE" dirty="0" smtClean="0"/>
              <a:t>: </a:t>
            </a:r>
            <a:r>
              <a:rPr lang="en-IE" dirty="0"/>
              <a:t>Student Activity 1</a:t>
            </a:r>
            <a:br>
              <a:rPr lang="en-IE" dirty="0"/>
            </a:br>
            <a:r>
              <a:rPr lang="en-IE" sz="3100" dirty="0"/>
              <a:t>Solving inequalities graphically.</a:t>
            </a:r>
            <a:endParaRPr lang="en-IE" sz="3600" dirty="0"/>
          </a:p>
        </p:txBody>
      </p:sp>
      <mc:AlternateContent xmlns:mc="http://schemas.openxmlformats.org/markup-compatibility/2006" xmlns:a14="http://schemas.microsoft.com/office/drawing/2010/main">
        <mc:Choice Requires="a14">
          <p:graphicFrame>
            <p:nvGraphicFramePr>
              <p:cNvPr id="6" name="Table 5"/>
              <p:cNvGraphicFramePr>
                <a:graphicFrameLocks noGrp="1"/>
              </p:cNvGraphicFramePr>
              <p:nvPr>
                <p:extLst>
                  <p:ext uri="{D42A27DB-BD31-4B8C-83A1-F6EECF244321}">
                    <p14:modId xmlns:p14="http://schemas.microsoft.com/office/powerpoint/2010/main" val="390387464"/>
                  </p:ext>
                </p:extLst>
              </p:nvPr>
            </p:nvGraphicFramePr>
            <p:xfrm>
              <a:off x="6217920" y="1691697"/>
              <a:ext cx="2455288" cy="2225040"/>
            </p:xfrm>
            <a:graphic>
              <a:graphicData uri="http://schemas.openxmlformats.org/drawingml/2006/table">
                <a:tbl>
                  <a:tblPr firstRow="1" bandRow="1">
                    <a:tableStyleId>{5940675A-B579-460E-94D1-54222C63F5DA}</a:tableStyleId>
                  </a:tblPr>
                  <a:tblGrid>
                    <a:gridCol w="396000"/>
                    <a:gridCol w="2059288"/>
                  </a:tblGrid>
                  <a:tr h="370840">
                    <a:tc>
                      <a:txBody>
                        <a:bodyPr/>
                        <a:lstStyle/>
                        <a:p>
                          <a:pPr/>
                          <a14:m>
                            <m:oMathPara xmlns:m="http://schemas.openxmlformats.org/officeDocument/2006/math">
                              <m:oMathParaPr>
                                <m:jc m:val="centerGroup"/>
                              </m:oMathParaPr>
                              <m:oMath xmlns:m="http://schemas.openxmlformats.org/officeDocument/2006/math">
                                <m:r>
                                  <a:rPr lang="en-IE" dirty="0" smtClean="0">
                                    <a:solidFill>
                                      <a:srgbClr val="990033"/>
                                    </a:solidFill>
                                    <a:latin typeface="Cambria Math"/>
                                  </a:rPr>
                                  <m:t>𝒙</m:t>
                                </m:r>
                              </m:oMath>
                            </m:oMathPara>
                          </a14:m>
                          <a:endParaRPr lang="en-IE" dirty="0">
                            <a:solidFill>
                              <a:srgbClr val="990033"/>
                            </a:solidFill>
                          </a:endParaRPr>
                        </a:p>
                      </a:txBody>
                      <a:tcP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14:m>
                            <m:oMathPara xmlns:m="http://schemas.openxmlformats.org/officeDocument/2006/math">
                              <m:oMathParaPr>
                                <m:jc m:val="centerGroup"/>
                              </m:oMathParaPr>
                              <m:oMath xmlns:m="http://schemas.openxmlformats.org/officeDocument/2006/math">
                                <m:r>
                                  <a:rPr lang="en-IE" sz="1800" dirty="0" smtClean="0">
                                    <a:solidFill>
                                      <a:srgbClr val="990033"/>
                                    </a:solidFill>
                                    <a:latin typeface="Cambria Math"/>
                                  </a:rPr>
                                  <m:t>𝑓</m:t>
                                </m:r>
                                <m:r>
                                  <a:rPr lang="en-IE" sz="1800" dirty="0" smtClean="0">
                                    <a:solidFill>
                                      <a:srgbClr val="990033"/>
                                    </a:solidFill>
                                    <a:latin typeface="Cambria Math"/>
                                  </a:rPr>
                                  <m:t>(</m:t>
                                </m:r>
                                <m:r>
                                  <a:rPr lang="en-IE" sz="1800" dirty="0" smtClean="0">
                                    <a:solidFill>
                                      <a:srgbClr val="990033"/>
                                    </a:solidFill>
                                    <a:latin typeface="Cambria Math"/>
                                  </a:rPr>
                                  <m:t>𝑥</m:t>
                                </m:r>
                                <m:r>
                                  <a:rPr lang="en-IE" sz="1800" dirty="0" smtClean="0">
                                    <a:solidFill>
                                      <a:srgbClr val="990033"/>
                                    </a:solidFill>
                                    <a:latin typeface="Cambria Math"/>
                                  </a:rPr>
                                  <m:t>) = 3</m:t>
                                </m:r>
                                <m:r>
                                  <a:rPr lang="en-IE" sz="1800" dirty="0" smtClean="0">
                                    <a:solidFill>
                                      <a:srgbClr val="990033"/>
                                    </a:solidFill>
                                    <a:latin typeface="Cambria Math"/>
                                  </a:rPr>
                                  <m:t>𝑥</m:t>
                                </m:r>
                                <m:r>
                                  <a:rPr lang="en-IE" sz="1800" dirty="0" smtClean="0">
                                    <a:solidFill>
                                      <a:srgbClr val="990033"/>
                                    </a:solidFill>
                                    <a:latin typeface="Cambria Math"/>
                                  </a:rPr>
                                  <m:t> + 6</m:t>
                                </m:r>
                              </m:oMath>
                            </m:oMathPara>
                          </a14:m>
                          <a:endParaRPr lang="en-IE" dirty="0">
                            <a:solidFill>
                              <a:srgbClr val="990033"/>
                            </a:solidFill>
                          </a:endParaRPr>
                        </a:p>
                      </a:txBody>
                      <a:tcP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r>
                  <a:tr h="370840">
                    <a:tc>
                      <a:txBody>
                        <a:bodyPr/>
                        <a:lstStyle/>
                        <a:p>
                          <a:r>
                            <a:rPr lang="en-IE" dirty="0" smtClean="0">
                              <a:solidFill>
                                <a:srgbClr val="990033"/>
                              </a:solidFill>
                            </a:rPr>
                            <a:t>-3</a:t>
                          </a:r>
                          <a:endParaRPr lang="en-IE" dirty="0">
                            <a:solidFill>
                              <a:srgbClr val="990033"/>
                            </a:solidFill>
                          </a:endParaRPr>
                        </a:p>
                      </a:txBody>
                      <a:tcP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endParaRPr lang="en-IE">
                            <a:solidFill>
                              <a:srgbClr val="990033"/>
                            </a:solidFill>
                          </a:endParaRPr>
                        </a:p>
                      </a:txBody>
                      <a:tcP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r>
                  <a:tr h="370840">
                    <a:tc>
                      <a:txBody>
                        <a:bodyPr/>
                        <a:lstStyle/>
                        <a:p>
                          <a:r>
                            <a:rPr lang="en-IE" dirty="0" smtClean="0">
                              <a:solidFill>
                                <a:srgbClr val="990033"/>
                              </a:solidFill>
                            </a:rPr>
                            <a:t>-2</a:t>
                          </a:r>
                          <a:endParaRPr lang="en-IE" dirty="0">
                            <a:solidFill>
                              <a:srgbClr val="990033"/>
                            </a:solidFill>
                          </a:endParaRPr>
                        </a:p>
                      </a:txBody>
                      <a:tcP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endParaRPr lang="en-IE">
                            <a:solidFill>
                              <a:srgbClr val="990033"/>
                            </a:solidFill>
                          </a:endParaRPr>
                        </a:p>
                      </a:txBody>
                      <a:tcP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r>
                  <a:tr h="370840">
                    <a:tc>
                      <a:txBody>
                        <a:bodyPr/>
                        <a:lstStyle/>
                        <a:p>
                          <a:r>
                            <a:rPr lang="en-IE" dirty="0" smtClean="0">
                              <a:solidFill>
                                <a:srgbClr val="990033"/>
                              </a:solidFill>
                            </a:rPr>
                            <a:t>-1</a:t>
                          </a:r>
                          <a:endParaRPr lang="en-IE" dirty="0">
                            <a:solidFill>
                              <a:srgbClr val="990033"/>
                            </a:solidFill>
                          </a:endParaRPr>
                        </a:p>
                      </a:txBody>
                      <a:tcP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endParaRPr lang="en-IE">
                            <a:solidFill>
                              <a:srgbClr val="990033"/>
                            </a:solidFill>
                          </a:endParaRPr>
                        </a:p>
                      </a:txBody>
                      <a:tcP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r>
                  <a:tr h="370840">
                    <a:tc>
                      <a:txBody>
                        <a:bodyPr/>
                        <a:lstStyle/>
                        <a:p>
                          <a:r>
                            <a:rPr lang="en-IE" dirty="0" smtClean="0">
                              <a:solidFill>
                                <a:srgbClr val="990033"/>
                              </a:solidFill>
                            </a:rPr>
                            <a:t>0</a:t>
                          </a:r>
                          <a:endParaRPr lang="en-IE" dirty="0">
                            <a:solidFill>
                              <a:srgbClr val="990033"/>
                            </a:solidFill>
                          </a:endParaRPr>
                        </a:p>
                      </a:txBody>
                      <a:tcP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endParaRPr lang="en-IE">
                            <a:solidFill>
                              <a:srgbClr val="990033"/>
                            </a:solidFill>
                          </a:endParaRPr>
                        </a:p>
                      </a:txBody>
                      <a:tcP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r>
                  <a:tr h="370840">
                    <a:tc>
                      <a:txBody>
                        <a:bodyPr/>
                        <a:lstStyle/>
                        <a:p>
                          <a:r>
                            <a:rPr lang="en-IE" dirty="0" smtClean="0">
                              <a:solidFill>
                                <a:srgbClr val="990033"/>
                              </a:solidFill>
                            </a:rPr>
                            <a:t>1</a:t>
                          </a:r>
                          <a:endParaRPr lang="en-IE" dirty="0">
                            <a:solidFill>
                              <a:srgbClr val="990033"/>
                            </a:solidFill>
                          </a:endParaRPr>
                        </a:p>
                      </a:txBody>
                      <a:tcP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endParaRPr lang="en-IE" dirty="0">
                            <a:solidFill>
                              <a:srgbClr val="990033"/>
                            </a:solidFill>
                          </a:endParaRPr>
                        </a:p>
                      </a:txBody>
                      <a:tcP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r>
                </a:tbl>
              </a:graphicData>
            </a:graphic>
          </p:graphicFrame>
        </mc:Choice>
        <mc:Fallback xmlns="">
          <p:graphicFrame>
            <p:nvGraphicFramePr>
              <p:cNvPr id="6" name="Table 5"/>
              <p:cNvGraphicFramePr>
                <a:graphicFrameLocks noGrp="1"/>
              </p:cNvGraphicFramePr>
              <p:nvPr>
                <p:extLst>
                  <p:ext uri="{D42A27DB-BD31-4B8C-83A1-F6EECF244321}">
                    <p14:modId xmlns:p14="http://schemas.microsoft.com/office/powerpoint/2010/main" val="390387464"/>
                  </p:ext>
                </p:extLst>
              </p:nvPr>
            </p:nvGraphicFramePr>
            <p:xfrm>
              <a:off x="6217920" y="1691697"/>
              <a:ext cx="2455288" cy="2225040"/>
            </p:xfrm>
            <a:graphic>
              <a:graphicData uri="http://schemas.openxmlformats.org/drawingml/2006/table">
                <a:tbl>
                  <a:tblPr firstRow="1" bandRow="1">
                    <a:tableStyleId>{5940675A-B579-460E-94D1-54222C63F5DA}</a:tableStyleId>
                  </a:tblPr>
                  <a:tblGrid>
                    <a:gridCol w="396000"/>
                    <a:gridCol w="2059288"/>
                  </a:tblGrid>
                  <a:tr h="370840">
                    <a:tc>
                      <a:txBody>
                        <a:bodyPr/>
                        <a:lstStyle/>
                        <a:p>
                          <a:endParaRPr lang="en-US"/>
                        </a:p>
                      </a:txBody>
                      <a:tcP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blipFill rotWithShape="1">
                          <a:blip r:embed="rId6"/>
                          <a:stretch>
                            <a:fillRect t="-1639" r="-520000" b="-522951"/>
                          </a:stretch>
                        </a:blipFill>
                      </a:tcPr>
                    </a:tc>
                    <a:tc>
                      <a:txBody>
                        <a:bodyPr/>
                        <a:lstStyle/>
                        <a:p>
                          <a:endParaRPr lang="en-US"/>
                        </a:p>
                      </a:txBody>
                      <a:tcP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blipFill rotWithShape="1">
                          <a:blip r:embed="rId6"/>
                          <a:stretch>
                            <a:fillRect l="-19231" t="-1639" b="-522951"/>
                          </a:stretch>
                        </a:blipFill>
                      </a:tcPr>
                    </a:tc>
                  </a:tr>
                  <a:tr h="370840">
                    <a:tc>
                      <a:txBody>
                        <a:bodyPr/>
                        <a:lstStyle/>
                        <a:p>
                          <a:r>
                            <a:rPr lang="en-IE" dirty="0" smtClean="0">
                              <a:solidFill>
                                <a:srgbClr val="990033"/>
                              </a:solidFill>
                            </a:rPr>
                            <a:t>-3</a:t>
                          </a:r>
                          <a:endParaRPr lang="en-IE" dirty="0">
                            <a:solidFill>
                              <a:srgbClr val="990033"/>
                            </a:solidFill>
                          </a:endParaRPr>
                        </a:p>
                      </a:txBody>
                      <a:tcP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endParaRPr lang="en-IE">
                            <a:solidFill>
                              <a:srgbClr val="990033"/>
                            </a:solidFill>
                          </a:endParaRPr>
                        </a:p>
                      </a:txBody>
                      <a:tcP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r>
                  <a:tr h="370840">
                    <a:tc>
                      <a:txBody>
                        <a:bodyPr/>
                        <a:lstStyle/>
                        <a:p>
                          <a:r>
                            <a:rPr lang="en-IE" dirty="0" smtClean="0">
                              <a:solidFill>
                                <a:srgbClr val="990033"/>
                              </a:solidFill>
                            </a:rPr>
                            <a:t>-2</a:t>
                          </a:r>
                          <a:endParaRPr lang="en-IE" dirty="0">
                            <a:solidFill>
                              <a:srgbClr val="990033"/>
                            </a:solidFill>
                          </a:endParaRPr>
                        </a:p>
                      </a:txBody>
                      <a:tcP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endParaRPr lang="en-IE">
                            <a:solidFill>
                              <a:srgbClr val="990033"/>
                            </a:solidFill>
                          </a:endParaRPr>
                        </a:p>
                      </a:txBody>
                      <a:tcP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r>
                  <a:tr h="370840">
                    <a:tc>
                      <a:txBody>
                        <a:bodyPr/>
                        <a:lstStyle/>
                        <a:p>
                          <a:r>
                            <a:rPr lang="en-IE" dirty="0" smtClean="0">
                              <a:solidFill>
                                <a:srgbClr val="990033"/>
                              </a:solidFill>
                            </a:rPr>
                            <a:t>-1</a:t>
                          </a:r>
                          <a:endParaRPr lang="en-IE" dirty="0">
                            <a:solidFill>
                              <a:srgbClr val="990033"/>
                            </a:solidFill>
                          </a:endParaRPr>
                        </a:p>
                      </a:txBody>
                      <a:tcP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endParaRPr lang="en-IE">
                            <a:solidFill>
                              <a:srgbClr val="990033"/>
                            </a:solidFill>
                          </a:endParaRPr>
                        </a:p>
                      </a:txBody>
                      <a:tcP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r>
                  <a:tr h="370840">
                    <a:tc>
                      <a:txBody>
                        <a:bodyPr/>
                        <a:lstStyle/>
                        <a:p>
                          <a:r>
                            <a:rPr lang="en-IE" dirty="0" smtClean="0">
                              <a:solidFill>
                                <a:srgbClr val="990033"/>
                              </a:solidFill>
                            </a:rPr>
                            <a:t>0</a:t>
                          </a:r>
                          <a:endParaRPr lang="en-IE" dirty="0">
                            <a:solidFill>
                              <a:srgbClr val="990033"/>
                            </a:solidFill>
                          </a:endParaRPr>
                        </a:p>
                      </a:txBody>
                      <a:tcP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endParaRPr lang="en-IE">
                            <a:solidFill>
                              <a:srgbClr val="990033"/>
                            </a:solidFill>
                          </a:endParaRPr>
                        </a:p>
                      </a:txBody>
                      <a:tcP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r>
                  <a:tr h="370840">
                    <a:tc>
                      <a:txBody>
                        <a:bodyPr/>
                        <a:lstStyle/>
                        <a:p>
                          <a:r>
                            <a:rPr lang="en-IE" dirty="0" smtClean="0">
                              <a:solidFill>
                                <a:srgbClr val="990033"/>
                              </a:solidFill>
                            </a:rPr>
                            <a:t>1</a:t>
                          </a:r>
                          <a:endParaRPr lang="en-IE" dirty="0">
                            <a:solidFill>
                              <a:srgbClr val="990033"/>
                            </a:solidFill>
                          </a:endParaRPr>
                        </a:p>
                      </a:txBody>
                      <a:tcP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endParaRPr lang="en-IE" dirty="0">
                            <a:solidFill>
                              <a:srgbClr val="990033"/>
                            </a:solidFill>
                          </a:endParaRPr>
                        </a:p>
                      </a:txBody>
                      <a:tcP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r>
                </a:tbl>
              </a:graphicData>
            </a:graphic>
          </p:graphicFrame>
        </mc:Fallback>
      </mc:AlternateContent>
      <mc:AlternateContent xmlns:mc="http://schemas.openxmlformats.org/markup-compatibility/2006" xmlns:a14="http://schemas.microsoft.com/office/drawing/2010/main">
        <mc:Choice Requires="a14">
          <p:graphicFrame>
            <p:nvGraphicFramePr>
              <p:cNvPr id="8" name="Table 7"/>
              <p:cNvGraphicFramePr>
                <a:graphicFrameLocks noGrp="1"/>
              </p:cNvGraphicFramePr>
              <p:nvPr>
                <p:extLst>
                  <p:ext uri="{D42A27DB-BD31-4B8C-83A1-F6EECF244321}">
                    <p14:modId xmlns:p14="http://schemas.microsoft.com/office/powerpoint/2010/main" val="3488957030"/>
                  </p:ext>
                </p:extLst>
              </p:nvPr>
            </p:nvGraphicFramePr>
            <p:xfrm>
              <a:off x="6217920" y="1691697"/>
              <a:ext cx="2455288" cy="2225040"/>
            </p:xfrm>
            <a:graphic>
              <a:graphicData uri="http://schemas.openxmlformats.org/drawingml/2006/table">
                <a:tbl>
                  <a:tblPr firstRow="1" bandRow="1">
                    <a:tableStyleId>{5940675A-B579-460E-94D1-54222C63F5DA}</a:tableStyleId>
                  </a:tblPr>
                  <a:tblGrid>
                    <a:gridCol w="396000"/>
                    <a:gridCol w="2059288"/>
                  </a:tblGrid>
                  <a:tr h="370840">
                    <a:tc>
                      <a:txBody>
                        <a:bodyPr/>
                        <a:lstStyle/>
                        <a:p>
                          <a:pPr/>
                          <a14:m>
                            <m:oMathPara xmlns:m="http://schemas.openxmlformats.org/officeDocument/2006/math">
                              <m:oMathParaPr>
                                <m:jc m:val="centerGroup"/>
                              </m:oMathParaPr>
                              <m:oMath xmlns:m="http://schemas.openxmlformats.org/officeDocument/2006/math">
                                <m:r>
                                  <a:rPr lang="en-IE" dirty="0" smtClean="0">
                                    <a:solidFill>
                                      <a:srgbClr val="990033"/>
                                    </a:solidFill>
                                    <a:latin typeface="Cambria Math"/>
                                  </a:rPr>
                                  <m:t>𝒙</m:t>
                                </m:r>
                              </m:oMath>
                            </m:oMathPara>
                          </a14:m>
                          <a:endParaRPr lang="en-IE" dirty="0">
                            <a:solidFill>
                              <a:srgbClr val="990033"/>
                            </a:solidFill>
                          </a:endParaRPr>
                        </a:p>
                      </a:txBody>
                      <a:tcP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14:m>
                            <m:oMathPara xmlns:m="http://schemas.openxmlformats.org/officeDocument/2006/math">
                              <m:oMathParaPr>
                                <m:jc m:val="centerGroup"/>
                              </m:oMathParaPr>
                              <m:oMath xmlns:m="http://schemas.openxmlformats.org/officeDocument/2006/math">
                                <m:r>
                                  <a:rPr lang="en-IE" sz="1800" dirty="0" smtClean="0">
                                    <a:solidFill>
                                      <a:srgbClr val="990033"/>
                                    </a:solidFill>
                                    <a:latin typeface="Cambria Math"/>
                                  </a:rPr>
                                  <m:t>𝑓</m:t>
                                </m:r>
                                <m:r>
                                  <a:rPr lang="en-IE" sz="1800" dirty="0" smtClean="0">
                                    <a:solidFill>
                                      <a:srgbClr val="990033"/>
                                    </a:solidFill>
                                    <a:latin typeface="Cambria Math"/>
                                  </a:rPr>
                                  <m:t>(</m:t>
                                </m:r>
                                <m:r>
                                  <a:rPr lang="en-IE" sz="1800" dirty="0" smtClean="0">
                                    <a:solidFill>
                                      <a:srgbClr val="990033"/>
                                    </a:solidFill>
                                    <a:latin typeface="Cambria Math"/>
                                  </a:rPr>
                                  <m:t>𝑥</m:t>
                                </m:r>
                                <m:r>
                                  <a:rPr lang="en-IE" sz="1800" dirty="0" smtClean="0">
                                    <a:solidFill>
                                      <a:srgbClr val="990033"/>
                                    </a:solidFill>
                                    <a:latin typeface="Cambria Math"/>
                                  </a:rPr>
                                  <m:t>) = 3</m:t>
                                </m:r>
                                <m:r>
                                  <a:rPr lang="en-IE" sz="1800" dirty="0" smtClean="0">
                                    <a:solidFill>
                                      <a:srgbClr val="990033"/>
                                    </a:solidFill>
                                    <a:latin typeface="Cambria Math"/>
                                  </a:rPr>
                                  <m:t>𝑥</m:t>
                                </m:r>
                                <m:r>
                                  <a:rPr lang="en-IE" sz="1800" dirty="0" smtClean="0">
                                    <a:solidFill>
                                      <a:srgbClr val="990033"/>
                                    </a:solidFill>
                                    <a:latin typeface="Cambria Math"/>
                                  </a:rPr>
                                  <m:t> + 6</m:t>
                                </m:r>
                              </m:oMath>
                            </m:oMathPara>
                          </a14:m>
                          <a:endParaRPr lang="en-IE" dirty="0">
                            <a:solidFill>
                              <a:srgbClr val="990033"/>
                            </a:solidFill>
                          </a:endParaRPr>
                        </a:p>
                      </a:txBody>
                      <a:tcP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r>
                  <a:tr h="370840">
                    <a:tc>
                      <a:txBody>
                        <a:bodyPr/>
                        <a:lstStyle/>
                        <a:p>
                          <a:r>
                            <a:rPr lang="en-IE" dirty="0" smtClean="0">
                              <a:solidFill>
                                <a:srgbClr val="990033"/>
                              </a:solidFill>
                            </a:rPr>
                            <a:t>-3</a:t>
                          </a:r>
                          <a:endParaRPr lang="en-IE" dirty="0">
                            <a:solidFill>
                              <a:srgbClr val="990033"/>
                            </a:solidFill>
                          </a:endParaRPr>
                        </a:p>
                      </a:txBody>
                      <a:tcP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r>
                            <a:rPr lang="en-IE" dirty="0" smtClean="0">
                              <a:solidFill>
                                <a:srgbClr val="990033"/>
                              </a:solidFill>
                            </a:rPr>
                            <a:t>-3</a:t>
                          </a:r>
                          <a:endParaRPr lang="en-IE" dirty="0">
                            <a:solidFill>
                              <a:srgbClr val="990033"/>
                            </a:solidFill>
                          </a:endParaRPr>
                        </a:p>
                      </a:txBody>
                      <a:tcP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r>
                  <a:tr h="370840">
                    <a:tc>
                      <a:txBody>
                        <a:bodyPr/>
                        <a:lstStyle/>
                        <a:p>
                          <a:r>
                            <a:rPr lang="en-IE" dirty="0" smtClean="0">
                              <a:solidFill>
                                <a:srgbClr val="990033"/>
                              </a:solidFill>
                            </a:rPr>
                            <a:t>-2</a:t>
                          </a:r>
                          <a:endParaRPr lang="en-IE" dirty="0">
                            <a:solidFill>
                              <a:srgbClr val="990033"/>
                            </a:solidFill>
                          </a:endParaRPr>
                        </a:p>
                      </a:txBody>
                      <a:tcP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r>
                            <a:rPr lang="en-IE" dirty="0" smtClean="0">
                              <a:solidFill>
                                <a:srgbClr val="990033"/>
                              </a:solidFill>
                            </a:rPr>
                            <a:t>0</a:t>
                          </a:r>
                          <a:endParaRPr lang="en-IE" dirty="0">
                            <a:solidFill>
                              <a:srgbClr val="990033"/>
                            </a:solidFill>
                          </a:endParaRPr>
                        </a:p>
                      </a:txBody>
                      <a:tcP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r>
                  <a:tr h="370840">
                    <a:tc>
                      <a:txBody>
                        <a:bodyPr/>
                        <a:lstStyle/>
                        <a:p>
                          <a:r>
                            <a:rPr lang="en-IE" dirty="0" smtClean="0">
                              <a:solidFill>
                                <a:srgbClr val="990033"/>
                              </a:solidFill>
                            </a:rPr>
                            <a:t>-1</a:t>
                          </a:r>
                          <a:endParaRPr lang="en-IE" dirty="0">
                            <a:solidFill>
                              <a:srgbClr val="990033"/>
                            </a:solidFill>
                          </a:endParaRPr>
                        </a:p>
                      </a:txBody>
                      <a:tcP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r>
                            <a:rPr lang="en-IE" dirty="0" smtClean="0">
                              <a:solidFill>
                                <a:srgbClr val="990033"/>
                              </a:solidFill>
                            </a:rPr>
                            <a:t>3</a:t>
                          </a:r>
                          <a:endParaRPr lang="en-IE" dirty="0">
                            <a:solidFill>
                              <a:srgbClr val="990033"/>
                            </a:solidFill>
                          </a:endParaRPr>
                        </a:p>
                      </a:txBody>
                      <a:tcP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r>
                  <a:tr h="370840">
                    <a:tc>
                      <a:txBody>
                        <a:bodyPr/>
                        <a:lstStyle/>
                        <a:p>
                          <a:r>
                            <a:rPr lang="en-IE" dirty="0" smtClean="0">
                              <a:solidFill>
                                <a:srgbClr val="990033"/>
                              </a:solidFill>
                            </a:rPr>
                            <a:t>0</a:t>
                          </a:r>
                          <a:endParaRPr lang="en-IE" dirty="0">
                            <a:solidFill>
                              <a:srgbClr val="990033"/>
                            </a:solidFill>
                          </a:endParaRPr>
                        </a:p>
                      </a:txBody>
                      <a:tcP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r>
                            <a:rPr lang="en-IE" dirty="0" smtClean="0">
                              <a:solidFill>
                                <a:srgbClr val="990033"/>
                              </a:solidFill>
                            </a:rPr>
                            <a:t>6</a:t>
                          </a:r>
                          <a:endParaRPr lang="en-IE" dirty="0">
                            <a:solidFill>
                              <a:srgbClr val="990033"/>
                            </a:solidFill>
                          </a:endParaRPr>
                        </a:p>
                      </a:txBody>
                      <a:tcP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r>
                  <a:tr h="370840">
                    <a:tc>
                      <a:txBody>
                        <a:bodyPr/>
                        <a:lstStyle/>
                        <a:p>
                          <a:r>
                            <a:rPr lang="en-IE" dirty="0" smtClean="0">
                              <a:solidFill>
                                <a:srgbClr val="990033"/>
                              </a:solidFill>
                            </a:rPr>
                            <a:t>1</a:t>
                          </a:r>
                          <a:endParaRPr lang="en-IE" dirty="0">
                            <a:solidFill>
                              <a:srgbClr val="990033"/>
                            </a:solidFill>
                          </a:endParaRPr>
                        </a:p>
                      </a:txBody>
                      <a:tcP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r>
                            <a:rPr lang="en-IE" dirty="0" smtClean="0">
                              <a:solidFill>
                                <a:srgbClr val="990033"/>
                              </a:solidFill>
                            </a:rPr>
                            <a:t>9</a:t>
                          </a:r>
                          <a:endParaRPr lang="en-IE" dirty="0">
                            <a:solidFill>
                              <a:srgbClr val="990033"/>
                            </a:solidFill>
                          </a:endParaRPr>
                        </a:p>
                      </a:txBody>
                      <a:tcP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r>
                </a:tbl>
              </a:graphicData>
            </a:graphic>
          </p:graphicFrame>
        </mc:Choice>
        <mc:Fallback xmlns="">
          <p:graphicFrame>
            <p:nvGraphicFramePr>
              <p:cNvPr id="8" name="Table 7"/>
              <p:cNvGraphicFramePr>
                <a:graphicFrameLocks noGrp="1"/>
              </p:cNvGraphicFramePr>
              <p:nvPr>
                <p:extLst>
                  <p:ext uri="{D42A27DB-BD31-4B8C-83A1-F6EECF244321}">
                    <p14:modId xmlns:p14="http://schemas.microsoft.com/office/powerpoint/2010/main" val="3488957030"/>
                  </p:ext>
                </p:extLst>
              </p:nvPr>
            </p:nvGraphicFramePr>
            <p:xfrm>
              <a:off x="6217920" y="1691697"/>
              <a:ext cx="2455288" cy="2225040"/>
            </p:xfrm>
            <a:graphic>
              <a:graphicData uri="http://schemas.openxmlformats.org/drawingml/2006/table">
                <a:tbl>
                  <a:tblPr firstRow="1" bandRow="1">
                    <a:tableStyleId>{5940675A-B579-460E-94D1-54222C63F5DA}</a:tableStyleId>
                  </a:tblPr>
                  <a:tblGrid>
                    <a:gridCol w="396000"/>
                    <a:gridCol w="2059288"/>
                  </a:tblGrid>
                  <a:tr h="370840">
                    <a:tc>
                      <a:txBody>
                        <a:bodyPr/>
                        <a:lstStyle/>
                        <a:p>
                          <a:endParaRPr lang="en-US"/>
                        </a:p>
                      </a:txBody>
                      <a:tcP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blipFill rotWithShape="1">
                          <a:blip r:embed="rId7"/>
                          <a:stretch>
                            <a:fillRect t="-1639" r="-520000" b="-522951"/>
                          </a:stretch>
                        </a:blipFill>
                      </a:tcPr>
                    </a:tc>
                    <a:tc>
                      <a:txBody>
                        <a:bodyPr/>
                        <a:lstStyle/>
                        <a:p>
                          <a:endParaRPr lang="en-US"/>
                        </a:p>
                      </a:txBody>
                      <a:tcP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blipFill rotWithShape="1">
                          <a:blip r:embed="rId7"/>
                          <a:stretch>
                            <a:fillRect l="-19231" t="-1639" b="-522951"/>
                          </a:stretch>
                        </a:blipFill>
                      </a:tcPr>
                    </a:tc>
                  </a:tr>
                  <a:tr h="370840">
                    <a:tc>
                      <a:txBody>
                        <a:bodyPr/>
                        <a:lstStyle/>
                        <a:p>
                          <a:r>
                            <a:rPr lang="en-IE" dirty="0" smtClean="0">
                              <a:solidFill>
                                <a:srgbClr val="990033"/>
                              </a:solidFill>
                            </a:rPr>
                            <a:t>-3</a:t>
                          </a:r>
                          <a:endParaRPr lang="en-IE" dirty="0">
                            <a:solidFill>
                              <a:srgbClr val="990033"/>
                            </a:solidFill>
                          </a:endParaRPr>
                        </a:p>
                      </a:txBody>
                      <a:tcP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r>
                            <a:rPr lang="en-IE" dirty="0" smtClean="0">
                              <a:solidFill>
                                <a:srgbClr val="990033"/>
                              </a:solidFill>
                            </a:rPr>
                            <a:t>-3</a:t>
                          </a:r>
                          <a:endParaRPr lang="en-IE" dirty="0">
                            <a:solidFill>
                              <a:srgbClr val="990033"/>
                            </a:solidFill>
                          </a:endParaRPr>
                        </a:p>
                      </a:txBody>
                      <a:tcP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r>
                  <a:tr h="370840">
                    <a:tc>
                      <a:txBody>
                        <a:bodyPr/>
                        <a:lstStyle/>
                        <a:p>
                          <a:r>
                            <a:rPr lang="en-IE" dirty="0" smtClean="0">
                              <a:solidFill>
                                <a:srgbClr val="990033"/>
                              </a:solidFill>
                            </a:rPr>
                            <a:t>-2</a:t>
                          </a:r>
                          <a:endParaRPr lang="en-IE" dirty="0">
                            <a:solidFill>
                              <a:srgbClr val="990033"/>
                            </a:solidFill>
                          </a:endParaRPr>
                        </a:p>
                      </a:txBody>
                      <a:tcP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r>
                            <a:rPr lang="en-IE" dirty="0" smtClean="0">
                              <a:solidFill>
                                <a:srgbClr val="990033"/>
                              </a:solidFill>
                            </a:rPr>
                            <a:t>0</a:t>
                          </a:r>
                          <a:endParaRPr lang="en-IE" dirty="0">
                            <a:solidFill>
                              <a:srgbClr val="990033"/>
                            </a:solidFill>
                          </a:endParaRPr>
                        </a:p>
                      </a:txBody>
                      <a:tcP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r>
                  <a:tr h="370840">
                    <a:tc>
                      <a:txBody>
                        <a:bodyPr/>
                        <a:lstStyle/>
                        <a:p>
                          <a:r>
                            <a:rPr lang="en-IE" dirty="0" smtClean="0">
                              <a:solidFill>
                                <a:srgbClr val="990033"/>
                              </a:solidFill>
                            </a:rPr>
                            <a:t>-1</a:t>
                          </a:r>
                          <a:endParaRPr lang="en-IE" dirty="0">
                            <a:solidFill>
                              <a:srgbClr val="990033"/>
                            </a:solidFill>
                          </a:endParaRPr>
                        </a:p>
                      </a:txBody>
                      <a:tcP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r>
                            <a:rPr lang="en-IE" dirty="0" smtClean="0">
                              <a:solidFill>
                                <a:srgbClr val="990033"/>
                              </a:solidFill>
                            </a:rPr>
                            <a:t>3</a:t>
                          </a:r>
                          <a:endParaRPr lang="en-IE" dirty="0">
                            <a:solidFill>
                              <a:srgbClr val="990033"/>
                            </a:solidFill>
                          </a:endParaRPr>
                        </a:p>
                      </a:txBody>
                      <a:tcP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r>
                  <a:tr h="370840">
                    <a:tc>
                      <a:txBody>
                        <a:bodyPr/>
                        <a:lstStyle/>
                        <a:p>
                          <a:r>
                            <a:rPr lang="en-IE" dirty="0" smtClean="0">
                              <a:solidFill>
                                <a:srgbClr val="990033"/>
                              </a:solidFill>
                            </a:rPr>
                            <a:t>0</a:t>
                          </a:r>
                          <a:endParaRPr lang="en-IE" dirty="0">
                            <a:solidFill>
                              <a:srgbClr val="990033"/>
                            </a:solidFill>
                          </a:endParaRPr>
                        </a:p>
                      </a:txBody>
                      <a:tcP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r>
                            <a:rPr lang="en-IE" dirty="0" smtClean="0">
                              <a:solidFill>
                                <a:srgbClr val="990033"/>
                              </a:solidFill>
                            </a:rPr>
                            <a:t>6</a:t>
                          </a:r>
                          <a:endParaRPr lang="en-IE" dirty="0">
                            <a:solidFill>
                              <a:srgbClr val="990033"/>
                            </a:solidFill>
                          </a:endParaRPr>
                        </a:p>
                      </a:txBody>
                      <a:tcP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r>
                  <a:tr h="370840">
                    <a:tc>
                      <a:txBody>
                        <a:bodyPr/>
                        <a:lstStyle/>
                        <a:p>
                          <a:r>
                            <a:rPr lang="en-IE" dirty="0" smtClean="0">
                              <a:solidFill>
                                <a:srgbClr val="990033"/>
                              </a:solidFill>
                            </a:rPr>
                            <a:t>1</a:t>
                          </a:r>
                          <a:endParaRPr lang="en-IE" dirty="0">
                            <a:solidFill>
                              <a:srgbClr val="990033"/>
                            </a:solidFill>
                          </a:endParaRPr>
                        </a:p>
                      </a:txBody>
                      <a:tcP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c>
                      <a:txBody>
                        <a:bodyPr/>
                        <a:lstStyle/>
                        <a:p>
                          <a:pPr algn="ctr"/>
                          <a:r>
                            <a:rPr lang="en-IE" dirty="0" smtClean="0">
                              <a:solidFill>
                                <a:srgbClr val="990033"/>
                              </a:solidFill>
                            </a:rPr>
                            <a:t>9</a:t>
                          </a:r>
                          <a:endParaRPr lang="en-IE" dirty="0">
                            <a:solidFill>
                              <a:srgbClr val="990033"/>
                            </a:solidFill>
                          </a:endParaRPr>
                        </a:p>
                      </a:txBody>
                      <a:tcP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tcPr>
                    </a:tc>
                  </a:tr>
                </a:tbl>
              </a:graphicData>
            </a:graphic>
          </p:graphicFrame>
        </mc:Fallback>
      </mc:AlternateContent>
      <mc:AlternateContent xmlns:mc="http://schemas.openxmlformats.org/markup-compatibility/2006" xmlns:a14="http://schemas.microsoft.com/office/drawing/2010/main">
        <mc:Choice Requires="a14">
          <p:sp>
            <p:nvSpPr>
              <p:cNvPr id="10" name="Rectangle 9"/>
              <p:cNvSpPr/>
              <p:nvPr/>
            </p:nvSpPr>
            <p:spPr>
              <a:xfrm>
                <a:off x="395536" y="2058288"/>
                <a:ext cx="5256584" cy="4093428"/>
              </a:xfrm>
              <a:prstGeom prst="rect">
                <a:avLst/>
              </a:prstGeom>
            </p:spPr>
            <p:txBody>
              <a:bodyPr wrap="square">
                <a:spAutoFit/>
              </a:bodyPr>
              <a:lstStyle/>
              <a:p>
                <a:pPr marL="285750" indent="-285750">
                  <a:buFont typeface="Arial" pitchFamily="34" charset="0"/>
                  <a:buChar char="•"/>
                </a:pPr>
                <a:r>
                  <a:rPr lang="en-IE" sz="2000" dirty="0">
                    <a:solidFill>
                      <a:srgbClr val="990033"/>
                    </a:solidFill>
                  </a:rPr>
                  <a:t>Where does the line cut the x axis?</a:t>
                </a:r>
              </a:p>
              <a:p>
                <a:pPr marL="285750" indent="-285750">
                  <a:buFont typeface="Arial" pitchFamily="34" charset="0"/>
                  <a:buChar char="•"/>
                </a:pPr>
                <a:r>
                  <a:rPr lang="en-IE" sz="2000" dirty="0" smtClean="0">
                    <a:solidFill>
                      <a:srgbClr val="990033"/>
                    </a:solidFill>
                  </a:rPr>
                  <a:t>When </a:t>
                </a:r>
                <a:r>
                  <a:rPr lang="en-IE" sz="2000" dirty="0">
                    <a:solidFill>
                      <a:srgbClr val="990033"/>
                    </a:solidFill>
                  </a:rPr>
                  <a:t>is </a:t>
                </a:r>
                <a14:m>
                  <m:oMath xmlns:m="http://schemas.openxmlformats.org/officeDocument/2006/math">
                    <m:r>
                      <a:rPr lang="en-IE" sz="2000" i="1" dirty="0" smtClean="0">
                        <a:solidFill>
                          <a:srgbClr val="990033"/>
                        </a:solidFill>
                        <a:latin typeface="Cambria Math"/>
                      </a:rPr>
                      <m:t>𝑓</m:t>
                    </m:r>
                    <m:r>
                      <a:rPr lang="en-IE" sz="2000" i="1" dirty="0" smtClean="0">
                        <a:solidFill>
                          <a:srgbClr val="990033"/>
                        </a:solidFill>
                        <a:latin typeface="Cambria Math"/>
                      </a:rPr>
                      <m:t> (</m:t>
                    </m:r>
                    <m:r>
                      <a:rPr lang="en-IE" sz="2000" i="1" dirty="0" smtClean="0">
                        <a:solidFill>
                          <a:srgbClr val="990033"/>
                        </a:solidFill>
                        <a:latin typeface="Cambria Math"/>
                      </a:rPr>
                      <m:t>𝑥</m:t>
                    </m:r>
                    <m:r>
                      <a:rPr lang="en-IE" sz="2000" i="1" dirty="0" smtClean="0">
                        <a:solidFill>
                          <a:srgbClr val="990033"/>
                        </a:solidFill>
                        <a:latin typeface="Cambria Math"/>
                      </a:rPr>
                      <m:t>) &gt; 0</m:t>
                    </m:r>
                  </m:oMath>
                </a14:m>
                <a:r>
                  <a:rPr lang="en-IE" sz="2000" dirty="0">
                    <a:solidFill>
                      <a:srgbClr val="990033"/>
                    </a:solidFill>
                  </a:rPr>
                  <a:t>?</a:t>
                </a:r>
              </a:p>
              <a:p>
                <a:pPr marL="285750" indent="-285750">
                  <a:buFont typeface="Arial" pitchFamily="34" charset="0"/>
                  <a:buChar char="•"/>
                </a:pPr>
                <a:r>
                  <a:rPr lang="en-IE" sz="2000" dirty="0" smtClean="0">
                    <a:solidFill>
                      <a:srgbClr val="990033"/>
                    </a:solidFill>
                  </a:rPr>
                  <a:t>When </a:t>
                </a:r>
                <a:r>
                  <a:rPr lang="en-IE" sz="2000" dirty="0">
                    <a:solidFill>
                      <a:srgbClr val="990033"/>
                    </a:solidFill>
                  </a:rPr>
                  <a:t>is </a:t>
                </a:r>
                <a14:m>
                  <m:oMath xmlns:m="http://schemas.openxmlformats.org/officeDocument/2006/math">
                    <m:r>
                      <a:rPr lang="en-IE" sz="2000" i="1" dirty="0" smtClean="0">
                        <a:solidFill>
                          <a:srgbClr val="990033"/>
                        </a:solidFill>
                        <a:latin typeface="Cambria Math"/>
                      </a:rPr>
                      <m:t>𝑓</m:t>
                    </m:r>
                    <m:r>
                      <a:rPr lang="en-IE" sz="2000" i="1" dirty="0" smtClean="0">
                        <a:solidFill>
                          <a:srgbClr val="990033"/>
                        </a:solidFill>
                        <a:latin typeface="Cambria Math"/>
                      </a:rPr>
                      <m:t> (</m:t>
                    </m:r>
                    <m:r>
                      <a:rPr lang="en-IE" sz="2000" i="1" dirty="0" smtClean="0">
                        <a:solidFill>
                          <a:srgbClr val="990033"/>
                        </a:solidFill>
                        <a:latin typeface="Cambria Math"/>
                      </a:rPr>
                      <m:t>𝑥</m:t>
                    </m:r>
                    <m:r>
                      <a:rPr lang="en-IE" sz="2000" i="1" dirty="0" smtClean="0">
                        <a:solidFill>
                          <a:srgbClr val="990033"/>
                        </a:solidFill>
                        <a:latin typeface="Cambria Math"/>
                      </a:rPr>
                      <m:t>) &lt; 0</m:t>
                    </m:r>
                  </m:oMath>
                </a14:m>
                <a:r>
                  <a:rPr lang="en-IE" sz="2000" dirty="0">
                    <a:solidFill>
                      <a:srgbClr val="990033"/>
                    </a:solidFill>
                  </a:rPr>
                  <a:t>?</a:t>
                </a:r>
              </a:p>
              <a:p>
                <a:pPr marL="285750" indent="-285750">
                  <a:buFont typeface="Arial" pitchFamily="34" charset="0"/>
                  <a:buChar char="•"/>
                </a:pPr>
                <a:r>
                  <a:rPr lang="en-IE" sz="2000" dirty="0" smtClean="0">
                    <a:solidFill>
                      <a:srgbClr val="990033"/>
                    </a:solidFill>
                  </a:rPr>
                  <a:t>In </a:t>
                </a:r>
                <a:r>
                  <a:rPr lang="en-IE" sz="2000" dirty="0">
                    <a:solidFill>
                      <a:srgbClr val="990033"/>
                    </a:solidFill>
                  </a:rPr>
                  <a:t>solving an equation we find the </a:t>
                </a:r>
                <a:r>
                  <a:rPr lang="en-IE" sz="2000" dirty="0" smtClean="0">
                    <a:solidFill>
                      <a:srgbClr val="990033"/>
                    </a:solidFill>
                  </a:rPr>
                  <a:t>x values </a:t>
                </a:r>
                <a:r>
                  <a:rPr lang="en-IE" sz="2000" dirty="0">
                    <a:solidFill>
                      <a:srgbClr val="990033"/>
                    </a:solidFill>
                  </a:rPr>
                  <a:t>that make it true and in the </a:t>
                </a:r>
                <a:r>
                  <a:rPr lang="en-IE" sz="2000" dirty="0" smtClean="0">
                    <a:solidFill>
                      <a:srgbClr val="990033"/>
                    </a:solidFill>
                  </a:rPr>
                  <a:t>same way </a:t>
                </a:r>
                <a:r>
                  <a:rPr lang="en-IE" sz="2000" dirty="0">
                    <a:solidFill>
                      <a:srgbClr val="990033"/>
                    </a:solidFill>
                  </a:rPr>
                  <a:t>when we solve an inequality </a:t>
                </a:r>
                <a:r>
                  <a:rPr lang="en-IE" sz="2000" dirty="0" smtClean="0">
                    <a:solidFill>
                      <a:srgbClr val="990033"/>
                    </a:solidFill>
                  </a:rPr>
                  <a:t>we find </a:t>
                </a:r>
                <a:r>
                  <a:rPr lang="en-IE" sz="2000" dirty="0">
                    <a:solidFill>
                      <a:srgbClr val="990033"/>
                    </a:solidFill>
                  </a:rPr>
                  <a:t>the values of x that make it true.</a:t>
                </a:r>
              </a:p>
              <a:p>
                <a:pPr marL="342900" indent="-342900">
                  <a:buFont typeface="Arial" pitchFamily="34" charset="0"/>
                  <a:buChar char="•"/>
                </a:pPr>
                <a:r>
                  <a:rPr lang="en-IE" sz="2000" dirty="0" smtClean="0">
                    <a:solidFill>
                      <a:srgbClr val="990033"/>
                    </a:solidFill>
                  </a:rPr>
                  <a:t>So </a:t>
                </a:r>
                <a:r>
                  <a:rPr lang="en-IE" sz="2000" dirty="0">
                    <a:solidFill>
                      <a:srgbClr val="990033"/>
                    </a:solidFill>
                  </a:rPr>
                  <a:t>what x values make the </a:t>
                </a:r>
                <a:r>
                  <a:rPr lang="en-IE" sz="2000" dirty="0" smtClean="0">
                    <a:solidFill>
                      <a:srgbClr val="990033"/>
                    </a:solidFill>
                  </a:rPr>
                  <a:t>following inequalities true</a:t>
                </a:r>
                <a:endParaRPr lang="en-IE" sz="2000" dirty="0">
                  <a:solidFill>
                    <a:srgbClr val="990033"/>
                  </a:solidFill>
                </a:endParaRPr>
              </a:p>
              <a:p>
                <a:r>
                  <a:rPr lang="en-IE" sz="2000" dirty="0" err="1">
                    <a:solidFill>
                      <a:srgbClr val="990033"/>
                    </a:solidFill>
                  </a:rPr>
                  <a:t>i</a:t>
                </a:r>
                <a:r>
                  <a:rPr lang="en-IE" sz="2000" dirty="0">
                    <a:solidFill>
                      <a:srgbClr val="990033"/>
                    </a:solidFill>
                  </a:rPr>
                  <a:t>. </a:t>
                </a:r>
                <a14:m>
                  <m:oMath xmlns:m="http://schemas.openxmlformats.org/officeDocument/2006/math">
                    <m:r>
                      <a:rPr lang="en-IE" sz="2000" i="1" dirty="0">
                        <a:solidFill>
                          <a:srgbClr val="990033"/>
                        </a:solidFill>
                        <a:latin typeface="Cambria Math"/>
                      </a:rPr>
                      <m:t>3</m:t>
                    </m:r>
                    <m:r>
                      <a:rPr lang="en-IE" sz="2000" i="1" dirty="0">
                        <a:solidFill>
                          <a:srgbClr val="990033"/>
                        </a:solidFill>
                        <a:latin typeface="Cambria Math"/>
                      </a:rPr>
                      <m:t>𝑥</m:t>
                    </m:r>
                    <m:r>
                      <a:rPr lang="en-IE" sz="2000" i="1" dirty="0">
                        <a:solidFill>
                          <a:srgbClr val="990033"/>
                        </a:solidFill>
                        <a:latin typeface="Cambria Math"/>
                      </a:rPr>
                      <m:t> + 6 ≥ 0</m:t>
                    </m:r>
                  </m:oMath>
                </a14:m>
                <a:endParaRPr lang="en-IE" sz="2000" dirty="0">
                  <a:solidFill>
                    <a:srgbClr val="990033"/>
                  </a:solidFill>
                </a:endParaRPr>
              </a:p>
              <a:p>
                <a:r>
                  <a:rPr lang="en-IE" sz="2000" dirty="0">
                    <a:solidFill>
                      <a:srgbClr val="990033"/>
                    </a:solidFill>
                  </a:rPr>
                  <a:t>ii. </a:t>
                </a:r>
                <a14:m>
                  <m:oMath xmlns:m="http://schemas.openxmlformats.org/officeDocument/2006/math">
                    <m:r>
                      <a:rPr lang="en-IE" sz="2000" i="1" dirty="0">
                        <a:solidFill>
                          <a:srgbClr val="990033"/>
                        </a:solidFill>
                        <a:latin typeface="Cambria Math"/>
                      </a:rPr>
                      <m:t>3</m:t>
                    </m:r>
                    <m:r>
                      <a:rPr lang="en-IE" sz="2000" i="1" dirty="0">
                        <a:solidFill>
                          <a:srgbClr val="990033"/>
                        </a:solidFill>
                        <a:latin typeface="Cambria Math"/>
                      </a:rPr>
                      <m:t>𝑥</m:t>
                    </m:r>
                    <m:r>
                      <a:rPr lang="en-IE" sz="2000" i="1" dirty="0">
                        <a:solidFill>
                          <a:srgbClr val="990033"/>
                        </a:solidFill>
                        <a:latin typeface="Cambria Math"/>
                      </a:rPr>
                      <m:t> + 6 ≤ 0</m:t>
                    </m:r>
                  </m:oMath>
                </a14:m>
                <a:endParaRPr lang="en-IE" sz="2000" dirty="0">
                  <a:solidFill>
                    <a:srgbClr val="990033"/>
                  </a:solidFill>
                </a:endParaRPr>
              </a:p>
              <a:p>
                <a:r>
                  <a:rPr lang="en-IE" sz="2000" dirty="0">
                    <a:solidFill>
                      <a:srgbClr val="990033"/>
                    </a:solidFill>
                  </a:rPr>
                  <a:t>iii. </a:t>
                </a:r>
                <a14:m>
                  <m:oMath xmlns:m="http://schemas.openxmlformats.org/officeDocument/2006/math">
                    <m:r>
                      <a:rPr lang="en-IE" sz="2000" i="1" dirty="0">
                        <a:solidFill>
                          <a:srgbClr val="990033"/>
                        </a:solidFill>
                        <a:latin typeface="Cambria Math"/>
                      </a:rPr>
                      <m:t>3</m:t>
                    </m:r>
                    <m:r>
                      <a:rPr lang="en-IE" sz="2000" i="1" dirty="0">
                        <a:solidFill>
                          <a:srgbClr val="990033"/>
                        </a:solidFill>
                        <a:latin typeface="Cambria Math"/>
                      </a:rPr>
                      <m:t>𝑥</m:t>
                    </m:r>
                    <m:r>
                      <a:rPr lang="en-IE" sz="2000" i="1" dirty="0">
                        <a:solidFill>
                          <a:srgbClr val="990033"/>
                        </a:solidFill>
                        <a:latin typeface="Cambria Math"/>
                      </a:rPr>
                      <m:t> + 6&gt; 0</m:t>
                    </m:r>
                  </m:oMath>
                </a14:m>
                <a:endParaRPr lang="en-IE" sz="2000" dirty="0">
                  <a:solidFill>
                    <a:srgbClr val="990033"/>
                  </a:solidFill>
                </a:endParaRPr>
              </a:p>
              <a:p>
                <a:r>
                  <a:rPr lang="en-IE" sz="2000" dirty="0">
                    <a:solidFill>
                      <a:srgbClr val="990033"/>
                    </a:solidFill>
                  </a:rPr>
                  <a:t>iv. </a:t>
                </a:r>
                <a14:m>
                  <m:oMath xmlns:m="http://schemas.openxmlformats.org/officeDocument/2006/math">
                    <m:r>
                      <a:rPr lang="en-IE" sz="2000" i="1" dirty="0">
                        <a:solidFill>
                          <a:srgbClr val="990033"/>
                        </a:solidFill>
                        <a:latin typeface="Cambria Math"/>
                      </a:rPr>
                      <m:t>3</m:t>
                    </m:r>
                    <m:r>
                      <a:rPr lang="en-IE" sz="2000" i="1" dirty="0">
                        <a:solidFill>
                          <a:srgbClr val="990033"/>
                        </a:solidFill>
                        <a:latin typeface="Cambria Math"/>
                      </a:rPr>
                      <m:t>𝑥</m:t>
                    </m:r>
                    <m:r>
                      <a:rPr lang="en-IE" sz="2000" i="1" dirty="0">
                        <a:solidFill>
                          <a:srgbClr val="990033"/>
                        </a:solidFill>
                        <a:latin typeface="Cambria Math"/>
                      </a:rPr>
                      <m:t> + 6 &lt; 0.</m:t>
                    </m:r>
                  </m:oMath>
                </a14:m>
                <a:endParaRPr lang="en-IE" sz="2000" dirty="0">
                  <a:solidFill>
                    <a:srgbClr val="990033"/>
                  </a:solidFill>
                </a:endParaRPr>
              </a:p>
            </p:txBody>
          </p:sp>
        </mc:Choice>
        <mc:Fallback xmlns="">
          <p:sp>
            <p:nvSpPr>
              <p:cNvPr id="10" name="Rectangle 9"/>
              <p:cNvSpPr>
                <a:spLocks noRot="1" noChangeAspect="1" noMove="1" noResize="1" noEditPoints="1" noAdjustHandles="1" noChangeArrowheads="1" noChangeShapeType="1" noTextEdit="1"/>
              </p:cNvSpPr>
              <p:nvPr/>
            </p:nvSpPr>
            <p:spPr>
              <a:xfrm>
                <a:off x="395536" y="2058288"/>
                <a:ext cx="5256584" cy="4093428"/>
              </a:xfrm>
              <a:prstGeom prst="rect">
                <a:avLst/>
              </a:prstGeom>
              <a:blipFill rotWithShape="1">
                <a:blip r:embed="rId8"/>
                <a:stretch>
                  <a:fillRect l="-1276" t="-745" b="-1788"/>
                </a:stretch>
              </a:blipFill>
            </p:spPr>
            <p:txBody>
              <a:bodyPr/>
              <a:lstStyle/>
              <a:p>
                <a:r>
                  <a:rPr lang="en-IE">
                    <a:noFill/>
                  </a:rPr>
                  <a:t> </a:t>
                </a:r>
              </a:p>
            </p:txBody>
          </p:sp>
        </mc:Fallback>
      </mc:AlternateContent>
      <p:grpSp>
        <p:nvGrpSpPr>
          <p:cNvPr id="12" name="Group 11"/>
          <p:cNvGrpSpPr/>
          <p:nvPr/>
        </p:nvGrpSpPr>
        <p:grpSpPr>
          <a:xfrm>
            <a:off x="6162256" y="4009052"/>
            <a:ext cx="2520000" cy="2520000"/>
            <a:chOff x="7595536" y="4886999"/>
            <a:chExt cx="2520000" cy="2520000"/>
          </a:xfrm>
        </p:grpSpPr>
        <p:pic>
          <p:nvPicPr>
            <p:cNvPr id="34823" name="Picture 7"/>
            <p:cNvPicPr>
              <a:picLocks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595536" y="4886999"/>
              <a:ext cx="2520000" cy="2520000"/>
            </a:xfrm>
            <a:prstGeom prst="rect">
              <a:avLst/>
            </a:prstGeom>
            <a:noFill/>
            <a:ln w="9525">
              <a:solidFill>
                <a:srgbClr val="9900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11" name="Rectangle 10"/>
                <p:cNvSpPr/>
                <p:nvPr/>
              </p:nvSpPr>
              <p:spPr>
                <a:xfrm>
                  <a:off x="7621788" y="5043721"/>
                  <a:ext cx="1534971"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IE" i="1" dirty="0">
                            <a:solidFill>
                              <a:srgbClr val="990033"/>
                            </a:solidFill>
                            <a:latin typeface="Cambria Math"/>
                          </a:rPr>
                          <m:t>3</m:t>
                        </m:r>
                        <m:r>
                          <a:rPr lang="en-IE" i="1" dirty="0">
                            <a:solidFill>
                              <a:srgbClr val="990033"/>
                            </a:solidFill>
                            <a:latin typeface="Cambria Math"/>
                          </a:rPr>
                          <m:t>𝑥</m:t>
                        </m:r>
                        <m:r>
                          <a:rPr lang="en-IE" i="1" dirty="0">
                            <a:solidFill>
                              <a:srgbClr val="990033"/>
                            </a:solidFill>
                            <a:latin typeface="Cambria Math"/>
                          </a:rPr>
                          <m:t> + 6 ≥ 0</m:t>
                        </m:r>
                      </m:oMath>
                    </m:oMathPara>
                  </a14:m>
                  <a:endParaRPr lang="en-IE" dirty="0">
                    <a:solidFill>
                      <a:srgbClr val="990033"/>
                    </a:solidFill>
                  </a:endParaRPr>
                </a:p>
              </p:txBody>
            </p:sp>
          </mc:Choice>
          <mc:Fallback xmlns="">
            <p:sp>
              <p:nvSpPr>
                <p:cNvPr id="11" name="Rectangle 10"/>
                <p:cNvSpPr>
                  <a:spLocks noRot="1" noChangeAspect="1" noMove="1" noResize="1" noEditPoints="1" noAdjustHandles="1" noChangeArrowheads="1" noChangeShapeType="1" noTextEdit="1"/>
                </p:cNvSpPr>
                <p:nvPr/>
              </p:nvSpPr>
              <p:spPr>
                <a:xfrm>
                  <a:off x="7621788" y="5043721"/>
                  <a:ext cx="1534971" cy="369332"/>
                </a:xfrm>
                <a:prstGeom prst="rect">
                  <a:avLst/>
                </a:prstGeom>
                <a:blipFill rotWithShape="1">
                  <a:blip r:embed="rId10"/>
                  <a:stretch>
                    <a:fillRect/>
                  </a:stretch>
                </a:blipFill>
              </p:spPr>
              <p:txBody>
                <a:bodyPr/>
                <a:lstStyle/>
                <a:p>
                  <a:r>
                    <a:rPr lang="en-IE">
                      <a:noFill/>
                    </a:rPr>
                    <a:t> </a:t>
                  </a:r>
                </a:p>
              </p:txBody>
            </p:sp>
          </mc:Fallback>
        </mc:AlternateContent>
      </p:grpSp>
      <p:grpSp>
        <p:nvGrpSpPr>
          <p:cNvPr id="14" name="Group 13"/>
          <p:cNvGrpSpPr/>
          <p:nvPr/>
        </p:nvGrpSpPr>
        <p:grpSpPr>
          <a:xfrm>
            <a:off x="6161072" y="4005344"/>
            <a:ext cx="2520000" cy="2520000"/>
            <a:chOff x="4798681" y="5228387"/>
            <a:chExt cx="2658765" cy="2520000"/>
          </a:xfrm>
        </p:grpSpPr>
        <p:pic>
          <p:nvPicPr>
            <p:cNvPr id="34824" name="Picture 8"/>
            <p:cNvPicPr>
              <a:picLocks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798681" y="5228387"/>
              <a:ext cx="2658765" cy="2520000"/>
            </a:xfrm>
            <a:prstGeom prst="rect">
              <a:avLst/>
            </a:prstGeom>
            <a:noFill/>
            <a:ln w="9525">
              <a:solidFill>
                <a:srgbClr val="9900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13" name="Rectangle 12"/>
                <p:cNvSpPr/>
                <p:nvPr/>
              </p:nvSpPr>
              <p:spPr>
                <a:xfrm>
                  <a:off x="4836254" y="5265064"/>
                  <a:ext cx="1619495"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IE" i="1" dirty="0">
                            <a:solidFill>
                              <a:srgbClr val="990033"/>
                            </a:solidFill>
                            <a:latin typeface="Cambria Math"/>
                          </a:rPr>
                          <m:t>3</m:t>
                        </m:r>
                        <m:r>
                          <a:rPr lang="en-IE" i="1" dirty="0">
                            <a:solidFill>
                              <a:srgbClr val="990033"/>
                            </a:solidFill>
                            <a:latin typeface="Cambria Math"/>
                          </a:rPr>
                          <m:t>𝑥</m:t>
                        </m:r>
                        <m:r>
                          <a:rPr lang="en-IE" i="1" dirty="0">
                            <a:solidFill>
                              <a:srgbClr val="990033"/>
                            </a:solidFill>
                            <a:latin typeface="Cambria Math"/>
                          </a:rPr>
                          <m:t> + 6 ≤ 0</m:t>
                        </m:r>
                      </m:oMath>
                    </m:oMathPara>
                  </a14:m>
                  <a:endParaRPr lang="en-IE" dirty="0">
                    <a:solidFill>
                      <a:srgbClr val="990033"/>
                    </a:solidFill>
                  </a:endParaRPr>
                </a:p>
              </p:txBody>
            </p:sp>
          </mc:Choice>
          <mc:Fallback xmlns="">
            <p:sp>
              <p:nvSpPr>
                <p:cNvPr id="13" name="Rectangle 12"/>
                <p:cNvSpPr>
                  <a:spLocks noRot="1" noChangeAspect="1" noMove="1" noResize="1" noEditPoints="1" noAdjustHandles="1" noChangeArrowheads="1" noChangeShapeType="1" noTextEdit="1"/>
                </p:cNvSpPr>
                <p:nvPr/>
              </p:nvSpPr>
              <p:spPr>
                <a:xfrm>
                  <a:off x="4836254" y="5265064"/>
                  <a:ext cx="1619495" cy="369332"/>
                </a:xfrm>
                <a:prstGeom prst="rect">
                  <a:avLst/>
                </a:prstGeom>
                <a:blipFill rotWithShape="1">
                  <a:blip r:embed="rId12"/>
                  <a:stretch>
                    <a:fillRect/>
                  </a:stretch>
                </a:blipFill>
              </p:spPr>
              <p:txBody>
                <a:bodyPr/>
                <a:lstStyle/>
                <a:p>
                  <a:r>
                    <a:rPr lang="en-IE">
                      <a:noFill/>
                    </a:rPr>
                    <a:t> </a:t>
                  </a:r>
                </a:p>
              </p:txBody>
            </p:sp>
          </mc:Fallback>
        </mc:AlternateContent>
      </p:grpSp>
      <p:grpSp>
        <p:nvGrpSpPr>
          <p:cNvPr id="16" name="Group 15"/>
          <p:cNvGrpSpPr/>
          <p:nvPr/>
        </p:nvGrpSpPr>
        <p:grpSpPr>
          <a:xfrm>
            <a:off x="6156456" y="4009052"/>
            <a:ext cx="2520000" cy="2520000"/>
            <a:chOff x="2548293" y="6004483"/>
            <a:chExt cx="2520000" cy="2520000"/>
          </a:xfrm>
        </p:grpSpPr>
        <p:pic>
          <p:nvPicPr>
            <p:cNvPr id="34825" name="Picture 9"/>
            <p:cNvPicPr>
              <a:picLocks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548293" y="6004483"/>
              <a:ext cx="2520000" cy="2520000"/>
            </a:xfrm>
            <a:prstGeom prst="rect">
              <a:avLst/>
            </a:prstGeom>
            <a:noFill/>
            <a:ln w="9525">
              <a:solidFill>
                <a:srgbClr val="9900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15" name="Rectangle 14"/>
                <p:cNvSpPr/>
                <p:nvPr/>
              </p:nvSpPr>
              <p:spPr>
                <a:xfrm>
                  <a:off x="2548293" y="6005475"/>
                  <a:ext cx="148367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IE" i="1" dirty="0">
                            <a:solidFill>
                              <a:srgbClr val="990033"/>
                            </a:solidFill>
                            <a:latin typeface="Cambria Math"/>
                          </a:rPr>
                          <m:t>3</m:t>
                        </m:r>
                        <m:r>
                          <a:rPr lang="en-IE" i="1" dirty="0">
                            <a:solidFill>
                              <a:srgbClr val="990033"/>
                            </a:solidFill>
                            <a:latin typeface="Cambria Math"/>
                          </a:rPr>
                          <m:t>𝑥</m:t>
                        </m:r>
                        <m:r>
                          <a:rPr lang="en-IE" i="1" dirty="0">
                            <a:solidFill>
                              <a:srgbClr val="990033"/>
                            </a:solidFill>
                            <a:latin typeface="Cambria Math"/>
                          </a:rPr>
                          <m:t> + 6&gt; 0</m:t>
                        </m:r>
                      </m:oMath>
                    </m:oMathPara>
                  </a14:m>
                  <a:endParaRPr lang="en-IE" dirty="0">
                    <a:solidFill>
                      <a:srgbClr val="990033"/>
                    </a:solidFill>
                  </a:endParaRPr>
                </a:p>
              </p:txBody>
            </p:sp>
          </mc:Choice>
          <mc:Fallback xmlns="">
            <p:sp>
              <p:nvSpPr>
                <p:cNvPr id="15" name="Rectangle 14"/>
                <p:cNvSpPr>
                  <a:spLocks noRot="1" noChangeAspect="1" noMove="1" noResize="1" noEditPoints="1" noAdjustHandles="1" noChangeArrowheads="1" noChangeShapeType="1" noTextEdit="1"/>
                </p:cNvSpPr>
                <p:nvPr/>
              </p:nvSpPr>
              <p:spPr>
                <a:xfrm>
                  <a:off x="2548293" y="6005475"/>
                  <a:ext cx="1483675" cy="369332"/>
                </a:xfrm>
                <a:prstGeom prst="rect">
                  <a:avLst/>
                </a:prstGeom>
                <a:blipFill rotWithShape="1">
                  <a:blip r:embed="rId14"/>
                  <a:stretch>
                    <a:fillRect/>
                  </a:stretch>
                </a:blipFill>
              </p:spPr>
              <p:txBody>
                <a:bodyPr/>
                <a:lstStyle/>
                <a:p>
                  <a:r>
                    <a:rPr lang="en-IE">
                      <a:noFill/>
                    </a:rPr>
                    <a:t> </a:t>
                  </a:r>
                </a:p>
              </p:txBody>
            </p:sp>
          </mc:Fallback>
        </mc:AlternateContent>
      </p:grpSp>
      <p:grpSp>
        <p:nvGrpSpPr>
          <p:cNvPr id="18" name="Group 17"/>
          <p:cNvGrpSpPr/>
          <p:nvPr/>
        </p:nvGrpSpPr>
        <p:grpSpPr>
          <a:xfrm>
            <a:off x="6167631" y="4009052"/>
            <a:ext cx="2518082" cy="2520000"/>
            <a:chOff x="2156822" y="6087362"/>
            <a:chExt cx="2520000" cy="2520000"/>
          </a:xfrm>
        </p:grpSpPr>
        <p:pic>
          <p:nvPicPr>
            <p:cNvPr id="34826" name="Picture 10"/>
            <p:cNvPicPr>
              <a:picLocks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2156822" y="6087362"/>
              <a:ext cx="2520000" cy="2520000"/>
            </a:xfrm>
            <a:prstGeom prst="rect">
              <a:avLst/>
            </a:prstGeom>
            <a:noFill/>
            <a:ln w="9525">
              <a:solidFill>
                <a:srgbClr val="9900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17" name="Rectangle 16"/>
                <p:cNvSpPr/>
                <p:nvPr/>
              </p:nvSpPr>
              <p:spPr>
                <a:xfrm>
                  <a:off x="2156822" y="6121372"/>
                  <a:ext cx="1534971"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IE" i="1" dirty="0">
                            <a:solidFill>
                              <a:srgbClr val="990033"/>
                            </a:solidFill>
                            <a:latin typeface="Cambria Math"/>
                          </a:rPr>
                          <m:t>3</m:t>
                        </m:r>
                        <m:r>
                          <a:rPr lang="en-IE" i="1" dirty="0">
                            <a:solidFill>
                              <a:srgbClr val="990033"/>
                            </a:solidFill>
                            <a:latin typeface="Cambria Math"/>
                          </a:rPr>
                          <m:t>𝑥</m:t>
                        </m:r>
                        <m:r>
                          <a:rPr lang="en-IE" i="1" dirty="0">
                            <a:solidFill>
                              <a:srgbClr val="990033"/>
                            </a:solidFill>
                            <a:latin typeface="Cambria Math"/>
                          </a:rPr>
                          <m:t> + 6 &lt; 0</m:t>
                        </m:r>
                      </m:oMath>
                    </m:oMathPara>
                  </a14:m>
                  <a:endParaRPr lang="en-IE" dirty="0"/>
                </a:p>
              </p:txBody>
            </p:sp>
          </mc:Choice>
          <mc:Fallback xmlns="">
            <p:sp>
              <p:nvSpPr>
                <p:cNvPr id="17" name="Rectangle 16"/>
                <p:cNvSpPr>
                  <a:spLocks noRot="1" noChangeAspect="1" noMove="1" noResize="1" noEditPoints="1" noAdjustHandles="1" noChangeArrowheads="1" noChangeShapeType="1" noTextEdit="1"/>
                </p:cNvSpPr>
                <p:nvPr/>
              </p:nvSpPr>
              <p:spPr>
                <a:xfrm>
                  <a:off x="2156822" y="6121372"/>
                  <a:ext cx="1534971" cy="369332"/>
                </a:xfrm>
                <a:prstGeom prst="rect">
                  <a:avLst/>
                </a:prstGeom>
                <a:blipFill rotWithShape="1">
                  <a:blip r:embed="rId16"/>
                  <a:stretch>
                    <a:fillRect/>
                  </a:stretch>
                </a:blipFill>
              </p:spPr>
              <p:txBody>
                <a:bodyPr/>
                <a:lstStyle/>
                <a:p>
                  <a:r>
                    <a:rPr lang="en-IE">
                      <a:noFill/>
                    </a:rPr>
                    <a:t> </a:t>
                  </a:r>
                </a:p>
              </p:txBody>
            </p:sp>
          </mc:Fallback>
        </mc:AlternateContent>
      </p:grpSp>
      <p:grpSp>
        <p:nvGrpSpPr>
          <p:cNvPr id="4" name="Group 3"/>
          <p:cNvGrpSpPr/>
          <p:nvPr/>
        </p:nvGrpSpPr>
        <p:grpSpPr>
          <a:xfrm>
            <a:off x="8792493" y="672979"/>
            <a:ext cx="7660827" cy="5324475"/>
            <a:chOff x="8792493" y="672979"/>
            <a:chExt cx="7660827" cy="5324475"/>
          </a:xfrm>
        </p:grpSpPr>
        <p:pic>
          <p:nvPicPr>
            <p:cNvPr id="34818" name="Picture 2"/>
            <p:cNvPicPr>
              <a:picLocks noChangeAspect="1" noChangeArrowheads="1"/>
            </p:cNvPicPr>
            <p:nvPr/>
          </p:nvPicPr>
          <p:blipFill rotWithShape="1">
            <a:blip r:embed="rId17">
              <a:extLst>
                <a:ext uri="{28A0092B-C50C-407E-A947-70E740481C1C}">
                  <a14:useLocalDpi xmlns:a14="http://schemas.microsoft.com/office/drawing/2010/main" val="0"/>
                </a:ext>
              </a:extLst>
            </a:blip>
            <a:srcRect l="281"/>
            <a:stretch/>
          </p:blipFill>
          <p:spPr bwMode="auto">
            <a:xfrm>
              <a:off x="9158677" y="672979"/>
              <a:ext cx="7294643" cy="532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ounded Rectangle 4"/>
            <p:cNvSpPr/>
            <p:nvPr/>
          </p:nvSpPr>
          <p:spPr>
            <a:xfrm rot="16200000">
              <a:off x="8162493" y="1511698"/>
              <a:ext cx="1620000" cy="360000"/>
            </a:xfrm>
            <a:prstGeom prst="roundRect">
              <a:avLst/>
            </a:prstGeom>
            <a:solidFill>
              <a:srgbClr val="FDCC33"/>
            </a:solidFill>
            <a:ln w="19050">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IE" sz="1400" dirty="0" smtClean="0">
                  <a:solidFill>
                    <a:srgbClr val="990033"/>
                  </a:solidFill>
                </a:rPr>
                <a:t>Lesson interaction</a:t>
              </a:r>
              <a:endParaRPr lang="en-IE" sz="1400" dirty="0">
                <a:solidFill>
                  <a:srgbClr val="990033"/>
                </a:solidFill>
              </a:endParaRPr>
            </a:p>
          </p:txBody>
        </p:sp>
      </p:grpSp>
    </p:spTree>
    <p:extLst>
      <p:ext uri="{BB962C8B-B14F-4D97-AF65-F5344CB8AC3E}">
        <p14:creationId xmlns:p14="http://schemas.microsoft.com/office/powerpoint/2010/main" val="3094221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fade">
                                      <p:cBhvr>
                                        <p:cTn id="17" dur="500"/>
                                        <p:tgtEl>
                                          <p:spTgt spid="1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xEl>
                                              <p:pRg st="1" end="1"/>
                                            </p:txEl>
                                          </p:spTgt>
                                        </p:tgtEl>
                                        <p:attrNameLst>
                                          <p:attrName>style.visibility</p:attrName>
                                        </p:attrNameLst>
                                      </p:cBhvr>
                                      <p:to>
                                        <p:strVal val="visible"/>
                                      </p:to>
                                    </p:set>
                                    <p:animEffect transition="in" filter="fade">
                                      <p:cBhvr>
                                        <p:cTn id="22" dur="500"/>
                                        <p:tgtEl>
                                          <p:spTgt spid="10">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xEl>
                                              <p:pRg st="2" end="2"/>
                                            </p:txEl>
                                          </p:spTgt>
                                        </p:tgtEl>
                                        <p:attrNameLst>
                                          <p:attrName>style.visibility</p:attrName>
                                        </p:attrNameLst>
                                      </p:cBhvr>
                                      <p:to>
                                        <p:strVal val="visible"/>
                                      </p:to>
                                    </p:set>
                                    <p:animEffect transition="in" filter="fade">
                                      <p:cBhvr>
                                        <p:cTn id="27" dur="500"/>
                                        <p:tgtEl>
                                          <p:spTgt spid="10">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xEl>
                                              <p:pRg st="3" end="3"/>
                                            </p:txEl>
                                          </p:spTgt>
                                        </p:tgtEl>
                                        <p:attrNameLst>
                                          <p:attrName>style.visibility</p:attrName>
                                        </p:attrNameLst>
                                      </p:cBhvr>
                                      <p:to>
                                        <p:strVal val="visible"/>
                                      </p:to>
                                    </p:set>
                                    <p:animEffect transition="in" filter="fade">
                                      <p:cBhvr>
                                        <p:cTn id="32" dur="500"/>
                                        <p:tgtEl>
                                          <p:spTgt spid="10">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
                                            <p:txEl>
                                              <p:pRg st="4" end="4"/>
                                            </p:txEl>
                                          </p:spTgt>
                                        </p:tgtEl>
                                        <p:attrNameLst>
                                          <p:attrName>style.visibility</p:attrName>
                                        </p:attrNameLst>
                                      </p:cBhvr>
                                      <p:to>
                                        <p:strVal val="visible"/>
                                      </p:to>
                                    </p:set>
                                    <p:animEffect transition="in" filter="fade">
                                      <p:cBhvr>
                                        <p:cTn id="37" dur="500"/>
                                        <p:tgtEl>
                                          <p:spTgt spid="10">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0">
                                            <p:txEl>
                                              <p:pRg st="5" end="5"/>
                                            </p:txEl>
                                          </p:spTgt>
                                        </p:tgtEl>
                                        <p:attrNameLst>
                                          <p:attrName>style.visibility</p:attrName>
                                        </p:attrNameLst>
                                      </p:cBhvr>
                                      <p:to>
                                        <p:strVal val="visible"/>
                                      </p:to>
                                    </p:set>
                                    <p:animEffect transition="in" filter="fade">
                                      <p:cBhvr>
                                        <p:cTn id="42" dur="500"/>
                                        <p:tgtEl>
                                          <p:spTgt spid="10">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0">
                                            <p:txEl>
                                              <p:pRg st="6" end="6"/>
                                            </p:txEl>
                                          </p:spTgt>
                                        </p:tgtEl>
                                        <p:attrNameLst>
                                          <p:attrName>style.visibility</p:attrName>
                                        </p:attrNameLst>
                                      </p:cBhvr>
                                      <p:to>
                                        <p:strVal val="visible"/>
                                      </p:to>
                                    </p:set>
                                    <p:animEffect transition="in" filter="fade">
                                      <p:cBhvr>
                                        <p:cTn id="52" dur="500"/>
                                        <p:tgtEl>
                                          <p:spTgt spid="10">
                                            <p:txEl>
                                              <p:pRg st="6" end="6"/>
                                            </p:txEl>
                                          </p:spTgt>
                                        </p:tgtEl>
                                      </p:cBhvr>
                                    </p:animEffect>
                                  </p:childTnLst>
                                </p:cTn>
                              </p:par>
                              <p:par>
                                <p:cTn id="53" presetID="10" presetClass="exit" presetSubtype="0" fill="hold" nodeType="withEffect">
                                  <p:stCondLst>
                                    <p:cond delay="0"/>
                                  </p:stCondLst>
                                  <p:childTnLst>
                                    <p:animEffect transition="out" filter="fade">
                                      <p:cBhvr>
                                        <p:cTn id="54" dur="500"/>
                                        <p:tgtEl>
                                          <p:spTgt spid="12"/>
                                        </p:tgtEl>
                                      </p:cBhvr>
                                    </p:animEffect>
                                    <p:set>
                                      <p:cBhvr>
                                        <p:cTn id="55" dur="1" fill="hold">
                                          <p:stCondLst>
                                            <p:cond delay="499"/>
                                          </p:stCondLst>
                                        </p:cTn>
                                        <p:tgtEl>
                                          <p:spTgt spid="12"/>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14"/>
                                        </p:tgtEl>
                                        <p:attrNameLst>
                                          <p:attrName>style.visibility</p:attrName>
                                        </p:attrNameLst>
                                      </p:cBhvr>
                                      <p:to>
                                        <p:strVal val="visible"/>
                                      </p:to>
                                    </p:set>
                                    <p:animEffect transition="in" filter="fade">
                                      <p:cBhvr>
                                        <p:cTn id="60" dur="500"/>
                                        <p:tgtEl>
                                          <p:spTgt spid="14"/>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10">
                                            <p:txEl>
                                              <p:pRg st="7" end="7"/>
                                            </p:txEl>
                                          </p:spTgt>
                                        </p:tgtEl>
                                        <p:attrNameLst>
                                          <p:attrName>style.visibility</p:attrName>
                                        </p:attrNameLst>
                                      </p:cBhvr>
                                      <p:to>
                                        <p:strVal val="visible"/>
                                      </p:to>
                                    </p:set>
                                    <p:animEffect transition="in" filter="fade">
                                      <p:cBhvr>
                                        <p:cTn id="65" dur="500"/>
                                        <p:tgtEl>
                                          <p:spTgt spid="10">
                                            <p:txEl>
                                              <p:pRg st="7" end="7"/>
                                            </p:txEl>
                                          </p:spTgt>
                                        </p:tgtEl>
                                      </p:cBhvr>
                                    </p:animEffect>
                                  </p:childTnLst>
                                </p:cTn>
                              </p:par>
                              <p:par>
                                <p:cTn id="66" presetID="10" presetClass="exit" presetSubtype="0" fill="hold" nodeType="withEffect">
                                  <p:stCondLst>
                                    <p:cond delay="0"/>
                                  </p:stCondLst>
                                  <p:childTnLst>
                                    <p:animEffect transition="out" filter="fade">
                                      <p:cBhvr>
                                        <p:cTn id="67" dur="500"/>
                                        <p:tgtEl>
                                          <p:spTgt spid="14"/>
                                        </p:tgtEl>
                                      </p:cBhvr>
                                    </p:animEffect>
                                    <p:set>
                                      <p:cBhvr>
                                        <p:cTn id="68" dur="1" fill="hold">
                                          <p:stCondLst>
                                            <p:cond delay="499"/>
                                          </p:stCondLst>
                                        </p:cTn>
                                        <p:tgtEl>
                                          <p:spTgt spid="14"/>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nodeType="click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500"/>
                                        <p:tgtEl>
                                          <p:spTgt spid="16"/>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10">
                                            <p:txEl>
                                              <p:pRg st="8" end="8"/>
                                            </p:txEl>
                                          </p:spTgt>
                                        </p:tgtEl>
                                        <p:attrNameLst>
                                          <p:attrName>style.visibility</p:attrName>
                                        </p:attrNameLst>
                                      </p:cBhvr>
                                      <p:to>
                                        <p:strVal val="visible"/>
                                      </p:to>
                                    </p:set>
                                    <p:animEffect transition="in" filter="fade">
                                      <p:cBhvr>
                                        <p:cTn id="78" dur="500"/>
                                        <p:tgtEl>
                                          <p:spTgt spid="10">
                                            <p:txEl>
                                              <p:pRg st="8" end="8"/>
                                            </p:txEl>
                                          </p:spTgt>
                                        </p:tgtEl>
                                      </p:cBhvr>
                                    </p:animEffect>
                                  </p:childTnLst>
                                </p:cTn>
                              </p:par>
                              <p:par>
                                <p:cTn id="79" presetID="10" presetClass="exit" presetSubtype="0" fill="hold" nodeType="withEffect">
                                  <p:stCondLst>
                                    <p:cond delay="0"/>
                                  </p:stCondLst>
                                  <p:childTnLst>
                                    <p:animEffect transition="out" filter="fade">
                                      <p:cBhvr>
                                        <p:cTn id="80" dur="500"/>
                                        <p:tgtEl>
                                          <p:spTgt spid="16"/>
                                        </p:tgtEl>
                                      </p:cBhvr>
                                    </p:animEffect>
                                    <p:set>
                                      <p:cBhvr>
                                        <p:cTn id="81" dur="1" fill="hold">
                                          <p:stCondLst>
                                            <p:cond delay="499"/>
                                          </p:stCondLst>
                                        </p:cTn>
                                        <p:tgtEl>
                                          <p:spTgt spid="16"/>
                                        </p:tgtEl>
                                        <p:attrNameLst>
                                          <p:attrName>style.visibility</p:attrName>
                                        </p:attrNameLst>
                                      </p:cBhvr>
                                      <p:to>
                                        <p:strVal val="hidden"/>
                                      </p:to>
                                    </p:se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nodeType="click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fade">
                                      <p:cBhvr>
                                        <p:cTn id="8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7" restart="whenNotActive" fill="hold" evtFilter="cancelBubble" nodeType="interactiveSeq">
                <p:stCondLst>
                  <p:cond evt="onClick" delay="0">
                    <p:tgtEl>
                      <p:spTgt spid="4"/>
                    </p:tgtEl>
                  </p:cond>
                </p:stCondLst>
                <p:endSync evt="end" delay="0">
                  <p:rtn val="all"/>
                </p:endSync>
                <p:childTnLst>
                  <p:par>
                    <p:cTn id="88" fill="hold">
                      <p:stCondLst>
                        <p:cond delay="0"/>
                      </p:stCondLst>
                      <p:childTnLst>
                        <p:par>
                          <p:cTn id="89" fill="hold">
                            <p:stCondLst>
                              <p:cond delay="0"/>
                            </p:stCondLst>
                            <p:childTnLst>
                              <p:par>
                                <p:cTn id="90" presetID="35" presetClass="path" presetSubtype="0" accel="50000" decel="50000" fill="hold" nodeType="clickEffect">
                                  <p:stCondLst>
                                    <p:cond delay="0"/>
                                  </p:stCondLst>
                                  <p:childTnLst>
                                    <p:animMotion origin="layout" path="M -0.00018 7.40741E-7 L -0.93038 7.40741E-7 " pathEditMode="relative" rAng="0" ptsTypes="AA">
                                      <p:cBhvr>
                                        <p:cTn id="91" dur="2000" fill="hold"/>
                                        <p:tgtEl>
                                          <p:spTgt spid="4"/>
                                        </p:tgtEl>
                                        <p:attrNameLst>
                                          <p:attrName>ppt_x</p:attrName>
                                          <p:attrName>ppt_y</p:attrName>
                                        </p:attrNameLst>
                                      </p:cBhvr>
                                      <p:rCtr x="-46510" y="0"/>
                                    </p:animMotion>
                                  </p:childTnLst>
                                </p:cTn>
                              </p:par>
                            </p:childTnLst>
                          </p:cTn>
                        </p:par>
                      </p:childTnLst>
                    </p:cTn>
                  </p:par>
                  <p:par>
                    <p:cTn id="92" fill="hold">
                      <p:stCondLst>
                        <p:cond delay="indefinite"/>
                      </p:stCondLst>
                      <p:childTnLst>
                        <p:par>
                          <p:cTn id="93" fill="hold">
                            <p:stCondLst>
                              <p:cond delay="0"/>
                            </p:stCondLst>
                            <p:childTnLst>
                              <p:par>
                                <p:cTn id="94" presetID="63" presetClass="path" presetSubtype="0" accel="50000" decel="50000" fill="hold" nodeType="clickEffect">
                                  <p:stCondLst>
                                    <p:cond delay="0"/>
                                  </p:stCondLst>
                                  <p:childTnLst>
                                    <p:animMotion origin="layout" path="M -0.93038 7.40741E-7 L -0.00018 0.00347 " pathEditMode="relative" rAng="0" ptsTypes="AA">
                                      <p:cBhvr>
                                        <p:cTn id="95" dur="2000" fill="hold"/>
                                        <p:tgtEl>
                                          <p:spTgt spid="4"/>
                                        </p:tgtEl>
                                        <p:attrNameLst>
                                          <p:attrName>ppt_x</p:attrName>
                                          <p:attrName>ppt_y</p:attrName>
                                        </p:attrNameLst>
                                      </p:cBhvr>
                                      <p:rCtr x="46510" y="162"/>
                                    </p:animMotion>
                                  </p:childTnLst>
                                </p:cTn>
                              </p:par>
                            </p:childTnLst>
                          </p:cTn>
                        </p:par>
                      </p:childTnLst>
                    </p:cTn>
                  </p:par>
                </p:childTnLst>
              </p:cTn>
              <p:nextCondLst>
                <p:cond evt="onClick" delay="0">
                  <p:tgtEl>
                    <p:spTgt spid="4"/>
                  </p:tgtEl>
                </p:cond>
              </p:nextCondLst>
            </p:seq>
          </p:childTnLst>
        </p:cTn>
      </p:par>
    </p:tnLst>
    <p:bldLst>
      <p:bldP spid="10" grpId="0" uiExpand="1"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0264"/>
            <a:ext cx="8229600" cy="1143000"/>
          </a:xfrm>
        </p:spPr>
        <p:txBody>
          <a:bodyPr>
            <a:normAutofit fontScale="90000"/>
          </a:bodyPr>
          <a:lstStyle/>
          <a:p>
            <a:r>
              <a:rPr lang="en-IE" dirty="0"/>
              <a:t>Section G</a:t>
            </a:r>
            <a:r>
              <a:rPr lang="en-IE" dirty="0" smtClean="0"/>
              <a:t>: </a:t>
            </a:r>
            <a:r>
              <a:rPr lang="en-IE" dirty="0"/>
              <a:t>Student Activity 1</a:t>
            </a:r>
            <a:br>
              <a:rPr lang="en-IE" dirty="0"/>
            </a:br>
            <a:r>
              <a:rPr lang="en-IE" sz="3100" dirty="0"/>
              <a:t>Solving inequalities graphically.</a:t>
            </a:r>
            <a:endParaRPr lang="en-IE" sz="3600" dirty="0"/>
          </a:p>
        </p:txBody>
      </p:sp>
      <mc:AlternateContent xmlns:mc="http://schemas.openxmlformats.org/markup-compatibility/2006" xmlns:a14="http://schemas.microsoft.com/office/drawing/2010/main">
        <mc:Choice Requires="a14">
          <p:sp>
            <p:nvSpPr>
              <p:cNvPr id="3" name="Rectangle 2"/>
              <p:cNvSpPr/>
              <p:nvPr/>
            </p:nvSpPr>
            <p:spPr>
              <a:xfrm>
                <a:off x="395536" y="980728"/>
                <a:ext cx="8460000" cy="2246769"/>
              </a:xfrm>
              <a:prstGeom prst="rect">
                <a:avLst/>
              </a:prstGeom>
            </p:spPr>
            <p:txBody>
              <a:bodyPr wrap="square">
                <a:spAutoFit/>
              </a:bodyPr>
              <a:lstStyle/>
              <a:p>
                <a:r>
                  <a:rPr lang="en-IE" sz="2000" dirty="0" smtClean="0">
                    <a:solidFill>
                      <a:srgbClr val="990033"/>
                    </a:solidFill>
                  </a:rPr>
                  <a:t>2</a:t>
                </a:r>
                <a:r>
                  <a:rPr lang="en-IE" sz="2000" dirty="0">
                    <a:solidFill>
                      <a:srgbClr val="990033"/>
                    </a:solidFill>
                  </a:rPr>
                  <a:t>. Complete a table and draw the graph of the function </a:t>
                </a:r>
                <a14:m>
                  <m:oMath xmlns:m="http://schemas.openxmlformats.org/officeDocument/2006/math">
                    <m:r>
                      <a:rPr lang="en-IE" sz="2000" i="1" dirty="0" smtClean="0">
                        <a:solidFill>
                          <a:srgbClr val="990033"/>
                        </a:solidFill>
                        <a:latin typeface="Cambria Math"/>
                      </a:rPr>
                      <m:t>𝑓</m:t>
                    </m:r>
                    <m:r>
                      <a:rPr lang="en-IE" sz="2000" i="1" dirty="0" smtClean="0">
                        <a:solidFill>
                          <a:srgbClr val="990033"/>
                        </a:solidFill>
                        <a:latin typeface="Cambria Math"/>
                      </a:rPr>
                      <m:t>(</m:t>
                    </m:r>
                    <m:r>
                      <a:rPr lang="en-IE" sz="2000" i="1" dirty="0" smtClean="0">
                        <a:solidFill>
                          <a:srgbClr val="990033"/>
                        </a:solidFill>
                        <a:latin typeface="Cambria Math"/>
                      </a:rPr>
                      <m:t>𝑥</m:t>
                    </m:r>
                    <m:r>
                      <a:rPr lang="en-IE" sz="2000" i="1" dirty="0" smtClean="0">
                        <a:solidFill>
                          <a:srgbClr val="990033"/>
                        </a:solidFill>
                        <a:latin typeface="Cambria Math"/>
                      </a:rPr>
                      <m:t>) = </m:t>
                    </m:r>
                    <m:r>
                      <a:rPr lang="en-IE" sz="2000" i="1" dirty="0" smtClean="0">
                        <a:solidFill>
                          <a:srgbClr val="990033"/>
                        </a:solidFill>
                        <a:latin typeface="Cambria Math"/>
                      </a:rPr>
                      <m:t>𝑥</m:t>
                    </m:r>
                    <m:r>
                      <a:rPr lang="en-IE" sz="2000" i="1" dirty="0" smtClean="0">
                        <a:solidFill>
                          <a:srgbClr val="990033"/>
                        </a:solidFill>
                        <a:latin typeface="Cambria Math"/>
                      </a:rPr>
                      <m:t> + 4, </m:t>
                    </m:r>
                    <m:r>
                      <a:rPr lang="en-IE" sz="2000" i="1" dirty="0" smtClean="0">
                        <a:solidFill>
                          <a:srgbClr val="990033"/>
                        </a:solidFill>
                        <a:latin typeface="Cambria Math"/>
                      </a:rPr>
                      <m:t>𝑥</m:t>
                    </m:r>
                    <m:r>
                      <a:rPr lang="en-IE" sz="2000" i="1" dirty="0" smtClean="0">
                        <a:solidFill>
                          <a:srgbClr val="990033"/>
                        </a:solidFill>
                        <a:latin typeface="Cambria Math"/>
                      </a:rPr>
                      <m:t> ∈ </m:t>
                    </m:r>
                    <m:r>
                      <a:rPr lang="en-IE" sz="2000" i="1" dirty="0" smtClean="0">
                        <a:solidFill>
                          <a:srgbClr val="990033"/>
                        </a:solidFill>
                        <a:latin typeface="Cambria Math"/>
                      </a:rPr>
                      <m:t>𝑅</m:t>
                    </m:r>
                  </m:oMath>
                </a14:m>
                <a:r>
                  <a:rPr lang="en-IE" sz="2000" dirty="0">
                    <a:solidFill>
                      <a:srgbClr val="990033"/>
                    </a:solidFill>
                  </a:rPr>
                  <a:t>, </a:t>
                </a:r>
                <a:r>
                  <a:rPr lang="en-IE" sz="2000" dirty="0" smtClean="0">
                    <a:solidFill>
                      <a:srgbClr val="990033"/>
                    </a:solidFill>
                  </a:rPr>
                  <a:t>in the </a:t>
                </a:r>
                <a:r>
                  <a:rPr lang="en-IE" sz="2000" dirty="0">
                    <a:solidFill>
                      <a:srgbClr val="990033"/>
                    </a:solidFill>
                  </a:rPr>
                  <a:t>domain </a:t>
                </a:r>
                <a14:m>
                  <m:oMath xmlns:m="http://schemas.openxmlformats.org/officeDocument/2006/math">
                    <m:r>
                      <a:rPr lang="en-IE" sz="2000" i="1" dirty="0" smtClean="0">
                        <a:solidFill>
                          <a:srgbClr val="990033"/>
                        </a:solidFill>
                        <a:latin typeface="Cambria Math"/>
                      </a:rPr>
                      <m:t>−3 ≤ </m:t>
                    </m:r>
                    <m:r>
                      <a:rPr lang="en-IE" sz="2000" i="1" dirty="0" smtClean="0">
                        <a:solidFill>
                          <a:srgbClr val="990033"/>
                        </a:solidFill>
                        <a:latin typeface="Cambria Math"/>
                      </a:rPr>
                      <m:t>𝑥</m:t>
                    </m:r>
                    <m:r>
                      <a:rPr lang="en-IE" sz="2000" i="1" dirty="0" smtClean="0">
                        <a:solidFill>
                          <a:srgbClr val="990033"/>
                        </a:solidFill>
                        <a:latin typeface="Cambria Math"/>
                      </a:rPr>
                      <m:t> ≤ 3 </m:t>
                    </m:r>
                  </m:oMath>
                </a14:m>
                <a:r>
                  <a:rPr lang="en-IE" sz="2000" dirty="0">
                    <a:solidFill>
                      <a:srgbClr val="990033"/>
                    </a:solidFill>
                  </a:rPr>
                  <a:t>and graphically determine solution set to each of </a:t>
                </a:r>
                <a:r>
                  <a:rPr lang="en-IE" sz="2000" dirty="0" smtClean="0">
                    <a:solidFill>
                      <a:srgbClr val="990033"/>
                    </a:solidFill>
                  </a:rPr>
                  <a:t>the following </a:t>
                </a:r>
                <a:r>
                  <a:rPr lang="en-IE" sz="2000" dirty="0">
                    <a:solidFill>
                      <a:srgbClr val="990033"/>
                    </a:solidFill>
                  </a:rPr>
                  <a:t>inequalities:</a:t>
                </a:r>
              </a:p>
              <a:p>
                <a:r>
                  <a:rPr lang="en-IE" sz="2000" dirty="0" err="1">
                    <a:solidFill>
                      <a:srgbClr val="990033"/>
                    </a:solidFill>
                  </a:rPr>
                  <a:t>i</a:t>
                </a:r>
                <a:r>
                  <a:rPr lang="en-IE" sz="2000" dirty="0">
                    <a:solidFill>
                      <a:srgbClr val="990033"/>
                    </a:solidFill>
                  </a:rPr>
                  <a:t>. </a:t>
                </a:r>
                <a14:m>
                  <m:oMath xmlns:m="http://schemas.openxmlformats.org/officeDocument/2006/math">
                    <m:r>
                      <a:rPr lang="en-IE" sz="2000" i="1" dirty="0" smtClean="0">
                        <a:solidFill>
                          <a:srgbClr val="990033"/>
                        </a:solidFill>
                        <a:latin typeface="Cambria Math"/>
                      </a:rPr>
                      <m:t>𝑥</m:t>
                    </m:r>
                    <m:r>
                      <a:rPr lang="en-IE" sz="2000" i="1" dirty="0" smtClean="0">
                        <a:solidFill>
                          <a:srgbClr val="990033"/>
                        </a:solidFill>
                        <a:latin typeface="Cambria Math"/>
                      </a:rPr>
                      <m:t> + 4 ≥ 0</m:t>
                    </m:r>
                  </m:oMath>
                </a14:m>
                <a:endParaRPr lang="en-IE" sz="2000" dirty="0">
                  <a:solidFill>
                    <a:srgbClr val="990033"/>
                  </a:solidFill>
                </a:endParaRPr>
              </a:p>
              <a:p>
                <a:r>
                  <a:rPr lang="en-IE" sz="2000" dirty="0">
                    <a:solidFill>
                      <a:srgbClr val="990033"/>
                    </a:solidFill>
                  </a:rPr>
                  <a:t>ii. </a:t>
                </a:r>
                <a14:m>
                  <m:oMath xmlns:m="http://schemas.openxmlformats.org/officeDocument/2006/math">
                    <m:r>
                      <a:rPr lang="en-IE" sz="2000" i="1" dirty="0" smtClean="0">
                        <a:solidFill>
                          <a:srgbClr val="990033"/>
                        </a:solidFill>
                        <a:latin typeface="Cambria Math"/>
                      </a:rPr>
                      <m:t>𝑥</m:t>
                    </m:r>
                    <m:r>
                      <a:rPr lang="en-IE" sz="2000" i="1" dirty="0" smtClean="0">
                        <a:solidFill>
                          <a:srgbClr val="990033"/>
                        </a:solidFill>
                        <a:latin typeface="Cambria Math"/>
                      </a:rPr>
                      <m:t> + 4 ≤ 0</m:t>
                    </m:r>
                  </m:oMath>
                </a14:m>
                <a:endParaRPr lang="en-IE" sz="2000" dirty="0">
                  <a:solidFill>
                    <a:srgbClr val="990033"/>
                  </a:solidFill>
                </a:endParaRPr>
              </a:p>
              <a:p>
                <a:r>
                  <a:rPr lang="en-IE" sz="2000" dirty="0">
                    <a:solidFill>
                      <a:srgbClr val="990033"/>
                    </a:solidFill>
                  </a:rPr>
                  <a:t>iii. </a:t>
                </a:r>
                <a14:m>
                  <m:oMath xmlns:m="http://schemas.openxmlformats.org/officeDocument/2006/math">
                    <m:r>
                      <a:rPr lang="en-IE" sz="2000" i="1" dirty="0" smtClean="0">
                        <a:solidFill>
                          <a:srgbClr val="990033"/>
                        </a:solidFill>
                        <a:latin typeface="Cambria Math"/>
                      </a:rPr>
                      <m:t>𝑥</m:t>
                    </m:r>
                    <m:r>
                      <a:rPr lang="en-IE" sz="2000" i="1" dirty="0" smtClean="0">
                        <a:solidFill>
                          <a:srgbClr val="990033"/>
                        </a:solidFill>
                        <a:latin typeface="Cambria Math"/>
                      </a:rPr>
                      <m:t> + 4 &gt; 0</m:t>
                    </m:r>
                  </m:oMath>
                </a14:m>
                <a:endParaRPr lang="en-IE" sz="2000" dirty="0">
                  <a:solidFill>
                    <a:srgbClr val="990033"/>
                  </a:solidFill>
                </a:endParaRPr>
              </a:p>
              <a:p>
                <a:r>
                  <a:rPr lang="en-IE" sz="2000" dirty="0">
                    <a:solidFill>
                      <a:srgbClr val="990033"/>
                    </a:solidFill>
                  </a:rPr>
                  <a:t>iv. </a:t>
                </a:r>
                <a14:m>
                  <m:oMath xmlns:m="http://schemas.openxmlformats.org/officeDocument/2006/math">
                    <m:r>
                      <a:rPr lang="en-IE" sz="2000" i="1" dirty="0" smtClean="0">
                        <a:solidFill>
                          <a:srgbClr val="990033"/>
                        </a:solidFill>
                        <a:latin typeface="Cambria Math"/>
                      </a:rPr>
                      <m:t>𝑥</m:t>
                    </m:r>
                    <m:r>
                      <a:rPr lang="en-IE" sz="2000" i="1" dirty="0" smtClean="0">
                        <a:solidFill>
                          <a:srgbClr val="990033"/>
                        </a:solidFill>
                        <a:latin typeface="Cambria Math"/>
                      </a:rPr>
                      <m:t> + 4 &lt; 0.</m:t>
                    </m:r>
                  </m:oMath>
                </a14:m>
                <a:endParaRPr lang="en-IE" sz="2000" dirty="0" smtClean="0">
                  <a:solidFill>
                    <a:srgbClr val="990033"/>
                  </a:solidFill>
                </a:endParaRPr>
              </a:p>
            </p:txBody>
          </p:sp>
        </mc:Choice>
        <mc:Fallback xmlns="">
          <p:sp>
            <p:nvSpPr>
              <p:cNvPr id="3" name="Rectangle 2"/>
              <p:cNvSpPr>
                <a:spLocks noRot="1" noChangeAspect="1" noMove="1" noResize="1" noEditPoints="1" noAdjustHandles="1" noChangeArrowheads="1" noChangeShapeType="1" noTextEdit="1"/>
              </p:cNvSpPr>
              <p:nvPr/>
            </p:nvSpPr>
            <p:spPr>
              <a:xfrm>
                <a:off x="395536" y="980728"/>
                <a:ext cx="8460000" cy="2246769"/>
              </a:xfrm>
              <a:prstGeom prst="rect">
                <a:avLst/>
              </a:prstGeom>
              <a:blipFill rotWithShape="1">
                <a:blip r:embed="rId2"/>
                <a:stretch>
                  <a:fillRect l="-793" t="-1359" r="-1081" b="-4076"/>
                </a:stretch>
              </a:blipFill>
            </p:spPr>
            <p:txBody>
              <a:bodyPr/>
              <a:lstStyle/>
              <a:p>
                <a:r>
                  <a:rPr lang="en-IE">
                    <a:noFill/>
                  </a:rPr>
                  <a:t> </a:t>
                </a:r>
              </a:p>
            </p:txBody>
          </p:sp>
        </mc:Fallback>
      </mc:AlternateContent>
      <p:pic>
        <p:nvPicPr>
          <p:cNvPr id="3077" name="Picture 5"/>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43998" y="1861672"/>
            <a:ext cx="2880000" cy="2880000"/>
          </a:xfrm>
          <a:prstGeom prst="rect">
            <a:avLst/>
          </a:prstGeom>
          <a:noFill/>
          <a:ln w="9525">
            <a:solidFill>
              <a:srgbClr val="9900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43998" y="1861672"/>
            <a:ext cx="2880000" cy="2880000"/>
          </a:xfrm>
          <a:prstGeom prst="rect">
            <a:avLst/>
          </a:prstGeom>
          <a:noFill/>
          <a:ln w="9525">
            <a:solidFill>
              <a:srgbClr val="9900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5" name="Rectangle 4"/>
              <p:cNvSpPr/>
              <p:nvPr/>
            </p:nvSpPr>
            <p:spPr>
              <a:xfrm>
                <a:off x="5364088" y="2023565"/>
                <a:ext cx="1556067"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IE" sz="1600" b="1" i="1" dirty="0" smtClean="0">
                          <a:solidFill>
                            <a:srgbClr val="990033"/>
                          </a:solidFill>
                          <a:latin typeface="Cambria Math"/>
                        </a:rPr>
                        <m:t>𝒇</m:t>
                      </m:r>
                      <m:r>
                        <a:rPr lang="en-IE" sz="1600" b="1" i="1" dirty="0" smtClean="0">
                          <a:solidFill>
                            <a:srgbClr val="990033"/>
                          </a:solidFill>
                          <a:latin typeface="Cambria Math"/>
                        </a:rPr>
                        <m:t>(</m:t>
                      </m:r>
                      <m:r>
                        <a:rPr lang="en-IE" sz="1600" b="1" i="1" dirty="0" smtClean="0">
                          <a:solidFill>
                            <a:srgbClr val="990033"/>
                          </a:solidFill>
                          <a:latin typeface="Cambria Math"/>
                        </a:rPr>
                        <m:t>𝒙</m:t>
                      </m:r>
                      <m:r>
                        <a:rPr lang="en-IE" sz="1600" b="1" i="1" dirty="0" smtClean="0">
                          <a:solidFill>
                            <a:srgbClr val="990033"/>
                          </a:solidFill>
                          <a:latin typeface="Cambria Math"/>
                        </a:rPr>
                        <m:t>) = </m:t>
                      </m:r>
                      <m:r>
                        <a:rPr lang="en-IE" sz="1600" b="1" i="1" dirty="0" smtClean="0">
                          <a:solidFill>
                            <a:srgbClr val="990033"/>
                          </a:solidFill>
                          <a:latin typeface="Cambria Math"/>
                        </a:rPr>
                        <m:t>𝒙</m:t>
                      </m:r>
                      <m:r>
                        <a:rPr lang="en-IE" sz="1600" b="1" i="1" dirty="0" smtClean="0">
                          <a:solidFill>
                            <a:srgbClr val="990033"/>
                          </a:solidFill>
                          <a:latin typeface="Cambria Math"/>
                        </a:rPr>
                        <m:t> +</m:t>
                      </m:r>
                      <m:r>
                        <a:rPr lang="en-IE" sz="1600" b="1" i="1" dirty="0" smtClean="0">
                          <a:solidFill>
                            <a:srgbClr val="990033"/>
                          </a:solidFill>
                          <a:latin typeface="Cambria Math"/>
                        </a:rPr>
                        <m:t>𝟒</m:t>
                      </m:r>
                      <m:r>
                        <a:rPr lang="en-IE" sz="1600" b="1" i="1" dirty="0">
                          <a:solidFill>
                            <a:srgbClr val="990033"/>
                          </a:solidFill>
                          <a:latin typeface="Cambria Math"/>
                        </a:rPr>
                        <m:t> </m:t>
                      </m:r>
                    </m:oMath>
                  </m:oMathPara>
                </a14:m>
                <a:endParaRPr lang="en-IE" sz="1600" b="1" dirty="0"/>
              </a:p>
            </p:txBody>
          </p:sp>
        </mc:Choice>
        <mc:Fallback xmlns="">
          <p:sp>
            <p:nvSpPr>
              <p:cNvPr id="5" name="Rectangle 4"/>
              <p:cNvSpPr>
                <a:spLocks noRot="1" noChangeAspect="1" noMove="1" noResize="1" noEditPoints="1" noAdjustHandles="1" noChangeArrowheads="1" noChangeShapeType="1" noTextEdit="1"/>
              </p:cNvSpPr>
              <p:nvPr/>
            </p:nvSpPr>
            <p:spPr>
              <a:xfrm>
                <a:off x="5364088" y="2023565"/>
                <a:ext cx="1556067" cy="338554"/>
              </a:xfrm>
              <a:prstGeom prst="rect">
                <a:avLst/>
              </a:prstGeom>
              <a:blipFill rotWithShape="1">
                <a:blip r:embed="rId5"/>
                <a:stretch>
                  <a:fillRect b="-10909"/>
                </a:stretch>
              </a:blipFill>
            </p:spPr>
            <p:txBody>
              <a:bodyPr/>
              <a:lstStyle/>
              <a:p>
                <a:r>
                  <a:rPr lang="en-IE">
                    <a:noFill/>
                  </a:rPr>
                  <a:t> </a:t>
                </a:r>
              </a:p>
            </p:txBody>
          </p:sp>
        </mc:Fallback>
      </mc:AlternateContent>
    </p:spTree>
    <p:extLst>
      <p:ext uri="{BB962C8B-B14F-4D97-AF65-F5344CB8AC3E}">
        <p14:creationId xmlns:p14="http://schemas.microsoft.com/office/powerpoint/2010/main" val="2548464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8"/>
                                        </p:tgtEl>
                                        <p:attrNameLst>
                                          <p:attrName>style.visibility</p:attrName>
                                        </p:attrNameLst>
                                      </p:cBhvr>
                                      <p:to>
                                        <p:strVal val="visible"/>
                                      </p:to>
                                    </p:set>
                                    <p:animEffect transition="in" filter="fade">
                                      <p:cBhvr>
                                        <p:cTn id="7" dur="500"/>
                                        <p:tgtEl>
                                          <p:spTgt spid="3078"/>
                                        </p:tgtEl>
                                      </p:cBhvr>
                                    </p:animEffect>
                                  </p:childTnLst>
                                </p:cTn>
                              </p:par>
                              <p:par>
                                <p:cTn id="8" presetID="1"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Picture 3"/>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60803" y="3285304"/>
            <a:ext cx="3600000" cy="2880000"/>
          </a:xfrm>
          <a:prstGeom prst="rect">
            <a:avLst/>
          </a:prstGeom>
          <a:noFill/>
          <a:ln w="9525">
            <a:solidFill>
              <a:srgbClr val="9900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90264"/>
            <a:ext cx="8229600" cy="1143000"/>
          </a:xfrm>
        </p:spPr>
        <p:txBody>
          <a:bodyPr>
            <a:normAutofit fontScale="90000"/>
          </a:bodyPr>
          <a:lstStyle/>
          <a:p>
            <a:r>
              <a:rPr lang="en-IE" dirty="0"/>
              <a:t>Section G</a:t>
            </a:r>
            <a:r>
              <a:rPr lang="en-IE" dirty="0" smtClean="0"/>
              <a:t>: </a:t>
            </a:r>
            <a:r>
              <a:rPr lang="en-IE" dirty="0"/>
              <a:t>Student Activity 1</a:t>
            </a:r>
            <a:br>
              <a:rPr lang="en-IE" dirty="0"/>
            </a:br>
            <a:r>
              <a:rPr lang="en-IE" sz="3100" dirty="0"/>
              <a:t>Solving inequalities graphically.</a:t>
            </a:r>
            <a:endParaRPr lang="en-IE" sz="3600" dirty="0"/>
          </a:p>
        </p:txBody>
      </p:sp>
      <mc:AlternateContent xmlns:mc="http://schemas.openxmlformats.org/markup-compatibility/2006" xmlns:a14="http://schemas.microsoft.com/office/drawing/2010/main">
        <mc:Choice Requires="a14">
          <p:sp>
            <p:nvSpPr>
              <p:cNvPr id="3" name="Rectangle 2"/>
              <p:cNvSpPr/>
              <p:nvPr/>
            </p:nvSpPr>
            <p:spPr>
              <a:xfrm>
                <a:off x="395536" y="980728"/>
                <a:ext cx="8460000" cy="2554545"/>
              </a:xfrm>
              <a:prstGeom prst="rect">
                <a:avLst/>
              </a:prstGeom>
            </p:spPr>
            <p:txBody>
              <a:bodyPr wrap="square">
                <a:spAutoFit/>
              </a:bodyPr>
              <a:lstStyle/>
              <a:p>
                <a:r>
                  <a:rPr lang="en-IE" sz="2000" dirty="0">
                    <a:solidFill>
                      <a:srgbClr val="990033"/>
                    </a:solidFill>
                  </a:rPr>
                  <a:t>3. Plot the function </a:t>
                </a:r>
                <a14:m>
                  <m:oMath xmlns:m="http://schemas.openxmlformats.org/officeDocument/2006/math">
                    <m:r>
                      <a:rPr lang="en-IE" sz="2000" i="1" dirty="0" smtClean="0">
                        <a:solidFill>
                          <a:srgbClr val="990033"/>
                        </a:solidFill>
                        <a:latin typeface="Cambria Math"/>
                      </a:rPr>
                      <m:t>𝑓</m:t>
                    </m:r>
                    <m:r>
                      <a:rPr lang="en-IE" sz="2000" i="1" dirty="0" smtClean="0">
                        <a:solidFill>
                          <a:srgbClr val="990033"/>
                        </a:solidFill>
                        <a:latin typeface="Cambria Math"/>
                      </a:rPr>
                      <m:t>(</m:t>
                    </m:r>
                    <m:r>
                      <a:rPr lang="en-IE" sz="2000" i="1" dirty="0" smtClean="0">
                        <a:solidFill>
                          <a:srgbClr val="990033"/>
                        </a:solidFill>
                        <a:latin typeface="Cambria Math"/>
                      </a:rPr>
                      <m:t>𝑥</m:t>
                    </m:r>
                    <m:r>
                      <a:rPr lang="en-IE" sz="2000" i="1" dirty="0" smtClean="0">
                        <a:solidFill>
                          <a:srgbClr val="990033"/>
                        </a:solidFill>
                        <a:latin typeface="Cambria Math"/>
                      </a:rPr>
                      <m:t>) = 2</m:t>
                    </m:r>
                    <m:r>
                      <a:rPr lang="en-IE" sz="2000" i="1" dirty="0" smtClean="0">
                        <a:solidFill>
                          <a:srgbClr val="990033"/>
                        </a:solidFill>
                        <a:latin typeface="Cambria Math"/>
                      </a:rPr>
                      <m:t>𝑥</m:t>
                    </m:r>
                    <m:r>
                      <a:rPr lang="en-IE" sz="2000" i="1" dirty="0" smtClean="0">
                        <a:solidFill>
                          <a:srgbClr val="990033"/>
                        </a:solidFill>
                        <a:latin typeface="Cambria Math"/>
                      </a:rPr>
                      <m:t> + 5 </m:t>
                    </m:r>
                  </m:oMath>
                </a14:m>
                <a:r>
                  <a:rPr lang="en-IE" sz="2000" dirty="0">
                    <a:solidFill>
                      <a:srgbClr val="990033"/>
                    </a:solidFill>
                  </a:rPr>
                  <a:t>and the function </a:t>
                </a:r>
                <a14:m>
                  <m:oMath xmlns:m="http://schemas.openxmlformats.org/officeDocument/2006/math">
                    <m:r>
                      <a:rPr lang="en-IE" sz="2000" i="1" dirty="0" smtClean="0">
                        <a:solidFill>
                          <a:srgbClr val="990033"/>
                        </a:solidFill>
                        <a:latin typeface="Cambria Math"/>
                      </a:rPr>
                      <m:t>𝑔</m:t>
                    </m:r>
                    <m:r>
                      <a:rPr lang="en-IE" sz="2000" i="1" dirty="0" smtClean="0">
                        <a:solidFill>
                          <a:srgbClr val="990033"/>
                        </a:solidFill>
                        <a:latin typeface="Cambria Math"/>
                      </a:rPr>
                      <m:t>(</m:t>
                    </m:r>
                    <m:r>
                      <a:rPr lang="en-IE" sz="2000" i="1" dirty="0" smtClean="0">
                        <a:solidFill>
                          <a:srgbClr val="990033"/>
                        </a:solidFill>
                        <a:latin typeface="Cambria Math"/>
                      </a:rPr>
                      <m:t>𝑥</m:t>
                    </m:r>
                    <m:r>
                      <a:rPr lang="en-IE" sz="2000" i="1" dirty="0" smtClean="0">
                        <a:solidFill>
                          <a:srgbClr val="990033"/>
                        </a:solidFill>
                        <a:latin typeface="Cambria Math"/>
                      </a:rPr>
                      <m:t>) = 5 </m:t>
                    </m:r>
                  </m:oMath>
                </a14:m>
                <a:r>
                  <a:rPr lang="en-IE" sz="2000" dirty="0">
                    <a:solidFill>
                      <a:srgbClr val="990033"/>
                    </a:solidFill>
                  </a:rPr>
                  <a:t>where </a:t>
                </a:r>
                <a14:m>
                  <m:oMath xmlns:m="http://schemas.openxmlformats.org/officeDocument/2006/math">
                    <m:r>
                      <a:rPr lang="en-IE" sz="2000" i="1" dirty="0" smtClean="0">
                        <a:solidFill>
                          <a:srgbClr val="990033"/>
                        </a:solidFill>
                        <a:latin typeface="Cambria Math"/>
                      </a:rPr>
                      <m:t>𝑥</m:t>
                    </m:r>
                    <m:r>
                      <a:rPr lang="en-IE" sz="2000" i="1" dirty="0" smtClean="0">
                        <a:solidFill>
                          <a:srgbClr val="990033"/>
                        </a:solidFill>
                        <a:latin typeface="Cambria Math"/>
                      </a:rPr>
                      <m:t> ∈ </m:t>
                    </m:r>
                    <m:r>
                      <a:rPr lang="en-IE" sz="2000" i="1" dirty="0" smtClean="0">
                        <a:solidFill>
                          <a:srgbClr val="990033"/>
                        </a:solidFill>
                        <a:latin typeface="Cambria Math"/>
                      </a:rPr>
                      <m:t>𝑅</m:t>
                    </m:r>
                    <m:r>
                      <a:rPr lang="en-IE" sz="2000" i="1" dirty="0" smtClean="0">
                        <a:solidFill>
                          <a:srgbClr val="990033"/>
                        </a:solidFill>
                        <a:latin typeface="Cambria Math"/>
                      </a:rPr>
                      <m:t> </m:t>
                    </m:r>
                  </m:oMath>
                </a14:m>
                <a:r>
                  <a:rPr lang="en-IE" sz="2000" dirty="0">
                    <a:solidFill>
                      <a:srgbClr val="990033"/>
                    </a:solidFill>
                  </a:rPr>
                  <a:t>on </a:t>
                </a:r>
                <a:r>
                  <a:rPr lang="en-IE" sz="2000" dirty="0" smtClean="0">
                    <a:solidFill>
                      <a:srgbClr val="990033"/>
                    </a:solidFill>
                  </a:rPr>
                  <a:t>the same </a:t>
                </a:r>
                <a:r>
                  <a:rPr lang="en-IE" sz="2000" dirty="0">
                    <a:solidFill>
                      <a:srgbClr val="990033"/>
                    </a:solidFill>
                  </a:rPr>
                  <a:t>axes and scale. Find the point of intersection of the two graphs </a:t>
                </a:r>
                <a:r>
                  <a:rPr lang="en-IE" sz="2000" dirty="0" smtClean="0">
                    <a:solidFill>
                      <a:srgbClr val="990033"/>
                    </a:solidFill>
                  </a:rPr>
                  <a:t>and hence </a:t>
                </a:r>
                <a:r>
                  <a:rPr lang="en-IE" sz="2000" dirty="0">
                    <a:solidFill>
                      <a:srgbClr val="990033"/>
                    </a:solidFill>
                  </a:rPr>
                  <a:t>find the solution set of </a:t>
                </a:r>
                <a14:m>
                  <m:oMath xmlns:m="http://schemas.openxmlformats.org/officeDocument/2006/math">
                    <m:r>
                      <a:rPr lang="en-IE" sz="2000" i="1" dirty="0" smtClean="0">
                        <a:solidFill>
                          <a:srgbClr val="990033"/>
                        </a:solidFill>
                        <a:latin typeface="Cambria Math"/>
                      </a:rPr>
                      <m:t>2</m:t>
                    </m:r>
                    <m:r>
                      <a:rPr lang="en-IE" sz="2000" i="1" dirty="0" smtClean="0">
                        <a:solidFill>
                          <a:srgbClr val="990033"/>
                        </a:solidFill>
                        <a:latin typeface="Cambria Math"/>
                      </a:rPr>
                      <m:t>𝑥</m:t>
                    </m:r>
                    <m:r>
                      <a:rPr lang="en-IE" sz="2000" i="1" dirty="0" smtClean="0">
                        <a:solidFill>
                          <a:srgbClr val="990033"/>
                        </a:solidFill>
                        <a:latin typeface="Cambria Math"/>
                      </a:rPr>
                      <m:t> + 3 ≥ 5.</m:t>
                    </m:r>
                  </m:oMath>
                </a14:m>
                <a:endParaRPr lang="en-IE" sz="2000" dirty="0" smtClean="0">
                  <a:solidFill>
                    <a:srgbClr val="990033"/>
                  </a:solidFill>
                </a:endParaRPr>
              </a:p>
              <a:p>
                <a:endParaRPr lang="en-IE" sz="2000" dirty="0">
                  <a:solidFill>
                    <a:srgbClr val="990033"/>
                  </a:solidFill>
                </a:endParaRPr>
              </a:p>
              <a:p>
                <a:r>
                  <a:rPr lang="en-IE" sz="2000" dirty="0">
                    <a:solidFill>
                      <a:srgbClr val="990033"/>
                    </a:solidFill>
                  </a:rPr>
                  <a:t>4. Draw the function </a:t>
                </a:r>
                <a14:m>
                  <m:oMath xmlns:m="http://schemas.openxmlformats.org/officeDocument/2006/math">
                    <m:r>
                      <a:rPr lang="en-IE" sz="2000" i="1" dirty="0" smtClean="0">
                        <a:solidFill>
                          <a:srgbClr val="990033"/>
                        </a:solidFill>
                        <a:latin typeface="Cambria Math"/>
                      </a:rPr>
                      <m:t>𝑓</m:t>
                    </m:r>
                    <m:r>
                      <a:rPr lang="en-IE" sz="2000" i="1" dirty="0" smtClean="0">
                        <a:solidFill>
                          <a:srgbClr val="990033"/>
                        </a:solidFill>
                        <a:latin typeface="Cambria Math"/>
                      </a:rPr>
                      <m:t>(</m:t>
                    </m:r>
                    <m:r>
                      <a:rPr lang="en-IE" sz="2000" i="1" dirty="0" smtClean="0">
                        <a:solidFill>
                          <a:srgbClr val="990033"/>
                        </a:solidFill>
                        <a:latin typeface="Cambria Math"/>
                      </a:rPr>
                      <m:t>𝑥</m:t>
                    </m:r>
                    <m:r>
                      <a:rPr lang="en-IE" sz="2000" i="1" dirty="0" smtClean="0">
                        <a:solidFill>
                          <a:srgbClr val="990033"/>
                        </a:solidFill>
                        <a:latin typeface="Cambria Math"/>
                      </a:rPr>
                      <m:t>) = </m:t>
                    </m:r>
                    <m:r>
                      <a:rPr lang="en-IE" sz="2000" i="1" dirty="0" smtClean="0">
                        <a:solidFill>
                          <a:srgbClr val="990033"/>
                        </a:solidFill>
                        <a:latin typeface="Cambria Math"/>
                      </a:rPr>
                      <m:t>𝑥</m:t>
                    </m:r>
                    <m:r>
                      <a:rPr lang="en-IE" sz="2000" i="1" dirty="0" smtClean="0">
                        <a:solidFill>
                          <a:srgbClr val="990033"/>
                        </a:solidFill>
                        <a:latin typeface="Cambria Math"/>
                      </a:rPr>
                      <m:t> + 4 </m:t>
                    </m:r>
                  </m:oMath>
                </a14:m>
                <a:r>
                  <a:rPr lang="en-IE" sz="2000" dirty="0">
                    <a:solidFill>
                      <a:srgbClr val="990033"/>
                    </a:solidFill>
                  </a:rPr>
                  <a:t>and the function </a:t>
                </a:r>
                <a14:m>
                  <m:oMath xmlns:m="http://schemas.openxmlformats.org/officeDocument/2006/math">
                    <m:r>
                      <a:rPr lang="en-IE" sz="2000" i="1" dirty="0" smtClean="0">
                        <a:solidFill>
                          <a:srgbClr val="990033"/>
                        </a:solidFill>
                        <a:latin typeface="Cambria Math"/>
                      </a:rPr>
                      <m:t>𝑔</m:t>
                    </m:r>
                    <m:r>
                      <a:rPr lang="en-IE" sz="2000" i="1" dirty="0" smtClean="0">
                        <a:solidFill>
                          <a:srgbClr val="990033"/>
                        </a:solidFill>
                        <a:latin typeface="Cambria Math"/>
                      </a:rPr>
                      <m:t>(</m:t>
                    </m:r>
                    <m:r>
                      <a:rPr lang="en-IE" sz="2000" i="1" dirty="0" smtClean="0">
                        <a:solidFill>
                          <a:srgbClr val="990033"/>
                        </a:solidFill>
                        <a:latin typeface="Cambria Math"/>
                      </a:rPr>
                      <m:t>𝑥</m:t>
                    </m:r>
                    <m:r>
                      <a:rPr lang="en-IE" sz="2000" i="1" dirty="0" smtClean="0">
                        <a:solidFill>
                          <a:srgbClr val="990033"/>
                        </a:solidFill>
                        <a:latin typeface="Cambria Math"/>
                      </a:rPr>
                      <m:t>) = 2</m:t>
                    </m:r>
                    <m:r>
                      <a:rPr lang="en-IE" sz="2000" i="1" dirty="0" smtClean="0">
                        <a:solidFill>
                          <a:srgbClr val="990033"/>
                        </a:solidFill>
                        <a:latin typeface="Cambria Math"/>
                      </a:rPr>
                      <m:t>𝑥</m:t>
                    </m:r>
                    <m:r>
                      <a:rPr lang="en-IE" sz="2000" i="1" dirty="0" smtClean="0">
                        <a:solidFill>
                          <a:srgbClr val="990033"/>
                        </a:solidFill>
                        <a:latin typeface="Cambria Math"/>
                      </a:rPr>
                      <m:t> + 1 </m:t>
                    </m:r>
                  </m:oMath>
                </a14:m>
                <a:r>
                  <a:rPr lang="en-IE" sz="2000" dirty="0">
                    <a:solidFill>
                      <a:srgbClr val="990033"/>
                    </a:solidFill>
                  </a:rPr>
                  <a:t>where </a:t>
                </a:r>
                <a14:m>
                  <m:oMath xmlns:m="http://schemas.openxmlformats.org/officeDocument/2006/math">
                    <m:r>
                      <a:rPr lang="en-IE" sz="2000" i="1" dirty="0" smtClean="0">
                        <a:solidFill>
                          <a:srgbClr val="990033"/>
                        </a:solidFill>
                        <a:latin typeface="Cambria Math"/>
                      </a:rPr>
                      <m:t>𝑥</m:t>
                    </m:r>
                    <m:r>
                      <a:rPr lang="en-IE" sz="2000" i="1" dirty="0" smtClean="0">
                        <a:solidFill>
                          <a:srgbClr val="990033"/>
                        </a:solidFill>
                        <a:latin typeface="Cambria Math"/>
                      </a:rPr>
                      <m:t> ∈ </m:t>
                    </m:r>
                    <m:r>
                      <a:rPr lang="en-IE" sz="2000" i="1" dirty="0" smtClean="0">
                        <a:solidFill>
                          <a:srgbClr val="990033"/>
                        </a:solidFill>
                        <a:latin typeface="Cambria Math"/>
                      </a:rPr>
                      <m:t>𝑅</m:t>
                    </m:r>
                    <m:r>
                      <a:rPr lang="en-IE" sz="2000" i="1" dirty="0" smtClean="0">
                        <a:solidFill>
                          <a:srgbClr val="990033"/>
                        </a:solidFill>
                        <a:latin typeface="Cambria Math"/>
                      </a:rPr>
                      <m:t> </m:t>
                    </m:r>
                  </m:oMath>
                </a14:m>
                <a:r>
                  <a:rPr lang="en-IE" sz="2000" dirty="0" smtClean="0">
                    <a:solidFill>
                      <a:srgbClr val="990033"/>
                    </a:solidFill>
                  </a:rPr>
                  <a:t>on the </a:t>
                </a:r>
                <a:r>
                  <a:rPr lang="en-IE" sz="2000" dirty="0">
                    <a:solidFill>
                      <a:srgbClr val="990033"/>
                    </a:solidFill>
                  </a:rPr>
                  <a:t>same graph. By examining the graph determine which values of x </a:t>
                </a:r>
                <a:r>
                  <a:rPr lang="en-IE" sz="2000" dirty="0" smtClean="0">
                    <a:solidFill>
                      <a:srgbClr val="990033"/>
                    </a:solidFill>
                  </a:rPr>
                  <a:t>satisfy the </a:t>
                </a:r>
                <a:r>
                  <a:rPr lang="en-IE" sz="2000" dirty="0">
                    <a:solidFill>
                      <a:srgbClr val="990033"/>
                    </a:solidFill>
                  </a:rPr>
                  <a:t>inequality </a:t>
                </a:r>
                <a14:m>
                  <m:oMath xmlns:m="http://schemas.openxmlformats.org/officeDocument/2006/math">
                    <m:r>
                      <a:rPr lang="en-IE" sz="2000" i="1" dirty="0" smtClean="0">
                        <a:solidFill>
                          <a:srgbClr val="990033"/>
                        </a:solidFill>
                        <a:latin typeface="Cambria Math"/>
                      </a:rPr>
                      <m:t>2</m:t>
                    </m:r>
                    <m:r>
                      <a:rPr lang="en-IE" sz="2000" i="1" dirty="0" smtClean="0">
                        <a:solidFill>
                          <a:srgbClr val="990033"/>
                        </a:solidFill>
                        <a:latin typeface="Cambria Math"/>
                      </a:rPr>
                      <m:t>𝑥</m:t>
                    </m:r>
                    <m:r>
                      <a:rPr lang="en-IE" sz="2000" i="1" dirty="0" smtClean="0">
                        <a:solidFill>
                          <a:srgbClr val="990033"/>
                        </a:solidFill>
                        <a:latin typeface="Cambria Math"/>
                      </a:rPr>
                      <m:t> + 1 &lt; </m:t>
                    </m:r>
                    <m:r>
                      <a:rPr lang="en-IE" sz="2000" i="1" dirty="0" smtClean="0">
                        <a:solidFill>
                          <a:srgbClr val="990033"/>
                        </a:solidFill>
                        <a:latin typeface="Cambria Math"/>
                      </a:rPr>
                      <m:t>𝑥</m:t>
                    </m:r>
                    <m:r>
                      <a:rPr lang="en-IE" sz="2000" i="1" dirty="0" smtClean="0">
                        <a:solidFill>
                          <a:srgbClr val="990033"/>
                        </a:solidFill>
                        <a:latin typeface="Cambria Math"/>
                      </a:rPr>
                      <m:t> + 4.</m:t>
                    </m:r>
                  </m:oMath>
                </a14:m>
                <a:endParaRPr lang="en-IE" sz="2000" dirty="0">
                  <a:solidFill>
                    <a:srgbClr val="990033"/>
                  </a:solidFill>
                </a:endParaRPr>
              </a:p>
              <a:p>
                <a:endParaRPr lang="en-IE" sz="2000" dirty="0" smtClean="0">
                  <a:solidFill>
                    <a:srgbClr val="990033"/>
                  </a:solidFill>
                </a:endParaRPr>
              </a:p>
            </p:txBody>
          </p:sp>
        </mc:Choice>
        <mc:Fallback xmlns="">
          <p:sp>
            <p:nvSpPr>
              <p:cNvPr id="3" name="Rectangle 2"/>
              <p:cNvSpPr>
                <a:spLocks noRot="1" noChangeAspect="1" noMove="1" noResize="1" noEditPoints="1" noAdjustHandles="1" noChangeArrowheads="1" noChangeShapeType="1" noTextEdit="1"/>
              </p:cNvSpPr>
              <p:nvPr/>
            </p:nvSpPr>
            <p:spPr>
              <a:xfrm>
                <a:off x="395536" y="980728"/>
                <a:ext cx="8460000" cy="2554545"/>
              </a:xfrm>
              <a:prstGeom prst="rect">
                <a:avLst/>
              </a:prstGeom>
              <a:blipFill rotWithShape="1">
                <a:blip r:embed="rId3"/>
                <a:stretch>
                  <a:fillRect l="-793" t="-1193" r="-432"/>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395536" y="3486487"/>
                <a:ext cx="3888432" cy="1938992"/>
              </a:xfrm>
              <a:prstGeom prst="rect">
                <a:avLst/>
              </a:prstGeom>
            </p:spPr>
            <p:txBody>
              <a:bodyPr wrap="square">
                <a:spAutoFit/>
              </a:bodyPr>
              <a:lstStyle/>
              <a:p>
                <a:pPr lvl="0"/>
                <a:r>
                  <a:rPr lang="en-IE" sz="2000" dirty="0">
                    <a:solidFill>
                      <a:srgbClr val="990033"/>
                    </a:solidFill>
                  </a:rPr>
                  <a:t>5. Find the equation of the line represented in the diagram below and </a:t>
                </a:r>
                <a:r>
                  <a:rPr lang="en-IE" sz="2000" dirty="0" smtClean="0">
                    <a:solidFill>
                      <a:srgbClr val="990033"/>
                    </a:solidFill>
                  </a:rPr>
                  <a:t>hence find </a:t>
                </a:r>
                <a:r>
                  <a:rPr lang="en-IE" sz="2000" dirty="0">
                    <a:solidFill>
                      <a:srgbClr val="990033"/>
                    </a:solidFill>
                  </a:rPr>
                  <a:t>an inequality of the form </a:t>
                </a:r>
                <a14:m>
                  <m:oMath xmlns:m="http://schemas.openxmlformats.org/officeDocument/2006/math">
                    <m:r>
                      <a:rPr lang="en-IE" sz="2000" i="1" dirty="0">
                        <a:solidFill>
                          <a:srgbClr val="990033"/>
                        </a:solidFill>
                        <a:latin typeface="Cambria Math"/>
                      </a:rPr>
                      <m:t>𝑎𝑥</m:t>
                    </m:r>
                    <m:r>
                      <a:rPr lang="en-IE" sz="2000" i="1" dirty="0">
                        <a:solidFill>
                          <a:srgbClr val="990033"/>
                        </a:solidFill>
                        <a:latin typeface="Cambria Math"/>
                      </a:rPr>
                      <m:t> + </m:t>
                    </m:r>
                    <m:r>
                      <a:rPr lang="en-IE" sz="2000" i="1" dirty="0">
                        <a:solidFill>
                          <a:srgbClr val="990033"/>
                        </a:solidFill>
                        <a:latin typeface="Cambria Math"/>
                      </a:rPr>
                      <m:t>𝑏</m:t>
                    </m:r>
                    <m:r>
                      <a:rPr lang="en-IE" sz="2000" i="1" dirty="0">
                        <a:solidFill>
                          <a:srgbClr val="990033"/>
                        </a:solidFill>
                        <a:latin typeface="Cambria Math"/>
                      </a:rPr>
                      <m:t> &lt; </m:t>
                    </m:r>
                    <m:r>
                      <a:rPr lang="en-IE" sz="2000" i="1" dirty="0">
                        <a:solidFill>
                          <a:srgbClr val="990033"/>
                        </a:solidFill>
                        <a:latin typeface="Cambria Math"/>
                      </a:rPr>
                      <m:t>𝑘</m:t>
                    </m:r>
                  </m:oMath>
                </a14:m>
                <a:r>
                  <a:rPr lang="en-IE" sz="2000" dirty="0">
                    <a:solidFill>
                      <a:srgbClr val="990033"/>
                    </a:solidFill>
                  </a:rPr>
                  <a:t>, whose solution is represented by the arrow on the x axis.</a:t>
                </a:r>
              </a:p>
            </p:txBody>
          </p:sp>
        </mc:Choice>
        <mc:Fallback xmlns="">
          <p:sp>
            <p:nvSpPr>
              <p:cNvPr id="4" name="Rectangle 3"/>
              <p:cNvSpPr>
                <a:spLocks noRot="1" noChangeAspect="1" noMove="1" noResize="1" noEditPoints="1" noAdjustHandles="1" noChangeArrowheads="1" noChangeShapeType="1" noTextEdit="1"/>
              </p:cNvSpPr>
              <p:nvPr/>
            </p:nvSpPr>
            <p:spPr>
              <a:xfrm>
                <a:off x="395536" y="3486487"/>
                <a:ext cx="3888432" cy="1938992"/>
              </a:xfrm>
              <a:prstGeom prst="rect">
                <a:avLst/>
              </a:prstGeom>
              <a:blipFill rotWithShape="1">
                <a:blip r:embed="rId4"/>
                <a:stretch>
                  <a:fillRect l="-1724" t="-1572" r="-2351" b="-4717"/>
                </a:stretch>
              </a:blipFill>
            </p:spPr>
            <p:txBody>
              <a:bodyPr/>
              <a:lstStyle/>
              <a:p>
                <a:r>
                  <a:rPr lang="en-IE">
                    <a:noFill/>
                  </a:rPr>
                  <a:t> </a:t>
                </a:r>
              </a:p>
            </p:txBody>
          </p:sp>
        </mc:Fallback>
      </mc:AlternateContent>
      <p:cxnSp>
        <p:nvCxnSpPr>
          <p:cNvPr id="6" name="Straight Arrow Connector 5"/>
          <p:cNvCxnSpPr/>
          <p:nvPr/>
        </p:nvCxnSpPr>
        <p:spPr>
          <a:xfrm flipH="1">
            <a:off x="4781654" y="5412405"/>
            <a:ext cx="1617289" cy="0"/>
          </a:xfrm>
          <a:prstGeom prst="straightConnector1">
            <a:avLst/>
          </a:prstGeom>
          <a:ln w="57150">
            <a:solidFill>
              <a:srgbClr val="990033"/>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382715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0264"/>
            <a:ext cx="8229600" cy="1143000"/>
          </a:xfrm>
        </p:spPr>
        <p:txBody>
          <a:bodyPr>
            <a:normAutofit fontScale="90000"/>
          </a:bodyPr>
          <a:lstStyle/>
          <a:p>
            <a:r>
              <a:rPr lang="en-IE" dirty="0"/>
              <a:t>Section </a:t>
            </a:r>
            <a:r>
              <a:rPr lang="en-IE" dirty="0" smtClean="0"/>
              <a:t>H: </a:t>
            </a:r>
            <a:r>
              <a:rPr lang="en-IE" dirty="0"/>
              <a:t>Student Activity 1</a:t>
            </a:r>
            <a:br>
              <a:rPr lang="en-IE" dirty="0"/>
            </a:br>
            <a:r>
              <a:rPr lang="en-IE" sz="3100" dirty="0"/>
              <a:t>To investigate the rules of inequalities.</a:t>
            </a:r>
            <a:endParaRPr lang="en-IE" sz="3600" dirty="0"/>
          </a:p>
        </p:txBody>
      </p:sp>
      <p:sp>
        <p:nvSpPr>
          <p:cNvPr id="3" name="Rectangle 2"/>
          <p:cNvSpPr/>
          <p:nvPr/>
        </p:nvSpPr>
        <p:spPr>
          <a:xfrm>
            <a:off x="395536" y="980728"/>
            <a:ext cx="8460000" cy="400110"/>
          </a:xfrm>
          <a:prstGeom prst="rect">
            <a:avLst/>
          </a:prstGeom>
        </p:spPr>
        <p:txBody>
          <a:bodyPr wrap="square">
            <a:spAutoFit/>
          </a:bodyPr>
          <a:lstStyle/>
          <a:p>
            <a:r>
              <a:rPr lang="en-IE" sz="2000" b="1" dirty="0" smtClean="0">
                <a:solidFill>
                  <a:srgbClr val="990033"/>
                </a:solidFill>
              </a:rPr>
              <a:t>Note </a:t>
            </a:r>
            <a:r>
              <a:rPr lang="en-IE" sz="2000" dirty="0">
                <a:solidFill>
                  <a:srgbClr val="990033"/>
                </a:solidFill>
              </a:rPr>
              <a:t>in this exercise </a:t>
            </a:r>
            <a:r>
              <a:rPr lang="en-IE" sz="2000" b="1" i="1" dirty="0">
                <a:solidFill>
                  <a:srgbClr val="990033"/>
                </a:solidFill>
              </a:rPr>
              <a:t>a </a:t>
            </a:r>
            <a:r>
              <a:rPr lang="en-IE" sz="2000" dirty="0">
                <a:solidFill>
                  <a:srgbClr val="990033"/>
                </a:solidFill>
              </a:rPr>
              <a:t>and </a:t>
            </a:r>
            <a:r>
              <a:rPr lang="en-IE" sz="2000" b="1" i="1" dirty="0">
                <a:solidFill>
                  <a:srgbClr val="990033"/>
                </a:solidFill>
              </a:rPr>
              <a:t>b </a:t>
            </a:r>
            <a:r>
              <a:rPr lang="en-IE" sz="2000" dirty="0">
                <a:solidFill>
                  <a:srgbClr val="990033"/>
                </a:solidFill>
              </a:rPr>
              <a:t>are Real numbers unless it states otherwise. </a:t>
            </a:r>
            <a:endParaRPr lang="en-IE" sz="2000" dirty="0" smtClean="0">
              <a:solidFill>
                <a:srgbClr val="990033"/>
              </a:solidFill>
            </a:endParaRPr>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5846" y="1357281"/>
            <a:ext cx="8194626" cy="53120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5" name="Group 4"/>
          <p:cNvGrpSpPr/>
          <p:nvPr/>
        </p:nvGrpSpPr>
        <p:grpSpPr>
          <a:xfrm>
            <a:off x="8792493" y="636256"/>
            <a:ext cx="8025931" cy="5376181"/>
            <a:chOff x="8792493" y="636256"/>
            <a:chExt cx="8025931" cy="5376181"/>
          </a:xfrm>
        </p:grpSpPr>
        <p:pic>
          <p:nvPicPr>
            <p:cNvPr id="6"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95" t="452"/>
            <a:stretch/>
          </p:blipFill>
          <p:spPr bwMode="auto">
            <a:xfrm>
              <a:off x="9144000" y="636256"/>
              <a:ext cx="7674424" cy="53761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ounded Rectangle 6"/>
            <p:cNvSpPr/>
            <p:nvPr/>
          </p:nvSpPr>
          <p:spPr>
            <a:xfrm rot="16200000">
              <a:off x="8162493" y="1511698"/>
              <a:ext cx="1620000" cy="360000"/>
            </a:xfrm>
            <a:prstGeom prst="roundRect">
              <a:avLst/>
            </a:prstGeom>
            <a:solidFill>
              <a:srgbClr val="FDCC33"/>
            </a:solidFill>
            <a:ln w="19050">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IE" sz="1400" dirty="0" smtClean="0">
                  <a:solidFill>
                    <a:srgbClr val="990033"/>
                  </a:solidFill>
                </a:rPr>
                <a:t>Lesson interaction</a:t>
              </a:r>
              <a:endParaRPr lang="en-IE" sz="1400" dirty="0">
                <a:solidFill>
                  <a:srgbClr val="990033"/>
                </a:solidFill>
              </a:endParaRPr>
            </a:p>
          </p:txBody>
        </p:sp>
      </p:grpSp>
      <p:grpSp>
        <p:nvGrpSpPr>
          <p:cNvPr id="8" name="Group 7"/>
          <p:cNvGrpSpPr/>
          <p:nvPr/>
        </p:nvGrpSpPr>
        <p:grpSpPr>
          <a:xfrm>
            <a:off x="8793552" y="1185448"/>
            <a:ext cx="8853574" cy="5924699"/>
            <a:chOff x="8793552" y="1185448"/>
            <a:chExt cx="8853574" cy="5924699"/>
          </a:xfrm>
        </p:grpSpPr>
        <mc:AlternateContent xmlns:mc="http://schemas.openxmlformats.org/markup-compatibility/2006" xmlns:a14="http://schemas.microsoft.com/office/drawing/2010/main">
          <mc:Choice Requires="a14">
            <p:sp>
              <p:nvSpPr>
                <p:cNvPr id="4" name="TextBox 3"/>
                <p:cNvSpPr txBox="1"/>
                <p:nvPr/>
              </p:nvSpPr>
              <p:spPr>
                <a:xfrm>
                  <a:off x="9152493" y="1185448"/>
                  <a:ext cx="8494633" cy="5924699"/>
                </a:xfrm>
                <a:prstGeom prst="rect">
                  <a:avLst/>
                </a:prstGeom>
                <a:solidFill>
                  <a:schemeClr val="bg1"/>
                </a:solidFill>
              </p:spPr>
              <p:txBody>
                <a:bodyPr wrap="none" rtlCol="0">
                  <a:spAutoFit/>
                </a:bodyPr>
                <a:lstStyle/>
                <a:p>
                  <a:pPr>
                    <a:lnSpc>
                      <a:spcPct val="150000"/>
                    </a:lnSpc>
                    <a:spcAft>
                      <a:spcPts val="600"/>
                    </a:spcAft>
                  </a:pPr>
                  <a:r>
                    <a:rPr lang="en-IE" dirty="0" smtClean="0">
                      <a:solidFill>
                        <a:srgbClr val="990033"/>
                      </a:solidFill>
                    </a:rPr>
                    <a:t>1a	If </a:t>
                  </a:r>
                  <a14:m>
                    <m:oMath xmlns:m="http://schemas.openxmlformats.org/officeDocument/2006/math">
                      <m:r>
                        <a:rPr lang="en-IE" i="1" dirty="0" smtClean="0">
                          <a:solidFill>
                            <a:srgbClr val="990033"/>
                          </a:solidFill>
                          <a:latin typeface="Cambria Math"/>
                        </a:rPr>
                        <m:t>𝑎</m:t>
                      </m:r>
                      <m:r>
                        <a:rPr lang="en-IE" i="1" dirty="0" smtClean="0">
                          <a:solidFill>
                            <a:srgbClr val="990033"/>
                          </a:solidFill>
                          <a:latin typeface="Cambria Math"/>
                        </a:rPr>
                        <m:t>&lt;</m:t>
                      </m:r>
                      <m:r>
                        <a:rPr lang="en-IE" i="1" dirty="0" smtClean="0">
                          <a:solidFill>
                            <a:srgbClr val="990033"/>
                          </a:solidFill>
                          <a:latin typeface="Cambria Math"/>
                        </a:rPr>
                        <m:t>𝑏</m:t>
                      </m:r>
                    </m:oMath>
                  </a14:m>
                  <a:r>
                    <a:rPr lang="en-IE" dirty="0" smtClean="0">
                      <a:solidFill>
                        <a:srgbClr val="990033"/>
                      </a:solidFill>
                    </a:rPr>
                    <a:t> 		</a:t>
                  </a:r>
                  <a14:m>
                    <m:oMath xmlns:m="http://schemas.openxmlformats.org/officeDocument/2006/math">
                      <m:r>
                        <a:rPr lang="en-IE" i="1" dirty="0" smtClean="0">
                          <a:solidFill>
                            <a:srgbClr val="990033"/>
                          </a:solidFill>
                          <a:latin typeface="Cambria Math"/>
                        </a:rPr>
                        <m:t>𝑎</m:t>
                      </m:r>
                      <m:r>
                        <a:rPr lang="en-IE" i="1" dirty="0" smtClean="0">
                          <a:solidFill>
                            <a:srgbClr val="990033"/>
                          </a:solidFill>
                          <a:latin typeface="Cambria Math"/>
                        </a:rPr>
                        <m:t>+</m:t>
                      </m:r>
                      <m:r>
                        <a:rPr lang="en-IE" i="1" dirty="0" smtClean="0">
                          <a:solidFill>
                            <a:srgbClr val="990033"/>
                          </a:solidFill>
                          <a:latin typeface="Cambria Math"/>
                        </a:rPr>
                        <m:t>𝑐</m:t>
                      </m:r>
                      <m:r>
                        <a:rPr lang="en-IE" i="1" dirty="0" smtClean="0">
                          <a:solidFill>
                            <a:srgbClr val="990033"/>
                          </a:solidFill>
                          <a:latin typeface="Cambria Math"/>
                        </a:rPr>
                        <m:t>&lt;</m:t>
                      </m:r>
                      <m:r>
                        <a:rPr lang="en-IE" i="1" dirty="0" err="1" smtClean="0">
                          <a:solidFill>
                            <a:srgbClr val="990033"/>
                          </a:solidFill>
                          <a:latin typeface="Cambria Math"/>
                        </a:rPr>
                        <m:t>𝑏</m:t>
                      </m:r>
                      <m:r>
                        <a:rPr lang="en-IE" i="1" dirty="0" err="1" smtClean="0">
                          <a:solidFill>
                            <a:srgbClr val="990033"/>
                          </a:solidFill>
                          <a:latin typeface="Cambria Math"/>
                        </a:rPr>
                        <m:t>+</m:t>
                      </m:r>
                      <m:r>
                        <a:rPr lang="en-IE" i="1" dirty="0" err="1" smtClean="0">
                          <a:solidFill>
                            <a:srgbClr val="990033"/>
                          </a:solidFill>
                          <a:latin typeface="Cambria Math"/>
                        </a:rPr>
                        <m:t>𝑐</m:t>
                      </m:r>
                    </m:oMath>
                  </a14:m>
                  <a:r>
                    <a:rPr lang="en-IE" dirty="0" smtClean="0">
                      <a:solidFill>
                        <a:srgbClr val="990033"/>
                      </a:solidFill>
                    </a:rPr>
                    <a:t>	If </a:t>
                  </a:r>
                  <a14:m>
                    <m:oMath xmlns:m="http://schemas.openxmlformats.org/officeDocument/2006/math">
                      <m:r>
                        <m:rPr>
                          <m:sty m:val="p"/>
                        </m:rPr>
                        <a:rPr lang="en-IE" dirty="0">
                          <a:solidFill>
                            <a:srgbClr val="990033"/>
                          </a:solidFill>
                          <a:latin typeface="Cambria Math"/>
                          <a:ea typeface="Cambria Math"/>
                        </a:rPr>
                        <m:t>c</m:t>
                      </m:r>
                      <m:r>
                        <a:rPr lang="en-IE" i="1" dirty="0">
                          <a:solidFill>
                            <a:srgbClr val="990033"/>
                          </a:solidFill>
                          <a:latin typeface="Cambria Math"/>
                          <a:ea typeface="Cambria Math"/>
                        </a:rPr>
                        <m:t>∈</m:t>
                      </m:r>
                      <m:r>
                        <a:rPr lang="en-IE" b="0" i="1" dirty="0" smtClean="0">
                          <a:solidFill>
                            <a:srgbClr val="990033"/>
                          </a:solidFill>
                          <a:latin typeface="Cambria Math"/>
                          <a:ea typeface="Cambria Math"/>
                        </a:rPr>
                        <m:t>𝑅</m:t>
                      </m:r>
                    </m:oMath>
                  </a14:m>
                  <a:r>
                    <a:rPr lang="en-IE" dirty="0" smtClean="0">
                      <a:solidFill>
                        <a:srgbClr val="990033"/>
                      </a:solidFill>
                    </a:rPr>
                    <a:t>		</a:t>
                  </a:r>
                </a:p>
                <a:p>
                  <a:pPr>
                    <a:lnSpc>
                      <a:spcPct val="150000"/>
                    </a:lnSpc>
                    <a:spcAft>
                      <a:spcPts val="600"/>
                    </a:spcAft>
                  </a:pPr>
                  <a:r>
                    <a:rPr lang="en-IE" dirty="0">
                      <a:solidFill>
                        <a:srgbClr val="990033"/>
                      </a:solidFill>
                    </a:rPr>
                    <a:t> </a:t>
                  </a:r>
                  <a:r>
                    <a:rPr lang="en-IE" dirty="0" smtClean="0">
                      <a:solidFill>
                        <a:srgbClr val="990033"/>
                      </a:solidFill>
                    </a:rPr>
                    <a:t> b </a:t>
                  </a:r>
                  <a:r>
                    <a:rPr lang="en-IE" dirty="0">
                      <a:solidFill>
                        <a:srgbClr val="990033"/>
                      </a:solidFill>
                    </a:rPr>
                    <a:t>	If </a:t>
                  </a:r>
                  <a14:m>
                    <m:oMath xmlns:m="http://schemas.openxmlformats.org/officeDocument/2006/math">
                      <m:r>
                        <a:rPr lang="en-IE" i="1" dirty="0">
                          <a:solidFill>
                            <a:srgbClr val="990033"/>
                          </a:solidFill>
                          <a:latin typeface="Cambria Math"/>
                        </a:rPr>
                        <m:t>𝑎</m:t>
                      </m:r>
                      <m:r>
                        <a:rPr lang="en-IE" b="0" i="1" dirty="0" smtClean="0">
                          <a:solidFill>
                            <a:srgbClr val="990033"/>
                          </a:solidFill>
                          <a:latin typeface="Cambria Math"/>
                        </a:rPr>
                        <m:t>&gt;</m:t>
                      </m:r>
                      <m:r>
                        <a:rPr lang="en-IE" i="1" dirty="0">
                          <a:solidFill>
                            <a:srgbClr val="990033"/>
                          </a:solidFill>
                          <a:latin typeface="Cambria Math"/>
                        </a:rPr>
                        <m:t>𝑏</m:t>
                      </m:r>
                    </m:oMath>
                  </a14:m>
                  <a:r>
                    <a:rPr lang="en-IE" dirty="0">
                      <a:solidFill>
                        <a:srgbClr val="990033"/>
                      </a:solidFill>
                    </a:rPr>
                    <a:t> 		</a:t>
                  </a:r>
                  <a14:m>
                    <m:oMath xmlns:m="http://schemas.openxmlformats.org/officeDocument/2006/math">
                      <m:r>
                        <a:rPr lang="en-IE" i="1" dirty="0">
                          <a:solidFill>
                            <a:srgbClr val="990033"/>
                          </a:solidFill>
                          <a:latin typeface="Cambria Math"/>
                        </a:rPr>
                        <m:t>𝑎</m:t>
                      </m:r>
                      <m:r>
                        <a:rPr lang="en-IE" i="1" dirty="0">
                          <a:solidFill>
                            <a:srgbClr val="990033"/>
                          </a:solidFill>
                          <a:latin typeface="Cambria Math"/>
                        </a:rPr>
                        <m:t>+</m:t>
                      </m:r>
                      <m:r>
                        <a:rPr lang="en-IE" i="1" dirty="0">
                          <a:solidFill>
                            <a:srgbClr val="990033"/>
                          </a:solidFill>
                          <a:latin typeface="Cambria Math"/>
                        </a:rPr>
                        <m:t>𝑐</m:t>
                      </m:r>
                      <m:r>
                        <a:rPr lang="en-IE" b="0" i="1" dirty="0" smtClean="0">
                          <a:solidFill>
                            <a:srgbClr val="990033"/>
                          </a:solidFill>
                          <a:latin typeface="Cambria Math"/>
                        </a:rPr>
                        <m:t>&gt;</m:t>
                      </m:r>
                      <m:r>
                        <a:rPr lang="en-IE" i="1" dirty="0" err="1">
                          <a:solidFill>
                            <a:srgbClr val="990033"/>
                          </a:solidFill>
                          <a:latin typeface="Cambria Math"/>
                        </a:rPr>
                        <m:t>𝑏</m:t>
                      </m:r>
                      <m:r>
                        <a:rPr lang="en-IE" i="1" dirty="0" err="1">
                          <a:solidFill>
                            <a:srgbClr val="990033"/>
                          </a:solidFill>
                          <a:latin typeface="Cambria Math"/>
                        </a:rPr>
                        <m:t>+</m:t>
                      </m:r>
                      <m:r>
                        <a:rPr lang="en-IE" i="1" dirty="0" err="1">
                          <a:solidFill>
                            <a:srgbClr val="990033"/>
                          </a:solidFill>
                          <a:latin typeface="Cambria Math"/>
                        </a:rPr>
                        <m:t>𝑐</m:t>
                      </m:r>
                    </m:oMath>
                  </a14:m>
                  <a:r>
                    <a:rPr lang="en-IE" dirty="0" smtClean="0">
                      <a:solidFill>
                        <a:srgbClr val="990033"/>
                      </a:solidFill>
                    </a:rPr>
                    <a:t>	</a:t>
                  </a:r>
                  <a:r>
                    <a:rPr lang="en-IE" dirty="0">
                      <a:solidFill>
                        <a:srgbClr val="990033"/>
                      </a:solidFill>
                    </a:rPr>
                    <a:t>If </a:t>
                  </a:r>
                  <a14:m>
                    <m:oMath xmlns:m="http://schemas.openxmlformats.org/officeDocument/2006/math">
                      <m:r>
                        <m:rPr>
                          <m:sty m:val="p"/>
                        </m:rPr>
                        <a:rPr lang="en-IE" dirty="0">
                          <a:solidFill>
                            <a:srgbClr val="990033"/>
                          </a:solidFill>
                          <a:latin typeface="Cambria Math"/>
                          <a:ea typeface="Cambria Math"/>
                        </a:rPr>
                        <m:t>c</m:t>
                      </m:r>
                      <m:r>
                        <a:rPr lang="en-IE" i="1" dirty="0">
                          <a:solidFill>
                            <a:srgbClr val="990033"/>
                          </a:solidFill>
                          <a:latin typeface="Cambria Math"/>
                          <a:ea typeface="Cambria Math"/>
                        </a:rPr>
                        <m:t>∈</m:t>
                      </m:r>
                      <m:r>
                        <a:rPr lang="en-IE" i="1" dirty="0">
                          <a:solidFill>
                            <a:srgbClr val="990033"/>
                          </a:solidFill>
                          <a:latin typeface="Cambria Math"/>
                          <a:ea typeface="Cambria Math"/>
                        </a:rPr>
                        <m:t>𝑅</m:t>
                      </m:r>
                    </m:oMath>
                  </a14:m>
                  <a:endParaRPr lang="en-IE" dirty="0" smtClean="0">
                    <a:solidFill>
                      <a:srgbClr val="990033"/>
                    </a:solidFill>
                  </a:endParaRPr>
                </a:p>
                <a:p>
                  <a:pPr>
                    <a:lnSpc>
                      <a:spcPct val="150000"/>
                    </a:lnSpc>
                    <a:spcAft>
                      <a:spcPts val="600"/>
                    </a:spcAft>
                  </a:pPr>
                  <a:r>
                    <a:rPr lang="en-IE" dirty="0">
                      <a:solidFill>
                        <a:srgbClr val="990033"/>
                      </a:solidFill>
                    </a:rPr>
                    <a:t> </a:t>
                  </a:r>
                  <a:r>
                    <a:rPr lang="en-IE" dirty="0" smtClean="0">
                      <a:solidFill>
                        <a:srgbClr val="990033"/>
                      </a:solidFill>
                    </a:rPr>
                    <a:t> c</a:t>
                  </a:r>
                  <a:r>
                    <a:rPr lang="en-IE" dirty="0">
                      <a:solidFill>
                        <a:srgbClr val="990033"/>
                      </a:solidFill>
                    </a:rPr>
                    <a:t>	If </a:t>
                  </a:r>
                  <a14:m>
                    <m:oMath xmlns:m="http://schemas.openxmlformats.org/officeDocument/2006/math">
                      <m:r>
                        <a:rPr lang="en-IE" i="1" dirty="0">
                          <a:solidFill>
                            <a:srgbClr val="990033"/>
                          </a:solidFill>
                          <a:latin typeface="Cambria Math"/>
                        </a:rPr>
                        <m:t>𝑎</m:t>
                      </m:r>
                      <m:r>
                        <a:rPr lang="en-IE" i="1" dirty="0">
                          <a:solidFill>
                            <a:srgbClr val="990033"/>
                          </a:solidFill>
                          <a:latin typeface="Cambria Math"/>
                        </a:rPr>
                        <m:t>&lt;</m:t>
                      </m:r>
                      <m:r>
                        <a:rPr lang="en-IE" i="1" dirty="0">
                          <a:solidFill>
                            <a:srgbClr val="990033"/>
                          </a:solidFill>
                          <a:latin typeface="Cambria Math"/>
                        </a:rPr>
                        <m:t>𝑏</m:t>
                      </m:r>
                    </m:oMath>
                  </a14:m>
                  <a:r>
                    <a:rPr lang="en-IE" dirty="0">
                      <a:solidFill>
                        <a:srgbClr val="990033"/>
                      </a:solidFill>
                    </a:rPr>
                    <a:t> 		</a:t>
                  </a:r>
                  <a14:m>
                    <m:oMath xmlns:m="http://schemas.openxmlformats.org/officeDocument/2006/math">
                      <m:r>
                        <a:rPr lang="en-IE" i="1" dirty="0">
                          <a:solidFill>
                            <a:srgbClr val="990033"/>
                          </a:solidFill>
                          <a:latin typeface="Cambria Math"/>
                        </a:rPr>
                        <m:t>𝑎</m:t>
                      </m:r>
                      <m:r>
                        <a:rPr lang="en-IE" b="0" i="1" dirty="0" smtClean="0">
                          <a:solidFill>
                            <a:srgbClr val="990033"/>
                          </a:solidFill>
                          <a:latin typeface="Cambria Math"/>
                        </a:rPr>
                        <m:t>−</m:t>
                      </m:r>
                      <m:r>
                        <a:rPr lang="en-IE" i="1" dirty="0">
                          <a:solidFill>
                            <a:srgbClr val="990033"/>
                          </a:solidFill>
                          <a:latin typeface="Cambria Math"/>
                        </a:rPr>
                        <m:t>𝑐</m:t>
                      </m:r>
                      <m:r>
                        <a:rPr lang="en-IE" i="1" dirty="0">
                          <a:solidFill>
                            <a:srgbClr val="990033"/>
                          </a:solidFill>
                          <a:latin typeface="Cambria Math"/>
                        </a:rPr>
                        <m:t>&lt;</m:t>
                      </m:r>
                      <m:r>
                        <a:rPr lang="en-IE" i="1" dirty="0" err="1">
                          <a:solidFill>
                            <a:srgbClr val="990033"/>
                          </a:solidFill>
                          <a:latin typeface="Cambria Math"/>
                        </a:rPr>
                        <m:t>𝑏</m:t>
                      </m:r>
                      <m:r>
                        <a:rPr lang="en-IE" b="0" i="1" dirty="0" smtClean="0">
                          <a:solidFill>
                            <a:srgbClr val="990033"/>
                          </a:solidFill>
                          <a:latin typeface="Cambria Math"/>
                        </a:rPr>
                        <m:t>−</m:t>
                      </m:r>
                      <m:r>
                        <a:rPr lang="en-IE" i="1" dirty="0" err="1">
                          <a:solidFill>
                            <a:srgbClr val="990033"/>
                          </a:solidFill>
                          <a:latin typeface="Cambria Math"/>
                        </a:rPr>
                        <m:t>𝑐</m:t>
                      </m:r>
                    </m:oMath>
                  </a14:m>
                  <a:r>
                    <a:rPr lang="en-IE" dirty="0" smtClean="0">
                      <a:solidFill>
                        <a:srgbClr val="990033"/>
                      </a:solidFill>
                    </a:rPr>
                    <a:t>	</a:t>
                  </a:r>
                  <a:r>
                    <a:rPr lang="en-IE" dirty="0">
                      <a:solidFill>
                        <a:srgbClr val="990033"/>
                      </a:solidFill>
                    </a:rPr>
                    <a:t>If </a:t>
                  </a:r>
                  <a14:m>
                    <m:oMath xmlns:m="http://schemas.openxmlformats.org/officeDocument/2006/math">
                      <m:r>
                        <m:rPr>
                          <m:sty m:val="p"/>
                        </m:rPr>
                        <a:rPr lang="en-IE" dirty="0">
                          <a:solidFill>
                            <a:srgbClr val="990033"/>
                          </a:solidFill>
                          <a:latin typeface="Cambria Math"/>
                          <a:ea typeface="Cambria Math"/>
                        </a:rPr>
                        <m:t>c</m:t>
                      </m:r>
                      <m:r>
                        <a:rPr lang="en-IE" i="1" dirty="0">
                          <a:solidFill>
                            <a:srgbClr val="990033"/>
                          </a:solidFill>
                          <a:latin typeface="Cambria Math"/>
                          <a:ea typeface="Cambria Math"/>
                        </a:rPr>
                        <m:t>∈</m:t>
                      </m:r>
                      <m:r>
                        <a:rPr lang="en-IE" i="1" dirty="0">
                          <a:solidFill>
                            <a:srgbClr val="990033"/>
                          </a:solidFill>
                          <a:latin typeface="Cambria Math"/>
                          <a:ea typeface="Cambria Math"/>
                        </a:rPr>
                        <m:t>𝑅</m:t>
                      </m:r>
                    </m:oMath>
                  </a14:m>
                  <a:r>
                    <a:rPr lang="en-IE" dirty="0" smtClean="0">
                      <a:solidFill>
                        <a:srgbClr val="990033"/>
                      </a:solidFill>
                    </a:rPr>
                    <a:t>				</a:t>
                  </a:r>
                  <a:endParaRPr lang="en-IE" dirty="0">
                    <a:solidFill>
                      <a:srgbClr val="990033"/>
                    </a:solidFill>
                  </a:endParaRPr>
                </a:p>
                <a:p>
                  <a:pPr>
                    <a:lnSpc>
                      <a:spcPct val="150000"/>
                    </a:lnSpc>
                    <a:spcAft>
                      <a:spcPts val="600"/>
                    </a:spcAft>
                  </a:pPr>
                  <a:r>
                    <a:rPr lang="en-IE" dirty="0">
                      <a:solidFill>
                        <a:srgbClr val="990033"/>
                      </a:solidFill>
                    </a:rPr>
                    <a:t> </a:t>
                  </a:r>
                  <a:r>
                    <a:rPr lang="en-IE" dirty="0" smtClean="0">
                      <a:solidFill>
                        <a:srgbClr val="990033"/>
                      </a:solidFill>
                    </a:rPr>
                    <a:t> d</a:t>
                  </a:r>
                  <a:r>
                    <a:rPr lang="en-IE" dirty="0">
                      <a:solidFill>
                        <a:srgbClr val="990033"/>
                      </a:solidFill>
                    </a:rPr>
                    <a:t>	If </a:t>
                  </a:r>
                  <a14:m>
                    <m:oMath xmlns:m="http://schemas.openxmlformats.org/officeDocument/2006/math">
                      <m:r>
                        <a:rPr lang="en-IE" i="1" dirty="0">
                          <a:solidFill>
                            <a:srgbClr val="990033"/>
                          </a:solidFill>
                          <a:latin typeface="Cambria Math"/>
                        </a:rPr>
                        <m:t>𝑎</m:t>
                      </m:r>
                      <m:r>
                        <a:rPr lang="en-IE" b="0" i="1" dirty="0" smtClean="0">
                          <a:solidFill>
                            <a:srgbClr val="990033"/>
                          </a:solidFill>
                          <a:latin typeface="Cambria Math"/>
                        </a:rPr>
                        <m:t>&gt;</m:t>
                      </m:r>
                      <m:r>
                        <a:rPr lang="en-IE" i="1" dirty="0">
                          <a:solidFill>
                            <a:srgbClr val="990033"/>
                          </a:solidFill>
                          <a:latin typeface="Cambria Math"/>
                        </a:rPr>
                        <m:t>𝑏</m:t>
                      </m:r>
                    </m:oMath>
                  </a14:m>
                  <a:r>
                    <a:rPr lang="en-IE" dirty="0">
                      <a:solidFill>
                        <a:srgbClr val="990033"/>
                      </a:solidFill>
                    </a:rPr>
                    <a:t> 		</a:t>
                  </a:r>
                  <a14:m>
                    <m:oMath xmlns:m="http://schemas.openxmlformats.org/officeDocument/2006/math">
                      <m:r>
                        <a:rPr lang="en-IE" i="1" dirty="0">
                          <a:solidFill>
                            <a:srgbClr val="990033"/>
                          </a:solidFill>
                          <a:latin typeface="Cambria Math"/>
                        </a:rPr>
                        <m:t>𝑎</m:t>
                      </m:r>
                      <m:r>
                        <a:rPr lang="en-IE" b="0" i="1" dirty="0" smtClean="0">
                          <a:solidFill>
                            <a:srgbClr val="990033"/>
                          </a:solidFill>
                          <a:latin typeface="Cambria Math"/>
                        </a:rPr>
                        <m:t>−</m:t>
                      </m:r>
                      <m:r>
                        <a:rPr lang="en-IE" i="1" dirty="0">
                          <a:solidFill>
                            <a:srgbClr val="990033"/>
                          </a:solidFill>
                          <a:latin typeface="Cambria Math"/>
                        </a:rPr>
                        <m:t>𝑐</m:t>
                      </m:r>
                      <m:r>
                        <a:rPr lang="en-IE" b="0" i="1" dirty="0" smtClean="0">
                          <a:solidFill>
                            <a:srgbClr val="990033"/>
                          </a:solidFill>
                          <a:latin typeface="Cambria Math"/>
                        </a:rPr>
                        <m:t>&gt;</m:t>
                      </m:r>
                      <m:r>
                        <a:rPr lang="en-IE" i="1" dirty="0" err="1">
                          <a:solidFill>
                            <a:srgbClr val="990033"/>
                          </a:solidFill>
                          <a:latin typeface="Cambria Math"/>
                        </a:rPr>
                        <m:t>𝑏</m:t>
                      </m:r>
                      <m:r>
                        <a:rPr lang="en-IE" b="0" i="1" dirty="0" smtClean="0">
                          <a:solidFill>
                            <a:srgbClr val="990033"/>
                          </a:solidFill>
                          <a:latin typeface="Cambria Math"/>
                        </a:rPr>
                        <m:t>−</m:t>
                      </m:r>
                      <m:r>
                        <a:rPr lang="en-IE" i="1" dirty="0" err="1">
                          <a:solidFill>
                            <a:srgbClr val="990033"/>
                          </a:solidFill>
                          <a:latin typeface="Cambria Math"/>
                        </a:rPr>
                        <m:t>𝑐</m:t>
                      </m:r>
                    </m:oMath>
                  </a14:m>
                  <a:r>
                    <a:rPr lang="en-IE" dirty="0" smtClean="0">
                      <a:solidFill>
                        <a:srgbClr val="990033"/>
                      </a:solidFill>
                    </a:rPr>
                    <a:t>	</a:t>
                  </a:r>
                  <a:r>
                    <a:rPr lang="en-IE" dirty="0">
                      <a:solidFill>
                        <a:srgbClr val="990033"/>
                      </a:solidFill>
                    </a:rPr>
                    <a:t>If </a:t>
                  </a:r>
                  <a14:m>
                    <m:oMath xmlns:m="http://schemas.openxmlformats.org/officeDocument/2006/math">
                      <m:r>
                        <m:rPr>
                          <m:sty m:val="p"/>
                        </m:rPr>
                        <a:rPr lang="en-IE" dirty="0">
                          <a:solidFill>
                            <a:srgbClr val="990033"/>
                          </a:solidFill>
                          <a:latin typeface="Cambria Math"/>
                          <a:ea typeface="Cambria Math"/>
                        </a:rPr>
                        <m:t>c</m:t>
                      </m:r>
                      <m:r>
                        <a:rPr lang="en-IE" i="1" dirty="0">
                          <a:solidFill>
                            <a:srgbClr val="990033"/>
                          </a:solidFill>
                          <a:latin typeface="Cambria Math"/>
                          <a:ea typeface="Cambria Math"/>
                        </a:rPr>
                        <m:t>∈</m:t>
                      </m:r>
                      <m:r>
                        <a:rPr lang="en-IE" i="1" dirty="0">
                          <a:solidFill>
                            <a:srgbClr val="990033"/>
                          </a:solidFill>
                          <a:latin typeface="Cambria Math"/>
                          <a:ea typeface="Cambria Math"/>
                        </a:rPr>
                        <m:t>𝑅</m:t>
                      </m:r>
                    </m:oMath>
                  </a14:m>
                  <a:endParaRPr lang="en-IE" dirty="0" smtClean="0">
                    <a:solidFill>
                      <a:srgbClr val="990033"/>
                    </a:solidFill>
                    <a:ea typeface="Cambria Math"/>
                  </a:endParaRPr>
                </a:p>
                <a:p>
                  <a:pPr>
                    <a:lnSpc>
                      <a:spcPct val="150000"/>
                    </a:lnSpc>
                    <a:spcAft>
                      <a:spcPts val="600"/>
                    </a:spcAft>
                  </a:pPr>
                  <a:endParaRPr lang="en-IE" dirty="0" smtClean="0">
                    <a:solidFill>
                      <a:srgbClr val="990033"/>
                    </a:solidFill>
                  </a:endParaRPr>
                </a:p>
                <a:p>
                  <a:pPr>
                    <a:lnSpc>
                      <a:spcPct val="150000"/>
                    </a:lnSpc>
                    <a:spcAft>
                      <a:spcPts val="600"/>
                    </a:spcAft>
                  </a:pPr>
                  <a:endParaRPr lang="en-IE" dirty="0">
                    <a:solidFill>
                      <a:srgbClr val="990033"/>
                    </a:solidFill>
                  </a:endParaRPr>
                </a:p>
                <a:p>
                  <a:pPr>
                    <a:lnSpc>
                      <a:spcPct val="150000"/>
                    </a:lnSpc>
                    <a:spcAft>
                      <a:spcPts val="600"/>
                    </a:spcAft>
                  </a:pPr>
                  <a:endParaRPr lang="en-IE" dirty="0" smtClean="0">
                    <a:solidFill>
                      <a:srgbClr val="990033"/>
                    </a:solidFill>
                  </a:endParaRPr>
                </a:p>
                <a:p>
                  <a:pPr>
                    <a:lnSpc>
                      <a:spcPct val="150000"/>
                    </a:lnSpc>
                    <a:spcAft>
                      <a:spcPts val="600"/>
                    </a:spcAft>
                  </a:pPr>
                  <a:endParaRPr lang="en-IE" dirty="0">
                    <a:solidFill>
                      <a:srgbClr val="990033"/>
                    </a:solidFill>
                  </a:endParaRPr>
                </a:p>
                <a:p>
                  <a:pPr>
                    <a:lnSpc>
                      <a:spcPct val="150000"/>
                    </a:lnSpc>
                    <a:spcAft>
                      <a:spcPts val="600"/>
                    </a:spcAft>
                  </a:pPr>
                  <a:endParaRPr lang="en-IE" dirty="0" smtClean="0">
                    <a:solidFill>
                      <a:srgbClr val="990033"/>
                    </a:solidFill>
                  </a:endParaRPr>
                </a:p>
                <a:p>
                  <a:pPr>
                    <a:lnSpc>
                      <a:spcPct val="150000"/>
                    </a:lnSpc>
                    <a:spcAft>
                      <a:spcPts val="600"/>
                    </a:spcAft>
                  </a:pPr>
                  <a:endParaRPr lang="en-IE" dirty="0">
                    <a:solidFill>
                      <a:srgbClr val="990033"/>
                    </a:solidFill>
                  </a:endParaRPr>
                </a:p>
                <a:p>
                  <a:pPr>
                    <a:lnSpc>
                      <a:spcPct val="150000"/>
                    </a:lnSpc>
                    <a:spcAft>
                      <a:spcPts val="600"/>
                    </a:spcAft>
                  </a:pPr>
                  <a:endParaRPr lang="en-IE" dirty="0" smtClean="0">
                    <a:solidFill>
                      <a:srgbClr val="990033"/>
                    </a:solidFill>
                  </a:endParaRPr>
                </a:p>
                <a:p>
                  <a:pPr>
                    <a:lnSpc>
                      <a:spcPct val="150000"/>
                    </a:lnSpc>
                    <a:spcAft>
                      <a:spcPts val="600"/>
                    </a:spcAft>
                  </a:pPr>
                  <a:r>
                    <a:rPr lang="en-IE" dirty="0" smtClean="0">
                      <a:solidFill>
                        <a:srgbClr val="990033"/>
                      </a:solidFill>
                    </a:rPr>
                    <a:t>			</a:t>
                  </a:r>
                  <a:endParaRPr lang="en-IE" dirty="0">
                    <a:solidFill>
                      <a:srgbClr val="990033"/>
                    </a:solidFill>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9152493" y="1185448"/>
                  <a:ext cx="8494633" cy="5924699"/>
                </a:xfrm>
                <a:prstGeom prst="rect">
                  <a:avLst/>
                </a:prstGeom>
                <a:blipFill rotWithShape="1">
                  <a:blip r:embed="rId4"/>
                  <a:stretch>
                    <a:fillRect l="-574"/>
                  </a:stretch>
                </a:blipFill>
              </p:spPr>
              <p:txBody>
                <a:bodyPr/>
                <a:lstStyle/>
                <a:p>
                  <a:r>
                    <a:rPr lang="en-IE">
                      <a:noFill/>
                    </a:rPr>
                    <a:t> </a:t>
                  </a:r>
                </a:p>
              </p:txBody>
            </p:sp>
          </mc:Fallback>
        </mc:AlternateContent>
        <p:sp>
          <p:nvSpPr>
            <p:cNvPr id="9" name="Rounded Rectangle 8"/>
            <p:cNvSpPr/>
            <p:nvPr/>
          </p:nvSpPr>
          <p:spPr>
            <a:xfrm rot="16200000">
              <a:off x="8613552" y="2687573"/>
              <a:ext cx="720000" cy="360000"/>
            </a:xfrm>
            <a:prstGeom prst="roundRect">
              <a:avLst/>
            </a:prstGeom>
            <a:solidFill>
              <a:srgbClr val="FDCC33"/>
            </a:solidFill>
            <a:ln w="19050">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IE" sz="1400" dirty="0" smtClean="0">
                  <a:solidFill>
                    <a:srgbClr val="990033"/>
                  </a:solidFill>
                </a:rPr>
                <a:t>Sol Q1</a:t>
              </a:r>
              <a:endParaRPr lang="en-IE" sz="1400" dirty="0">
                <a:solidFill>
                  <a:srgbClr val="990033"/>
                </a:solidFill>
              </a:endParaRPr>
            </a:p>
          </p:txBody>
        </p:sp>
      </p:grpSp>
      <p:grpSp>
        <p:nvGrpSpPr>
          <p:cNvPr id="11" name="Group 10"/>
          <p:cNvGrpSpPr/>
          <p:nvPr/>
        </p:nvGrpSpPr>
        <p:grpSpPr>
          <a:xfrm>
            <a:off x="8794369" y="1196752"/>
            <a:ext cx="8862242" cy="5924699"/>
            <a:chOff x="8784884" y="474280"/>
            <a:chExt cx="8862242" cy="5924699"/>
          </a:xfrm>
        </p:grpSpPr>
        <mc:AlternateContent xmlns:mc="http://schemas.openxmlformats.org/markup-compatibility/2006" xmlns:a14="http://schemas.microsoft.com/office/drawing/2010/main">
          <mc:Choice Requires="a14">
            <p:sp>
              <p:nvSpPr>
                <p:cNvPr id="12" name="TextBox 11"/>
                <p:cNvSpPr txBox="1"/>
                <p:nvPr/>
              </p:nvSpPr>
              <p:spPr>
                <a:xfrm>
                  <a:off x="9152493" y="474280"/>
                  <a:ext cx="8494633" cy="5924699"/>
                </a:xfrm>
                <a:prstGeom prst="rect">
                  <a:avLst/>
                </a:prstGeom>
                <a:solidFill>
                  <a:schemeClr val="bg1"/>
                </a:solidFill>
              </p:spPr>
              <p:txBody>
                <a:bodyPr wrap="none" rtlCol="0">
                  <a:spAutoFit/>
                </a:bodyPr>
                <a:lstStyle/>
                <a:p>
                  <a:pPr>
                    <a:lnSpc>
                      <a:spcPct val="150000"/>
                    </a:lnSpc>
                    <a:spcAft>
                      <a:spcPts val="600"/>
                    </a:spcAft>
                  </a:pPr>
                  <a:endParaRPr lang="en-IE" dirty="0" smtClean="0">
                    <a:solidFill>
                      <a:srgbClr val="990033"/>
                    </a:solidFill>
                  </a:endParaRPr>
                </a:p>
                <a:p>
                  <a:pPr>
                    <a:lnSpc>
                      <a:spcPct val="150000"/>
                    </a:lnSpc>
                    <a:spcAft>
                      <a:spcPts val="600"/>
                    </a:spcAft>
                  </a:pPr>
                  <a:endParaRPr lang="en-IE" dirty="0">
                    <a:solidFill>
                      <a:srgbClr val="990033"/>
                    </a:solidFill>
                  </a:endParaRPr>
                </a:p>
                <a:p>
                  <a:pPr>
                    <a:lnSpc>
                      <a:spcPct val="150000"/>
                    </a:lnSpc>
                    <a:spcAft>
                      <a:spcPts val="600"/>
                    </a:spcAft>
                  </a:pPr>
                  <a:endParaRPr lang="en-IE" dirty="0" smtClean="0">
                    <a:solidFill>
                      <a:srgbClr val="990033"/>
                    </a:solidFill>
                  </a:endParaRPr>
                </a:p>
                <a:p>
                  <a:pPr>
                    <a:lnSpc>
                      <a:spcPct val="150000"/>
                    </a:lnSpc>
                    <a:spcAft>
                      <a:spcPts val="600"/>
                    </a:spcAft>
                  </a:pPr>
                  <a:endParaRPr lang="en-IE" dirty="0">
                    <a:solidFill>
                      <a:srgbClr val="990033"/>
                    </a:solidFill>
                  </a:endParaRPr>
                </a:p>
                <a:p>
                  <a:pPr>
                    <a:lnSpc>
                      <a:spcPct val="150000"/>
                    </a:lnSpc>
                    <a:spcAft>
                      <a:spcPts val="600"/>
                    </a:spcAft>
                  </a:pPr>
                  <a:r>
                    <a:rPr lang="en-IE" dirty="0" smtClean="0">
                      <a:solidFill>
                        <a:srgbClr val="990033"/>
                      </a:solidFill>
                    </a:rPr>
                    <a:t>2a	If </a:t>
                  </a:r>
                  <a14:m>
                    <m:oMath xmlns:m="http://schemas.openxmlformats.org/officeDocument/2006/math">
                      <m:r>
                        <a:rPr lang="en-IE" i="1" dirty="0" smtClean="0">
                          <a:solidFill>
                            <a:srgbClr val="990033"/>
                          </a:solidFill>
                          <a:latin typeface="Cambria Math"/>
                        </a:rPr>
                        <m:t>𝑎</m:t>
                      </m:r>
                      <m:r>
                        <a:rPr lang="en-IE" i="1" dirty="0" smtClean="0">
                          <a:solidFill>
                            <a:srgbClr val="990033"/>
                          </a:solidFill>
                          <a:latin typeface="Cambria Math"/>
                        </a:rPr>
                        <m:t>&lt;</m:t>
                      </m:r>
                      <m:r>
                        <a:rPr lang="en-IE" i="1" dirty="0" smtClean="0">
                          <a:solidFill>
                            <a:srgbClr val="990033"/>
                          </a:solidFill>
                          <a:latin typeface="Cambria Math"/>
                        </a:rPr>
                        <m:t>𝑏</m:t>
                      </m:r>
                    </m:oMath>
                  </a14:m>
                  <a:r>
                    <a:rPr lang="en-IE" dirty="0" smtClean="0">
                      <a:solidFill>
                        <a:srgbClr val="990033"/>
                      </a:solidFill>
                    </a:rPr>
                    <a:t> 		</a:t>
                  </a:r>
                  <a14:m>
                    <m:oMath xmlns:m="http://schemas.openxmlformats.org/officeDocument/2006/math">
                      <m:r>
                        <a:rPr lang="en-IE" i="1" dirty="0" smtClean="0">
                          <a:solidFill>
                            <a:srgbClr val="990033"/>
                          </a:solidFill>
                          <a:latin typeface="Cambria Math"/>
                        </a:rPr>
                        <m:t>𝑎𝑐</m:t>
                      </m:r>
                      <m:r>
                        <a:rPr lang="en-IE" i="1" dirty="0" smtClean="0">
                          <a:solidFill>
                            <a:srgbClr val="990033"/>
                          </a:solidFill>
                          <a:latin typeface="Cambria Math"/>
                        </a:rPr>
                        <m:t>&lt;</m:t>
                      </m:r>
                      <m:r>
                        <a:rPr lang="en-IE" i="1" dirty="0" err="1" smtClean="0">
                          <a:solidFill>
                            <a:srgbClr val="990033"/>
                          </a:solidFill>
                          <a:latin typeface="Cambria Math"/>
                        </a:rPr>
                        <m:t>𝑏𝑐</m:t>
                      </m:r>
                      <m:r>
                        <a:rPr lang="en-IE" b="0" i="1" dirty="0" smtClean="0">
                          <a:solidFill>
                            <a:srgbClr val="990033"/>
                          </a:solidFill>
                          <a:latin typeface="Cambria Math"/>
                        </a:rPr>
                        <m:t> </m:t>
                      </m:r>
                    </m:oMath>
                  </a14:m>
                  <a:r>
                    <a:rPr lang="en-IE" dirty="0" smtClean="0">
                      <a:solidFill>
                        <a:srgbClr val="990033"/>
                      </a:solidFill>
                    </a:rPr>
                    <a:t>	If </a:t>
                  </a:r>
                  <a14:m>
                    <m:oMath xmlns:m="http://schemas.openxmlformats.org/officeDocument/2006/math">
                      <m:r>
                        <m:rPr>
                          <m:sty m:val="p"/>
                        </m:rPr>
                        <a:rPr lang="en-IE" b="0" i="0" dirty="0" smtClean="0">
                          <a:solidFill>
                            <a:srgbClr val="990033"/>
                          </a:solidFill>
                          <a:latin typeface="Cambria Math"/>
                          <a:ea typeface="Cambria Math"/>
                        </a:rPr>
                        <m:t>c</m:t>
                      </m:r>
                      <m:r>
                        <a:rPr lang="en-IE" i="1" dirty="0" smtClean="0">
                          <a:solidFill>
                            <a:srgbClr val="990033"/>
                          </a:solidFill>
                          <a:latin typeface="Cambria Math"/>
                          <a:ea typeface="Cambria Math"/>
                        </a:rPr>
                        <m:t>∈</m:t>
                      </m:r>
                      <m:sSup>
                        <m:sSupPr>
                          <m:ctrlPr>
                            <a:rPr lang="en-IE" i="1" dirty="0" smtClean="0">
                              <a:solidFill>
                                <a:srgbClr val="990033"/>
                              </a:solidFill>
                              <a:latin typeface="Cambria Math"/>
                              <a:ea typeface="Cambria Math"/>
                            </a:rPr>
                          </m:ctrlPr>
                        </m:sSupPr>
                        <m:e>
                          <m:r>
                            <a:rPr lang="en-IE" b="0" i="1" dirty="0" smtClean="0">
                              <a:solidFill>
                                <a:srgbClr val="990033"/>
                              </a:solidFill>
                              <a:latin typeface="Cambria Math"/>
                              <a:ea typeface="Cambria Math"/>
                            </a:rPr>
                            <m:t>𝑅</m:t>
                          </m:r>
                        </m:e>
                        <m:sup>
                          <m:r>
                            <a:rPr lang="en-IE" b="0" i="1" dirty="0" smtClean="0">
                              <a:solidFill>
                                <a:srgbClr val="990033"/>
                              </a:solidFill>
                              <a:latin typeface="Cambria Math"/>
                              <a:ea typeface="Cambria Math"/>
                            </a:rPr>
                            <m:t>+</m:t>
                          </m:r>
                        </m:sup>
                      </m:sSup>
                    </m:oMath>
                  </a14:m>
                  <a:r>
                    <a:rPr lang="en-IE" dirty="0">
                      <a:solidFill>
                        <a:srgbClr val="990033"/>
                      </a:solidFill>
                    </a:rPr>
                    <a:t> </a:t>
                  </a:r>
                  <a:r>
                    <a:rPr lang="en-IE" dirty="0" smtClean="0">
                      <a:solidFill>
                        <a:srgbClr val="990033"/>
                      </a:solidFill>
                    </a:rPr>
                    <a:t>				</a:t>
                  </a:r>
                  <a:endParaRPr lang="en-IE" dirty="0">
                    <a:solidFill>
                      <a:srgbClr val="990033"/>
                    </a:solidFill>
                  </a:endParaRPr>
                </a:p>
                <a:p>
                  <a:pPr>
                    <a:lnSpc>
                      <a:spcPct val="150000"/>
                    </a:lnSpc>
                    <a:spcAft>
                      <a:spcPts val="600"/>
                    </a:spcAft>
                  </a:pPr>
                  <a:r>
                    <a:rPr lang="en-IE" dirty="0" smtClean="0">
                      <a:solidFill>
                        <a:srgbClr val="990033"/>
                      </a:solidFill>
                    </a:rPr>
                    <a:t>  b </a:t>
                  </a:r>
                  <a:r>
                    <a:rPr lang="en-IE" dirty="0">
                      <a:solidFill>
                        <a:srgbClr val="990033"/>
                      </a:solidFill>
                    </a:rPr>
                    <a:t>	If </a:t>
                  </a:r>
                  <a14:m>
                    <m:oMath xmlns:m="http://schemas.openxmlformats.org/officeDocument/2006/math">
                      <m:r>
                        <a:rPr lang="en-IE" i="1" dirty="0">
                          <a:solidFill>
                            <a:srgbClr val="990033"/>
                          </a:solidFill>
                          <a:latin typeface="Cambria Math"/>
                        </a:rPr>
                        <m:t>𝑎</m:t>
                      </m:r>
                      <m:r>
                        <a:rPr lang="en-IE" b="0" i="1" dirty="0" smtClean="0">
                          <a:solidFill>
                            <a:srgbClr val="990033"/>
                          </a:solidFill>
                          <a:latin typeface="Cambria Math"/>
                        </a:rPr>
                        <m:t>&gt;</m:t>
                      </m:r>
                      <m:r>
                        <a:rPr lang="en-IE" i="1" dirty="0">
                          <a:solidFill>
                            <a:srgbClr val="990033"/>
                          </a:solidFill>
                          <a:latin typeface="Cambria Math"/>
                        </a:rPr>
                        <m:t>𝑏</m:t>
                      </m:r>
                    </m:oMath>
                  </a14:m>
                  <a:r>
                    <a:rPr lang="en-IE" dirty="0">
                      <a:solidFill>
                        <a:srgbClr val="990033"/>
                      </a:solidFill>
                    </a:rPr>
                    <a:t> 		</a:t>
                  </a:r>
                  <a14:m>
                    <m:oMath xmlns:m="http://schemas.openxmlformats.org/officeDocument/2006/math">
                      <m:r>
                        <a:rPr lang="en-IE" i="1" dirty="0">
                          <a:solidFill>
                            <a:srgbClr val="990033"/>
                          </a:solidFill>
                          <a:latin typeface="Cambria Math"/>
                        </a:rPr>
                        <m:t>𝑎𝑐</m:t>
                      </m:r>
                      <m:r>
                        <a:rPr lang="en-IE" b="0" i="1" dirty="0" smtClean="0">
                          <a:solidFill>
                            <a:srgbClr val="990033"/>
                          </a:solidFill>
                          <a:latin typeface="Cambria Math"/>
                        </a:rPr>
                        <m:t>&gt;</m:t>
                      </m:r>
                      <m:r>
                        <a:rPr lang="en-IE" i="1" dirty="0" err="1">
                          <a:solidFill>
                            <a:srgbClr val="990033"/>
                          </a:solidFill>
                          <a:latin typeface="Cambria Math"/>
                        </a:rPr>
                        <m:t>𝑏𝑐</m:t>
                      </m:r>
                      <m:r>
                        <a:rPr lang="en-IE" b="0" i="1" dirty="0" smtClean="0">
                          <a:solidFill>
                            <a:srgbClr val="990033"/>
                          </a:solidFill>
                          <a:latin typeface="Cambria Math"/>
                        </a:rPr>
                        <m:t> </m:t>
                      </m:r>
                    </m:oMath>
                  </a14:m>
                  <a:r>
                    <a:rPr lang="en-IE" dirty="0" smtClean="0">
                      <a:solidFill>
                        <a:srgbClr val="990033"/>
                      </a:solidFill>
                    </a:rPr>
                    <a:t>	If </a:t>
                  </a:r>
                  <a14:m>
                    <m:oMath xmlns:m="http://schemas.openxmlformats.org/officeDocument/2006/math">
                      <m:r>
                        <m:rPr>
                          <m:sty m:val="p"/>
                        </m:rPr>
                        <a:rPr lang="en-IE" dirty="0">
                          <a:solidFill>
                            <a:srgbClr val="990033"/>
                          </a:solidFill>
                          <a:latin typeface="Cambria Math"/>
                          <a:ea typeface="Cambria Math"/>
                        </a:rPr>
                        <m:t>c</m:t>
                      </m:r>
                      <m:r>
                        <a:rPr lang="en-IE" i="1" dirty="0">
                          <a:solidFill>
                            <a:srgbClr val="990033"/>
                          </a:solidFill>
                          <a:latin typeface="Cambria Math"/>
                          <a:ea typeface="Cambria Math"/>
                        </a:rPr>
                        <m:t>∈</m:t>
                      </m:r>
                      <m:sSup>
                        <m:sSupPr>
                          <m:ctrlPr>
                            <a:rPr lang="en-IE" i="1" dirty="0">
                              <a:solidFill>
                                <a:srgbClr val="990033"/>
                              </a:solidFill>
                              <a:latin typeface="Cambria Math"/>
                              <a:ea typeface="Cambria Math"/>
                            </a:rPr>
                          </m:ctrlPr>
                        </m:sSupPr>
                        <m:e>
                          <m:r>
                            <a:rPr lang="en-IE" i="1" dirty="0">
                              <a:solidFill>
                                <a:srgbClr val="990033"/>
                              </a:solidFill>
                              <a:latin typeface="Cambria Math"/>
                              <a:ea typeface="Cambria Math"/>
                            </a:rPr>
                            <m:t>𝑅</m:t>
                          </m:r>
                        </m:e>
                        <m:sup>
                          <m:r>
                            <a:rPr lang="en-IE" i="1" dirty="0">
                              <a:solidFill>
                                <a:srgbClr val="990033"/>
                              </a:solidFill>
                              <a:latin typeface="Cambria Math"/>
                              <a:ea typeface="Cambria Math"/>
                            </a:rPr>
                            <m:t>+</m:t>
                          </m:r>
                        </m:sup>
                      </m:sSup>
                    </m:oMath>
                  </a14:m>
                  <a:r>
                    <a:rPr lang="en-IE" dirty="0">
                      <a:solidFill>
                        <a:srgbClr val="990033"/>
                      </a:solidFill>
                    </a:rPr>
                    <a:t> </a:t>
                  </a:r>
                  <a:r>
                    <a:rPr lang="en-IE" dirty="0" smtClean="0">
                      <a:solidFill>
                        <a:srgbClr val="990033"/>
                      </a:solidFill>
                    </a:rPr>
                    <a:t>					</a:t>
                  </a:r>
                </a:p>
                <a:p>
                  <a:pPr>
                    <a:lnSpc>
                      <a:spcPct val="150000"/>
                    </a:lnSpc>
                    <a:spcAft>
                      <a:spcPts val="600"/>
                    </a:spcAft>
                  </a:pPr>
                  <a:r>
                    <a:rPr lang="en-IE" dirty="0">
                      <a:solidFill>
                        <a:srgbClr val="990033"/>
                      </a:solidFill>
                    </a:rPr>
                    <a:t> </a:t>
                  </a:r>
                  <a:r>
                    <a:rPr lang="en-IE" dirty="0" smtClean="0">
                      <a:solidFill>
                        <a:srgbClr val="990033"/>
                      </a:solidFill>
                    </a:rPr>
                    <a:t> c</a:t>
                  </a:r>
                  <a:r>
                    <a:rPr lang="en-IE" dirty="0">
                      <a:solidFill>
                        <a:srgbClr val="990033"/>
                      </a:solidFill>
                    </a:rPr>
                    <a:t>	If </a:t>
                  </a:r>
                  <a14:m>
                    <m:oMath xmlns:m="http://schemas.openxmlformats.org/officeDocument/2006/math">
                      <m:r>
                        <a:rPr lang="en-IE" i="1" dirty="0">
                          <a:solidFill>
                            <a:srgbClr val="990033"/>
                          </a:solidFill>
                          <a:latin typeface="Cambria Math"/>
                        </a:rPr>
                        <m:t>𝑎</m:t>
                      </m:r>
                      <m:r>
                        <a:rPr lang="en-IE" i="1" dirty="0">
                          <a:solidFill>
                            <a:srgbClr val="990033"/>
                          </a:solidFill>
                          <a:latin typeface="Cambria Math"/>
                        </a:rPr>
                        <m:t>&lt;</m:t>
                      </m:r>
                      <m:r>
                        <a:rPr lang="en-IE" i="1" dirty="0">
                          <a:solidFill>
                            <a:srgbClr val="990033"/>
                          </a:solidFill>
                          <a:latin typeface="Cambria Math"/>
                        </a:rPr>
                        <m:t>𝑏</m:t>
                      </m:r>
                    </m:oMath>
                  </a14:m>
                  <a:r>
                    <a:rPr lang="en-IE" dirty="0">
                      <a:solidFill>
                        <a:srgbClr val="990033"/>
                      </a:solidFill>
                    </a:rPr>
                    <a:t> 		</a:t>
                  </a:r>
                  <a14:m>
                    <m:oMath xmlns:m="http://schemas.openxmlformats.org/officeDocument/2006/math">
                      <m:r>
                        <a:rPr lang="en-IE" i="1" dirty="0">
                          <a:solidFill>
                            <a:srgbClr val="990033"/>
                          </a:solidFill>
                          <a:latin typeface="Cambria Math"/>
                        </a:rPr>
                        <m:t>𝑎𝑐</m:t>
                      </m:r>
                      <m:r>
                        <a:rPr lang="en-IE" b="0" i="1" dirty="0" smtClean="0">
                          <a:solidFill>
                            <a:srgbClr val="990033"/>
                          </a:solidFill>
                          <a:latin typeface="Cambria Math"/>
                        </a:rPr>
                        <m:t>&gt;</m:t>
                      </m:r>
                      <m:r>
                        <a:rPr lang="en-IE" i="1" dirty="0" err="1">
                          <a:solidFill>
                            <a:srgbClr val="990033"/>
                          </a:solidFill>
                          <a:latin typeface="Cambria Math"/>
                        </a:rPr>
                        <m:t>𝑏𝑐</m:t>
                      </m:r>
                    </m:oMath>
                  </a14:m>
                  <a:r>
                    <a:rPr lang="en-IE" dirty="0" smtClean="0">
                      <a:solidFill>
                        <a:srgbClr val="990033"/>
                      </a:solidFill>
                    </a:rPr>
                    <a:t>	</a:t>
                  </a:r>
                  <a:r>
                    <a:rPr lang="en-IE" dirty="0">
                      <a:solidFill>
                        <a:srgbClr val="990033"/>
                      </a:solidFill>
                    </a:rPr>
                    <a:t> If </a:t>
                  </a:r>
                  <a14:m>
                    <m:oMath xmlns:m="http://schemas.openxmlformats.org/officeDocument/2006/math">
                      <m:r>
                        <m:rPr>
                          <m:sty m:val="p"/>
                        </m:rPr>
                        <a:rPr lang="en-IE" dirty="0">
                          <a:solidFill>
                            <a:srgbClr val="990033"/>
                          </a:solidFill>
                          <a:latin typeface="Cambria Math"/>
                          <a:ea typeface="Cambria Math"/>
                        </a:rPr>
                        <m:t>c</m:t>
                      </m:r>
                      <m:r>
                        <a:rPr lang="en-IE" i="1" dirty="0">
                          <a:solidFill>
                            <a:srgbClr val="990033"/>
                          </a:solidFill>
                          <a:latin typeface="Cambria Math"/>
                          <a:ea typeface="Cambria Math"/>
                        </a:rPr>
                        <m:t>∈</m:t>
                      </m:r>
                      <m:sSup>
                        <m:sSupPr>
                          <m:ctrlPr>
                            <a:rPr lang="en-IE" i="1" dirty="0">
                              <a:solidFill>
                                <a:srgbClr val="990033"/>
                              </a:solidFill>
                              <a:latin typeface="Cambria Math"/>
                              <a:ea typeface="Cambria Math"/>
                            </a:rPr>
                          </m:ctrlPr>
                        </m:sSupPr>
                        <m:e>
                          <m:r>
                            <a:rPr lang="en-IE" i="1" dirty="0">
                              <a:solidFill>
                                <a:srgbClr val="990033"/>
                              </a:solidFill>
                              <a:latin typeface="Cambria Math"/>
                              <a:ea typeface="Cambria Math"/>
                            </a:rPr>
                            <m:t>𝑅</m:t>
                          </m:r>
                        </m:e>
                        <m:sup>
                          <m:r>
                            <a:rPr lang="en-IE" b="0" i="1" dirty="0" smtClean="0">
                              <a:solidFill>
                                <a:srgbClr val="990033"/>
                              </a:solidFill>
                              <a:latin typeface="Cambria Math"/>
                              <a:ea typeface="Cambria Math"/>
                            </a:rPr>
                            <m:t>−</m:t>
                          </m:r>
                        </m:sup>
                      </m:sSup>
                    </m:oMath>
                  </a14:m>
                  <a:r>
                    <a:rPr lang="en-IE" dirty="0">
                      <a:solidFill>
                        <a:srgbClr val="990033"/>
                      </a:solidFill>
                    </a:rPr>
                    <a:t> </a:t>
                  </a:r>
                </a:p>
                <a:p>
                  <a:pPr>
                    <a:lnSpc>
                      <a:spcPct val="150000"/>
                    </a:lnSpc>
                    <a:spcAft>
                      <a:spcPts val="600"/>
                    </a:spcAft>
                  </a:pPr>
                  <a:r>
                    <a:rPr lang="en-IE" dirty="0">
                      <a:solidFill>
                        <a:srgbClr val="990033"/>
                      </a:solidFill>
                    </a:rPr>
                    <a:t> </a:t>
                  </a:r>
                  <a:r>
                    <a:rPr lang="en-IE" dirty="0" smtClean="0">
                      <a:solidFill>
                        <a:srgbClr val="990033"/>
                      </a:solidFill>
                    </a:rPr>
                    <a:t> d</a:t>
                  </a:r>
                  <a:r>
                    <a:rPr lang="en-IE" dirty="0">
                      <a:solidFill>
                        <a:srgbClr val="990033"/>
                      </a:solidFill>
                    </a:rPr>
                    <a:t>	If </a:t>
                  </a:r>
                  <a14:m>
                    <m:oMath xmlns:m="http://schemas.openxmlformats.org/officeDocument/2006/math">
                      <m:r>
                        <a:rPr lang="en-IE" i="1" dirty="0">
                          <a:solidFill>
                            <a:srgbClr val="990033"/>
                          </a:solidFill>
                          <a:latin typeface="Cambria Math"/>
                        </a:rPr>
                        <m:t>𝑎</m:t>
                      </m:r>
                      <m:r>
                        <a:rPr lang="en-IE" b="0" i="1" dirty="0" smtClean="0">
                          <a:solidFill>
                            <a:srgbClr val="990033"/>
                          </a:solidFill>
                          <a:latin typeface="Cambria Math"/>
                        </a:rPr>
                        <m:t>&gt;</m:t>
                      </m:r>
                      <m:r>
                        <a:rPr lang="en-IE" i="1" dirty="0">
                          <a:solidFill>
                            <a:srgbClr val="990033"/>
                          </a:solidFill>
                          <a:latin typeface="Cambria Math"/>
                        </a:rPr>
                        <m:t>𝑏</m:t>
                      </m:r>
                    </m:oMath>
                  </a14:m>
                  <a:r>
                    <a:rPr lang="en-IE" dirty="0">
                      <a:solidFill>
                        <a:srgbClr val="990033"/>
                      </a:solidFill>
                    </a:rPr>
                    <a:t> 		</a:t>
                  </a:r>
                  <a14:m>
                    <m:oMath xmlns:m="http://schemas.openxmlformats.org/officeDocument/2006/math">
                      <m:r>
                        <a:rPr lang="en-IE" i="1" dirty="0">
                          <a:solidFill>
                            <a:srgbClr val="990033"/>
                          </a:solidFill>
                          <a:latin typeface="Cambria Math"/>
                        </a:rPr>
                        <m:t>𝑎𝑐</m:t>
                      </m:r>
                      <m:r>
                        <a:rPr lang="en-IE" b="0" i="1" dirty="0" smtClean="0">
                          <a:solidFill>
                            <a:srgbClr val="990033"/>
                          </a:solidFill>
                          <a:latin typeface="Cambria Math"/>
                        </a:rPr>
                        <m:t>&lt;</m:t>
                      </m:r>
                      <m:r>
                        <a:rPr lang="en-IE" i="1" dirty="0" err="1">
                          <a:solidFill>
                            <a:srgbClr val="990033"/>
                          </a:solidFill>
                          <a:latin typeface="Cambria Math"/>
                        </a:rPr>
                        <m:t>𝑏𝑐</m:t>
                      </m:r>
                    </m:oMath>
                  </a14:m>
                  <a:r>
                    <a:rPr lang="en-IE" dirty="0" smtClean="0">
                      <a:solidFill>
                        <a:srgbClr val="990033"/>
                      </a:solidFill>
                    </a:rPr>
                    <a:t>	</a:t>
                  </a:r>
                  <a:r>
                    <a:rPr lang="en-IE" dirty="0">
                      <a:solidFill>
                        <a:srgbClr val="990033"/>
                      </a:solidFill>
                    </a:rPr>
                    <a:t> If </a:t>
                  </a:r>
                  <a14:m>
                    <m:oMath xmlns:m="http://schemas.openxmlformats.org/officeDocument/2006/math">
                      <m:r>
                        <m:rPr>
                          <m:sty m:val="p"/>
                        </m:rPr>
                        <a:rPr lang="en-IE" dirty="0">
                          <a:solidFill>
                            <a:srgbClr val="990033"/>
                          </a:solidFill>
                          <a:latin typeface="Cambria Math"/>
                          <a:ea typeface="Cambria Math"/>
                        </a:rPr>
                        <m:t>c</m:t>
                      </m:r>
                      <m:r>
                        <a:rPr lang="en-IE" i="1" dirty="0">
                          <a:solidFill>
                            <a:srgbClr val="990033"/>
                          </a:solidFill>
                          <a:latin typeface="Cambria Math"/>
                          <a:ea typeface="Cambria Math"/>
                        </a:rPr>
                        <m:t>∈</m:t>
                      </m:r>
                      <m:sSup>
                        <m:sSupPr>
                          <m:ctrlPr>
                            <a:rPr lang="en-IE" i="1" dirty="0">
                              <a:solidFill>
                                <a:srgbClr val="990033"/>
                              </a:solidFill>
                              <a:latin typeface="Cambria Math"/>
                              <a:ea typeface="Cambria Math"/>
                            </a:rPr>
                          </m:ctrlPr>
                        </m:sSupPr>
                        <m:e>
                          <m:r>
                            <a:rPr lang="en-IE" i="1" dirty="0">
                              <a:solidFill>
                                <a:srgbClr val="990033"/>
                              </a:solidFill>
                              <a:latin typeface="Cambria Math"/>
                              <a:ea typeface="Cambria Math"/>
                            </a:rPr>
                            <m:t>𝑅</m:t>
                          </m:r>
                        </m:e>
                        <m:sup>
                          <m:r>
                            <a:rPr lang="en-IE" b="0" i="1" dirty="0" smtClean="0">
                              <a:solidFill>
                                <a:srgbClr val="990033"/>
                              </a:solidFill>
                              <a:latin typeface="Cambria Math"/>
                              <a:ea typeface="Cambria Math"/>
                            </a:rPr>
                            <m:t>−</m:t>
                          </m:r>
                        </m:sup>
                      </m:sSup>
                    </m:oMath>
                  </a14:m>
                  <a:r>
                    <a:rPr lang="en-IE" dirty="0">
                      <a:solidFill>
                        <a:srgbClr val="990033"/>
                      </a:solidFill>
                    </a:rPr>
                    <a:t> </a:t>
                  </a:r>
                  <a:endParaRPr lang="en-IE" dirty="0" smtClean="0">
                    <a:solidFill>
                      <a:srgbClr val="990033"/>
                    </a:solidFill>
                  </a:endParaRPr>
                </a:p>
                <a:p>
                  <a:pPr>
                    <a:lnSpc>
                      <a:spcPct val="150000"/>
                    </a:lnSpc>
                    <a:spcAft>
                      <a:spcPts val="600"/>
                    </a:spcAft>
                  </a:pPr>
                  <a:endParaRPr lang="en-IE" dirty="0">
                    <a:solidFill>
                      <a:srgbClr val="990033"/>
                    </a:solidFill>
                  </a:endParaRPr>
                </a:p>
                <a:p>
                  <a:pPr>
                    <a:lnSpc>
                      <a:spcPct val="150000"/>
                    </a:lnSpc>
                    <a:spcAft>
                      <a:spcPts val="600"/>
                    </a:spcAft>
                  </a:pPr>
                  <a:endParaRPr lang="en-IE" dirty="0" smtClean="0">
                    <a:solidFill>
                      <a:srgbClr val="990033"/>
                    </a:solidFill>
                  </a:endParaRPr>
                </a:p>
                <a:p>
                  <a:pPr>
                    <a:lnSpc>
                      <a:spcPct val="150000"/>
                    </a:lnSpc>
                    <a:spcAft>
                      <a:spcPts val="600"/>
                    </a:spcAft>
                  </a:pPr>
                  <a:endParaRPr lang="en-IE" dirty="0">
                    <a:solidFill>
                      <a:srgbClr val="990033"/>
                    </a:solidFill>
                  </a:endParaRPr>
                </a:p>
                <a:p>
                  <a:pPr>
                    <a:lnSpc>
                      <a:spcPct val="150000"/>
                    </a:lnSpc>
                    <a:spcAft>
                      <a:spcPts val="600"/>
                    </a:spcAft>
                  </a:pPr>
                  <a:endParaRPr lang="en-IE" dirty="0">
                    <a:solidFill>
                      <a:srgbClr val="990033"/>
                    </a:solidFill>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9152493" y="474280"/>
                  <a:ext cx="8494633" cy="5924699"/>
                </a:xfrm>
                <a:prstGeom prst="rect">
                  <a:avLst/>
                </a:prstGeom>
                <a:blipFill rotWithShape="1">
                  <a:blip r:embed="rId5"/>
                  <a:stretch>
                    <a:fillRect l="-646"/>
                  </a:stretch>
                </a:blipFill>
              </p:spPr>
              <p:txBody>
                <a:bodyPr/>
                <a:lstStyle/>
                <a:p>
                  <a:r>
                    <a:rPr lang="en-IE">
                      <a:noFill/>
                    </a:rPr>
                    <a:t> </a:t>
                  </a:r>
                </a:p>
              </p:txBody>
            </p:sp>
          </mc:Fallback>
        </mc:AlternateContent>
        <p:sp>
          <p:nvSpPr>
            <p:cNvPr id="13" name="Rounded Rectangle 12"/>
            <p:cNvSpPr/>
            <p:nvPr/>
          </p:nvSpPr>
          <p:spPr>
            <a:xfrm rot="16200000">
              <a:off x="8604884" y="2687573"/>
              <a:ext cx="720000" cy="360000"/>
            </a:xfrm>
            <a:prstGeom prst="roundRect">
              <a:avLst/>
            </a:prstGeom>
            <a:solidFill>
              <a:srgbClr val="FDCC33"/>
            </a:solidFill>
            <a:ln w="19050">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IE" sz="1400" dirty="0" smtClean="0">
                  <a:solidFill>
                    <a:srgbClr val="990033"/>
                  </a:solidFill>
                </a:rPr>
                <a:t>Sol Q2</a:t>
              </a:r>
              <a:endParaRPr lang="en-IE" sz="1400" dirty="0">
                <a:solidFill>
                  <a:srgbClr val="990033"/>
                </a:solidFill>
              </a:endParaRPr>
            </a:p>
          </p:txBody>
        </p:sp>
      </p:grpSp>
      <p:grpSp>
        <p:nvGrpSpPr>
          <p:cNvPr id="14" name="Group 13"/>
          <p:cNvGrpSpPr/>
          <p:nvPr/>
        </p:nvGrpSpPr>
        <p:grpSpPr>
          <a:xfrm>
            <a:off x="8798802" y="1196752"/>
            <a:ext cx="8862242" cy="5584414"/>
            <a:chOff x="8784884" y="-254211"/>
            <a:chExt cx="8862242" cy="5584414"/>
          </a:xfrm>
        </p:grpSpPr>
        <mc:AlternateContent xmlns:mc="http://schemas.openxmlformats.org/markup-compatibility/2006" xmlns:a14="http://schemas.microsoft.com/office/drawing/2010/main">
          <mc:Choice Requires="a14">
            <p:sp>
              <p:nvSpPr>
                <p:cNvPr id="15" name="TextBox 14"/>
                <p:cNvSpPr txBox="1"/>
                <p:nvPr/>
              </p:nvSpPr>
              <p:spPr>
                <a:xfrm>
                  <a:off x="9152493" y="-254211"/>
                  <a:ext cx="8494633" cy="5584414"/>
                </a:xfrm>
                <a:prstGeom prst="rect">
                  <a:avLst/>
                </a:prstGeom>
                <a:solidFill>
                  <a:schemeClr val="bg1"/>
                </a:solidFill>
              </p:spPr>
              <p:txBody>
                <a:bodyPr wrap="none" rtlCol="0">
                  <a:spAutoFit/>
                </a:bodyPr>
                <a:lstStyle/>
                <a:p>
                  <a:pPr>
                    <a:lnSpc>
                      <a:spcPct val="150000"/>
                    </a:lnSpc>
                    <a:spcAft>
                      <a:spcPts val="600"/>
                    </a:spcAft>
                  </a:pPr>
                  <a:endParaRPr lang="en-IE" dirty="0" smtClean="0">
                    <a:solidFill>
                      <a:srgbClr val="990033"/>
                    </a:solidFill>
                  </a:endParaRPr>
                </a:p>
                <a:p>
                  <a:pPr>
                    <a:lnSpc>
                      <a:spcPct val="150000"/>
                    </a:lnSpc>
                    <a:spcAft>
                      <a:spcPts val="600"/>
                    </a:spcAft>
                  </a:pPr>
                  <a:endParaRPr lang="en-IE" dirty="0">
                    <a:solidFill>
                      <a:srgbClr val="990033"/>
                    </a:solidFill>
                  </a:endParaRPr>
                </a:p>
                <a:p>
                  <a:pPr>
                    <a:lnSpc>
                      <a:spcPct val="150000"/>
                    </a:lnSpc>
                    <a:spcAft>
                      <a:spcPts val="600"/>
                    </a:spcAft>
                  </a:pPr>
                  <a:endParaRPr lang="en-IE" dirty="0" smtClean="0">
                    <a:solidFill>
                      <a:srgbClr val="990033"/>
                    </a:solidFill>
                  </a:endParaRPr>
                </a:p>
                <a:p>
                  <a:pPr>
                    <a:lnSpc>
                      <a:spcPct val="150000"/>
                    </a:lnSpc>
                    <a:spcAft>
                      <a:spcPts val="600"/>
                    </a:spcAft>
                  </a:pPr>
                  <a:endParaRPr lang="en-IE" dirty="0">
                    <a:solidFill>
                      <a:srgbClr val="990033"/>
                    </a:solidFill>
                  </a:endParaRPr>
                </a:p>
                <a:p>
                  <a:pPr>
                    <a:lnSpc>
                      <a:spcPct val="150000"/>
                    </a:lnSpc>
                    <a:spcAft>
                      <a:spcPts val="600"/>
                    </a:spcAft>
                  </a:pPr>
                  <a:endParaRPr lang="en-IE" dirty="0" smtClean="0">
                    <a:solidFill>
                      <a:srgbClr val="990033"/>
                    </a:solidFill>
                  </a:endParaRPr>
                </a:p>
                <a:p>
                  <a:pPr>
                    <a:lnSpc>
                      <a:spcPct val="150000"/>
                    </a:lnSpc>
                    <a:spcAft>
                      <a:spcPts val="600"/>
                    </a:spcAft>
                  </a:pPr>
                  <a:endParaRPr lang="en-IE" dirty="0">
                    <a:solidFill>
                      <a:srgbClr val="990033"/>
                    </a:solidFill>
                  </a:endParaRPr>
                </a:p>
                <a:p>
                  <a:pPr>
                    <a:lnSpc>
                      <a:spcPct val="150000"/>
                    </a:lnSpc>
                    <a:spcAft>
                      <a:spcPts val="600"/>
                    </a:spcAft>
                  </a:pPr>
                  <a:endParaRPr lang="en-IE" dirty="0" smtClean="0">
                    <a:solidFill>
                      <a:srgbClr val="990033"/>
                    </a:solidFill>
                  </a:endParaRPr>
                </a:p>
                <a:p>
                  <a:pPr>
                    <a:lnSpc>
                      <a:spcPct val="150000"/>
                    </a:lnSpc>
                    <a:spcAft>
                      <a:spcPts val="600"/>
                    </a:spcAft>
                  </a:pPr>
                  <a:r>
                    <a:rPr lang="en-IE" dirty="0" smtClean="0">
                      <a:solidFill>
                        <a:srgbClr val="990033"/>
                      </a:solidFill>
                    </a:rPr>
                    <a:t>3a	If </a:t>
                  </a:r>
                  <a14:m>
                    <m:oMath xmlns:m="http://schemas.openxmlformats.org/officeDocument/2006/math">
                      <m:r>
                        <a:rPr lang="en-IE" i="1" dirty="0" smtClean="0">
                          <a:solidFill>
                            <a:srgbClr val="990033"/>
                          </a:solidFill>
                          <a:latin typeface="Cambria Math"/>
                        </a:rPr>
                        <m:t>𝑎</m:t>
                      </m:r>
                      <m:r>
                        <a:rPr lang="en-IE" i="1" dirty="0" smtClean="0">
                          <a:solidFill>
                            <a:srgbClr val="990033"/>
                          </a:solidFill>
                          <a:latin typeface="Cambria Math"/>
                        </a:rPr>
                        <m:t>&lt;</m:t>
                      </m:r>
                      <m:r>
                        <a:rPr lang="en-IE" i="1" dirty="0" smtClean="0">
                          <a:solidFill>
                            <a:srgbClr val="990033"/>
                          </a:solidFill>
                          <a:latin typeface="Cambria Math"/>
                        </a:rPr>
                        <m:t>𝑏</m:t>
                      </m:r>
                    </m:oMath>
                  </a14:m>
                  <a:r>
                    <a:rPr lang="en-IE" dirty="0" smtClean="0">
                      <a:solidFill>
                        <a:srgbClr val="990033"/>
                      </a:solidFill>
                    </a:rPr>
                    <a:t> 		</a:t>
                  </a:r>
                  <a14:m>
                    <m:oMath xmlns:m="http://schemas.openxmlformats.org/officeDocument/2006/math">
                      <m:f>
                        <m:fPr>
                          <m:type m:val="skw"/>
                          <m:ctrlPr>
                            <a:rPr lang="en-IE" i="1" dirty="0" smtClean="0">
                              <a:solidFill>
                                <a:srgbClr val="990033"/>
                              </a:solidFill>
                              <a:latin typeface="Cambria Math"/>
                            </a:rPr>
                          </m:ctrlPr>
                        </m:fPr>
                        <m:num>
                          <m:r>
                            <a:rPr lang="en-IE" b="0" i="1" dirty="0" smtClean="0">
                              <a:solidFill>
                                <a:srgbClr val="990033"/>
                              </a:solidFill>
                              <a:latin typeface="Cambria Math"/>
                            </a:rPr>
                            <m:t>𝑎</m:t>
                          </m:r>
                        </m:num>
                        <m:den>
                          <m:r>
                            <a:rPr lang="en-IE" b="0" i="1" dirty="0" smtClean="0">
                              <a:solidFill>
                                <a:srgbClr val="990033"/>
                              </a:solidFill>
                              <a:latin typeface="Cambria Math"/>
                            </a:rPr>
                            <m:t>𝑐</m:t>
                          </m:r>
                        </m:den>
                      </m:f>
                      <m:r>
                        <a:rPr lang="en-IE" i="1" dirty="0" smtClean="0">
                          <a:solidFill>
                            <a:srgbClr val="990033"/>
                          </a:solidFill>
                          <a:latin typeface="Cambria Math"/>
                        </a:rPr>
                        <m:t>&lt;</m:t>
                      </m:r>
                      <m:f>
                        <m:fPr>
                          <m:type m:val="skw"/>
                          <m:ctrlPr>
                            <a:rPr lang="en-IE" i="1" dirty="0">
                              <a:solidFill>
                                <a:srgbClr val="990033"/>
                              </a:solidFill>
                              <a:latin typeface="Cambria Math"/>
                            </a:rPr>
                          </m:ctrlPr>
                        </m:fPr>
                        <m:num>
                          <m:r>
                            <a:rPr lang="en-IE" b="0" i="1" dirty="0" smtClean="0">
                              <a:solidFill>
                                <a:srgbClr val="990033"/>
                              </a:solidFill>
                              <a:latin typeface="Cambria Math"/>
                            </a:rPr>
                            <m:t>𝑏</m:t>
                          </m:r>
                        </m:num>
                        <m:den>
                          <m:r>
                            <a:rPr lang="en-IE" i="1" dirty="0">
                              <a:solidFill>
                                <a:srgbClr val="990033"/>
                              </a:solidFill>
                              <a:latin typeface="Cambria Math"/>
                            </a:rPr>
                            <m:t>𝑐</m:t>
                          </m:r>
                        </m:den>
                      </m:f>
                    </m:oMath>
                  </a14:m>
                  <a:r>
                    <a:rPr lang="en-IE" dirty="0" smtClean="0">
                      <a:solidFill>
                        <a:srgbClr val="990033"/>
                      </a:solidFill>
                    </a:rPr>
                    <a:t>	If </a:t>
                  </a:r>
                  <a14:m>
                    <m:oMath xmlns:m="http://schemas.openxmlformats.org/officeDocument/2006/math">
                      <m:r>
                        <m:rPr>
                          <m:sty m:val="p"/>
                        </m:rPr>
                        <a:rPr lang="en-IE" b="0" i="0" dirty="0" smtClean="0">
                          <a:solidFill>
                            <a:srgbClr val="990033"/>
                          </a:solidFill>
                          <a:latin typeface="Cambria Math"/>
                          <a:ea typeface="Cambria Math"/>
                        </a:rPr>
                        <m:t>c</m:t>
                      </m:r>
                      <m:r>
                        <a:rPr lang="en-IE" i="1" dirty="0" smtClean="0">
                          <a:solidFill>
                            <a:srgbClr val="990033"/>
                          </a:solidFill>
                          <a:latin typeface="Cambria Math"/>
                          <a:ea typeface="Cambria Math"/>
                        </a:rPr>
                        <m:t>∈</m:t>
                      </m:r>
                      <m:sSup>
                        <m:sSupPr>
                          <m:ctrlPr>
                            <a:rPr lang="en-IE" i="1" dirty="0" smtClean="0">
                              <a:solidFill>
                                <a:srgbClr val="990033"/>
                              </a:solidFill>
                              <a:latin typeface="Cambria Math"/>
                              <a:ea typeface="Cambria Math"/>
                            </a:rPr>
                          </m:ctrlPr>
                        </m:sSupPr>
                        <m:e>
                          <m:r>
                            <a:rPr lang="en-IE" b="0" i="1" dirty="0" smtClean="0">
                              <a:solidFill>
                                <a:srgbClr val="990033"/>
                              </a:solidFill>
                              <a:latin typeface="Cambria Math"/>
                              <a:ea typeface="Cambria Math"/>
                            </a:rPr>
                            <m:t>𝑅</m:t>
                          </m:r>
                        </m:e>
                        <m:sup>
                          <m:r>
                            <a:rPr lang="en-IE" b="0" i="1" dirty="0" smtClean="0">
                              <a:solidFill>
                                <a:srgbClr val="990033"/>
                              </a:solidFill>
                              <a:latin typeface="Cambria Math"/>
                              <a:ea typeface="Cambria Math"/>
                            </a:rPr>
                            <m:t>+</m:t>
                          </m:r>
                        </m:sup>
                      </m:sSup>
                    </m:oMath>
                  </a14:m>
                  <a:r>
                    <a:rPr lang="en-IE" dirty="0">
                      <a:solidFill>
                        <a:srgbClr val="990033"/>
                      </a:solidFill>
                    </a:rPr>
                    <a:t> </a:t>
                  </a:r>
                  <a:r>
                    <a:rPr lang="en-IE" dirty="0" smtClean="0">
                      <a:solidFill>
                        <a:srgbClr val="990033"/>
                      </a:solidFill>
                    </a:rPr>
                    <a:t>				</a:t>
                  </a:r>
                  <a:endParaRPr lang="en-IE" dirty="0">
                    <a:solidFill>
                      <a:srgbClr val="990033"/>
                    </a:solidFill>
                  </a:endParaRPr>
                </a:p>
                <a:p>
                  <a:pPr>
                    <a:lnSpc>
                      <a:spcPct val="150000"/>
                    </a:lnSpc>
                    <a:spcAft>
                      <a:spcPts val="600"/>
                    </a:spcAft>
                  </a:pPr>
                  <a:r>
                    <a:rPr lang="en-IE" dirty="0" smtClean="0">
                      <a:solidFill>
                        <a:srgbClr val="990033"/>
                      </a:solidFill>
                    </a:rPr>
                    <a:t>  b </a:t>
                  </a:r>
                  <a:r>
                    <a:rPr lang="en-IE" dirty="0">
                      <a:solidFill>
                        <a:srgbClr val="990033"/>
                      </a:solidFill>
                    </a:rPr>
                    <a:t>	If </a:t>
                  </a:r>
                  <a14:m>
                    <m:oMath xmlns:m="http://schemas.openxmlformats.org/officeDocument/2006/math">
                      <m:r>
                        <a:rPr lang="en-IE" i="1" dirty="0">
                          <a:solidFill>
                            <a:srgbClr val="990033"/>
                          </a:solidFill>
                          <a:latin typeface="Cambria Math"/>
                        </a:rPr>
                        <m:t>𝑎</m:t>
                      </m:r>
                      <m:r>
                        <a:rPr lang="en-IE" b="0" i="1" dirty="0" smtClean="0">
                          <a:solidFill>
                            <a:srgbClr val="990033"/>
                          </a:solidFill>
                          <a:latin typeface="Cambria Math"/>
                        </a:rPr>
                        <m:t>&gt;</m:t>
                      </m:r>
                      <m:r>
                        <a:rPr lang="en-IE" i="1" dirty="0">
                          <a:solidFill>
                            <a:srgbClr val="990033"/>
                          </a:solidFill>
                          <a:latin typeface="Cambria Math"/>
                        </a:rPr>
                        <m:t>𝑏</m:t>
                      </m:r>
                    </m:oMath>
                  </a14:m>
                  <a:r>
                    <a:rPr lang="en-IE" dirty="0">
                      <a:solidFill>
                        <a:srgbClr val="990033"/>
                      </a:solidFill>
                    </a:rPr>
                    <a:t> 		</a:t>
                  </a:r>
                  <a14:m>
                    <m:oMath xmlns:m="http://schemas.openxmlformats.org/officeDocument/2006/math">
                      <m:f>
                        <m:fPr>
                          <m:type m:val="skw"/>
                          <m:ctrlPr>
                            <a:rPr lang="en-IE" i="1" dirty="0">
                              <a:solidFill>
                                <a:srgbClr val="990033"/>
                              </a:solidFill>
                              <a:latin typeface="Cambria Math"/>
                            </a:rPr>
                          </m:ctrlPr>
                        </m:fPr>
                        <m:num>
                          <m:r>
                            <a:rPr lang="en-IE" i="1" dirty="0">
                              <a:solidFill>
                                <a:srgbClr val="990033"/>
                              </a:solidFill>
                              <a:latin typeface="Cambria Math"/>
                            </a:rPr>
                            <m:t>𝑎</m:t>
                          </m:r>
                        </m:num>
                        <m:den>
                          <m:r>
                            <a:rPr lang="en-IE" i="1" dirty="0">
                              <a:solidFill>
                                <a:srgbClr val="990033"/>
                              </a:solidFill>
                              <a:latin typeface="Cambria Math"/>
                            </a:rPr>
                            <m:t>𝑐</m:t>
                          </m:r>
                        </m:den>
                      </m:f>
                      <m:r>
                        <a:rPr lang="en-IE" b="0" i="1" dirty="0" smtClean="0">
                          <a:solidFill>
                            <a:srgbClr val="990033"/>
                          </a:solidFill>
                          <a:latin typeface="Cambria Math"/>
                        </a:rPr>
                        <m:t>&gt;</m:t>
                      </m:r>
                      <m:f>
                        <m:fPr>
                          <m:type m:val="skw"/>
                          <m:ctrlPr>
                            <a:rPr lang="en-IE" i="1" dirty="0">
                              <a:solidFill>
                                <a:srgbClr val="990033"/>
                              </a:solidFill>
                              <a:latin typeface="Cambria Math"/>
                            </a:rPr>
                          </m:ctrlPr>
                        </m:fPr>
                        <m:num>
                          <m:r>
                            <a:rPr lang="en-IE" i="1" dirty="0">
                              <a:solidFill>
                                <a:srgbClr val="990033"/>
                              </a:solidFill>
                              <a:latin typeface="Cambria Math"/>
                            </a:rPr>
                            <m:t>𝑏</m:t>
                          </m:r>
                        </m:num>
                        <m:den>
                          <m:r>
                            <a:rPr lang="en-IE" i="1" dirty="0">
                              <a:solidFill>
                                <a:srgbClr val="990033"/>
                              </a:solidFill>
                              <a:latin typeface="Cambria Math"/>
                            </a:rPr>
                            <m:t>𝑐</m:t>
                          </m:r>
                        </m:den>
                      </m:f>
                      <m:r>
                        <m:rPr>
                          <m:nor/>
                        </m:rPr>
                        <a:rPr lang="en-IE" dirty="0">
                          <a:solidFill>
                            <a:srgbClr val="990033"/>
                          </a:solidFill>
                        </a:rPr>
                        <m:t>	</m:t>
                      </m:r>
                    </m:oMath>
                  </a14:m>
                  <a:r>
                    <a:rPr lang="en-IE" dirty="0" smtClean="0">
                      <a:solidFill>
                        <a:srgbClr val="990033"/>
                      </a:solidFill>
                    </a:rPr>
                    <a:t>	If </a:t>
                  </a:r>
                  <a14:m>
                    <m:oMath xmlns:m="http://schemas.openxmlformats.org/officeDocument/2006/math">
                      <m:r>
                        <m:rPr>
                          <m:sty m:val="p"/>
                        </m:rPr>
                        <a:rPr lang="en-IE" dirty="0">
                          <a:solidFill>
                            <a:srgbClr val="990033"/>
                          </a:solidFill>
                          <a:latin typeface="Cambria Math"/>
                          <a:ea typeface="Cambria Math"/>
                        </a:rPr>
                        <m:t>c</m:t>
                      </m:r>
                      <m:r>
                        <a:rPr lang="en-IE" i="1" dirty="0">
                          <a:solidFill>
                            <a:srgbClr val="990033"/>
                          </a:solidFill>
                          <a:latin typeface="Cambria Math"/>
                          <a:ea typeface="Cambria Math"/>
                        </a:rPr>
                        <m:t>∈</m:t>
                      </m:r>
                      <m:sSup>
                        <m:sSupPr>
                          <m:ctrlPr>
                            <a:rPr lang="en-IE" i="1" dirty="0">
                              <a:solidFill>
                                <a:srgbClr val="990033"/>
                              </a:solidFill>
                              <a:latin typeface="Cambria Math"/>
                              <a:ea typeface="Cambria Math"/>
                            </a:rPr>
                          </m:ctrlPr>
                        </m:sSupPr>
                        <m:e>
                          <m:r>
                            <a:rPr lang="en-IE" i="1" dirty="0">
                              <a:solidFill>
                                <a:srgbClr val="990033"/>
                              </a:solidFill>
                              <a:latin typeface="Cambria Math"/>
                              <a:ea typeface="Cambria Math"/>
                            </a:rPr>
                            <m:t>𝑅</m:t>
                          </m:r>
                        </m:e>
                        <m:sup>
                          <m:r>
                            <a:rPr lang="en-IE" i="1" dirty="0">
                              <a:solidFill>
                                <a:srgbClr val="990033"/>
                              </a:solidFill>
                              <a:latin typeface="Cambria Math"/>
                              <a:ea typeface="Cambria Math"/>
                            </a:rPr>
                            <m:t>+</m:t>
                          </m:r>
                        </m:sup>
                      </m:sSup>
                    </m:oMath>
                  </a14:m>
                  <a:r>
                    <a:rPr lang="en-IE" dirty="0">
                      <a:solidFill>
                        <a:srgbClr val="990033"/>
                      </a:solidFill>
                    </a:rPr>
                    <a:t> </a:t>
                  </a:r>
                  <a:r>
                    <a:rPr lang="en-IE" dirty="0" smtClean="0">
                      <a:solidFill>
                        <a:srgbClr val="990033"/>
                      </a:solidFill>
                    </a:rPr>
                    <a:t>					</a:t>
                  </a:r>
                </a:p>
                <a:p>
                  <a:pPr>
                    <a:lnSpc>
                      <a:spcPct val="150000"/>
                    </a:lnSpc>
                    <a:spcAft>
                      <a:spcPts val="600"/>
                    </a:spcAft>
                  </a:pPr>
                  <a:r>
                    <a:rPr lang="en-IE" dirty="0">
                      <a:solidFill>
                        <a:srgbClr val="990033"/>
                      </a:solidFill>
                    </a:rPr>
                    <a:t> </a:t>
                  </a:r>
                  <a:r>
                    <a:rPr lang="en-IE" dirty="0" smtClean="0">
                      <a:solidFill>
                        <a:srgbClr val="990033"/>
                      </a:solidFill>
                    </a:rPr>
                    <a:t> c</a:t>
                  </a:r>
                  <a:r>
                    <a:rPr lang="en-IE" dirty="0">
                      <a:solidFill>
                        <a:srgbClr val="990033"/>
                      </a:solidFill>
                    </a:rPr>
                    <a:t>	If </a:t>
                  </a:r>
                  <a14:m>
                    <m:oMath xmlns:m="http://schemas.openxmlformats.org/officeDocument/2006/math">
                      <m:r>
                        <a:rPr lang="en-IE" i="1" dirty="0">
                          <a:solidFill>
                            <a:srgbClr val="990033"/>
                          </a:solidFill>
                          <a:latin typeface="Cambria Math"/>
                        </a:rPr>
                        <m:t>𝑎</m:t>
                      </m:r>
                      <m:r>
                        <a:rPr lang="en-IE" i="1" dirty="0">
                          <a:solidFill>
                            <a:srgbClr val="990033"/>
                          </a:solidFill>
                          <a:latin typeface="Cambria Math"/>
                        </a:rPr>
                        <m:t>&lt;</m:t>
                      </m:r>
                      <m:r>
                        <a:rPr lang="en-IE" i="1" dirty="0">
                          <a:solidFill>
                            <a:srgbClr val="990033"/>
                          </a:solidFill>
                          <a:latin typeface="Cambria Math"/>
                        </a:rPr>
                        <m:t>𝑏</m:t>
                      </m:r>
                    </m:oMath>
                  </a14:m>
                  <a:r>
                    <a:rPr lang="en-IE" dirty="0">
                      <a:solidFill>
                        <a:srgbClr val="990033"/>
                      </a:solidFill>
                    </a:rPr>
                    <a:t> 		</a:t>
                  </a:r>
                  <a14:m>
                    <m:oMath xmlns:m="http://schemas.openxmlformats.org/officeDocument/2006/math">
                      <m:f>
                        <m:fPr>
                          <m:type m:val="skw"/>
                          <m:ctrlPr>
                            <a:rPr lang="en-IE" i="1" dirty="0">
                              <a:solidFill>
                                <a:srgbClr val="990033"/>
                              </a:solidFill>
                              <a:latin typeface="Cambria Math"/>
                            </a:rPr>
                          </m:ctrlPr>
                        </m:fPr>
                        <m:num>
                          <m:r>
                            <a:rPr lang="en-IE" i="1" dirty="0">
                              <a:solidFill>
                                <a:srgbClr val="990033"/>
                              </a:solidFill>
                              <a:latin typeface="Cambria Math"/>
                            </a:rPr>
                            <m:t>𝑎</m:t>
                          </m:r>
                        </m:num>
                        <m:den>
                          <m:r>
                            <a:rPr lang="en-IE" i="1" dirty="0">
                              <a:solidFill>
                                <a:srgbClr val="990033"/>
                              </a:solidFill>
                              <a:latin typeface="Cambria Math"/>
                            </a:rPr>
                            <m:t>𝑐</m:t>
                          </m:r>
                        </m:den>
                      </m:f>
                      <m:r>
                        <a:rPr lang="en-IE" b="0" i="1" dirty="0" smtClean="0">
                          <a:solidFill>
                            <a:srgbClr val="990033"/>
                          </a:solidFill>
                          <a:latin typeface="Cambria Math"/>
                        </a:rPr>
                        <m:t>&gt;</m:t>
                      </m:r>
                      <m:f>
                        <m:fPr>
                          <m:type m:val="skw"/>
                          <m:ctrlPr>
                            <a:rPr lang="en-IE" i="1" dirty="0">
                              <a:solidFill>
                                <a:srgbClr val="990033"/>
                              </a:solidFill>
                              <a:latin typeface="Cambria Math"/>
                            </a:rPr>
                          </m:ctrlPr>
                        </m:fPr>
                        <m:num>
                          <m:r>
                            <a:rPr lang="en-IE" i="1" dirty="0">
                              <a:solidFill>
                                <a:srgbClr val="990033"/>
                              </a:solidFill>
                              <a:latin typeface="Cambria Math"/>
                            </a:rPr>
                            <m:t>𝑏</m:t>
                          </m:r>
                        </m:num>
                        <m:den>
                          <m:r>
                            <a:rPr lang="en-IE" i="1" dirty="0">
                              <a:solidFill>
                                <a:srgbClr val="990033"/>
                              </a:solidFill>
                              <a:latin typeface="Cambria Math"/>
                            </a:rPr>
                            <m:t>𝑐</m:t>
                          </m:r>
                        </m:den>
                      </m:f>
                      <m:r>
                        <m:rPr>
                          <m:nor/>
                        </m:rPr>
                        <a:rPr lang="en-IE" dirty="0">
                          <a:solidFill>
                            <a:srgbClr val="990033"/>
                          </a:solidFill>
                        </a:rPr>
                        <m:t>	</m:t>
                      </m:r>
                    </m:oMath>
                  </a14:m>
                  <a:r>
                    <a:rPr lang="en-IE" dirty="0" smtClean="0">
                      <a:solidFill>
                        <a:srgbClr val="990033"/>
                      </a:solidFill>
                    </a:rPr>
                    <a:t>	</a:t>
                  </a:r>
                  <a:r>
                    <a:rPr lang="en-IE" dirty="0">
                      <a:solidFill>
                        <a:srgbClr val="990033"/>
                      </a:solidFill>
                    </a:rPr>
                    <a:t> If </a:t>
                  </a:r>
                  <a14:m>
                    <m:oMath xmlns:m="http://schemas.openxmlformats.org/officeDocument/2006/math">
                      <m:r>
                        <m:rPr>
                          <m:sty m:val="p"/>
                        </m:rPr>
                        <a:rPr lang="en-IE" dirty="0">
                          <a:solidFill>
                            <a:srgbClr val="990033"/>
                          </a:solidFill>
                          <a:latin typeface="Cambria Math"/>
                          <a:ea typeface="Cambria Math"/>
                        </a:rPr>
                        <m:t>c</m:t>
                      </m:r>
                      <m:r>
                        <a:rPr lang="en-IE" i="1" dirty="0">
                          <a:solidFill>
                            <a:srgbClr val="990033"/>
                          </a:solidFill>
                          <a:latin typeface="Cambria Math"/>
                          <a:ea typeface="Cambria Math"/>
                        </a:rPr>
                        <m:t>∈</m:t>
                      </m:r>
                      <m:sSup>
                        <m:sSupPr>
                          <m:ctrlPr>
                            <a:rPr lang="en-IE" i="1" dirty="0">
                              <a:solidFill>
                                <a:srgbClr val="990033"/>
                              </a:solidFill>
                              <a:latin typeface="Cambria Math"/>
                              <a:ea typeface="Cambria Math"/>
                            </a:rPr>
                          </m:ctrlPr>
                        </m:sSupPr>
                        <m:e>
                          <m:r>
                            <a:rPr lang="en-IE" i="1" dirty="0">
                              <a:solidFill>
                                <a:srgbClr val="990033"/>
                              </a:solidFill>
                              <a:latin typeface="Cambria Math"/>
                              <a:ea typeface="Cambria Math"/>
                            </a:rPr>
                            <m:t>𝑅</m:t>
                          </m:r>
                        </m:e>
                        <m:sup>
                          <m:r>
                            <a:rPr lang="en-IE" b="0" i="1" dirty="0" smtClean="0">
                              <a:solidFill>
                                <a:srgbClr val="990033"/>
                              </a:solidFill>
                              <a:latin typeface="Cambria Math"/>
                              <a:ea typeface="Cambria Math"/>
                            </a:rPr>
                            <m:t>−</m:t>
                          </m:r>
                        </m:sup>
                      </m:sSup>
                    </m:oMath>
                  </a14:m>
                  <a:r>
                    <a:rPr lang="en-IE" dirty="0">
                      <a:solidFill>
                        <a:srgbClr val="990033"/>
                      </a:solidFill>
                    </a:rPr>
                    <a:t> </a:t>
                  </a:r>
                </a:p>
                <a:p>
                  <a:pPr>
                    <a:lnSpc>
                      <a:spcPct val="150000"/>
                    </a:lnSpc>
                    <a:spcAft>
                      <a:spcPts val="600"/>
                    </a:spcAft>
                  </a:pPr>
                  <a:r>
                    <a:rPr lang="en-IE" dirty="0">
                      <a:solidFill>
                        <a:srgbClr val="990033"/>
                      </a:solidFill>
                    </a:rPr>
                    <a:t> </a:t>
                  </a:r>
                  <a:r>
                    <a:rPr lang="en-IE" dirty="0" smtClean="0">
                      <a:solidFill>
                        <a:srgbClr val="990033"/>
                      </a:solidFill>
                    </a:rPr>
                    <a:t> d</a:t>
                  </a:r>
                  <a:r>
                    <a:rPr lang="en-IE" dirty="0">
                      <a:solidFill>
                        <a:srgbClr val="990033"/>
                      </a:solidFill>
                    </a:rPr>
                    <a:t>	If </a:t>
                  </a:r>
                  <a14:m>
                    <m:oMath xmlns:m="http://schemas.openxmlformats.org/officeDocument/2006/math">
                      <m:r>
                        <a:rPr lang="en-IE" i="1" dirty="0">
                          <a:solidFill>
                            <a:srgbClr val="990033"/>
                          </a:solidFill>
                          <a:latin typeface="Cambria Math"/>
                        </a:rPr>
                        <m:t>𝑎</m:t>
                      </m:r>
                      <m:r>
                        <a:rPr lang="en-IE" b="0" i="1" dirty="0" smtClean="0">
                          <a:solidFill>
                            <a:srgbClr val="990033"/>
                          </a:solidFill>
                          <a:latin typeface="Cambria Math"/>
                        </a:rPr>
                        <m:t>&gt;</m:t>
                      </m:r>
                      <m:r>
                        <a:rPr lang="en-IE" i="1" dirty="0">
                          <a:solidFill>
                            <a:srgbClr val="990033"/>
                          </a:solidFill>
                          <a:latin typeface="Cambria Math"/>
                        </a:rPr>
                        <m:t>𝑏</m:t>
                      </m:r>
                    </m:oMath>
                  </a14:m>
                  <a:r>
                    <a:rPr lang="en-IE" dirty="0">
                      <a:solidFill>
                        <a:srgbClr val="990033"/>
                      </a:solidFill>
                    </a:rPr>
                    <a:t> 		</a:t>
                  </a:r>
                  <a14:m>
                    <m:oMath xmlns:m="http://schemas.openxmlformats.org/officeDocument/2006/math">
                      <m:f>
                        <m:fPr>
                          <m:type m:val="skw"/>
                          <m:ctrlPr>
                            <a:rPr lang="en-IE" i="1" dirty="0">
                              <a:solidFill>
                                <a:srgbClr val="990033"/>
                              </a:solidFill>
                              <a:latin typeface="Cambria Math"/>
                            </a:rPr>
                          </m:ctrlPr>
                        </m:fPr>
                        <m:num>
                          <m:r>
                            <a:rPr lang="en-IE" i="1" dirty="0">
                              <a:solidFill>
                                <a:srgbClr val="990033"/>
                              </a:solidFill>
                              <a:latin typeface="Cambria Math"/>
                            </a:rPr>
                            <m:t>𝑎</m:t>
                          </m:r>
                        </m:num>
                        <m:den>
                          <m:r>
                            <a:rPr lang="en-IE" i="1" dirty="0">
                              <a:solidFill>
                                <a:srgbClr val="990033"/>
                              </a:solidFill>
                              <a:latin typeface="Cambria Math"/>
                            </a:rPr>
                            <m:t>𝑐</m:t>
                          </m:r>
                        </m:den>
                      </m:f>
                      <m:r>
                        <a:rPr lang="en-IE" b="0" i="1" dirty="0" smtClean="0">
                          <a:solidFill>
                            <a:srgbClr val="990033"/>
                          </a:solidFill>
                          <a:latin typeface="Cambria Math"/>
                        </a:rPr>
                        <m:t>&lt;</m:t>
                      </m:r>
                      <m:f>
                        <m:fPr>
                          <m:type m:val="skw"/>
                          <m:ctrlPr>
                            <a:rPr lang="en-IE" i="1" dirty="0">
                              <a:solidFill>
                                <a:srgbClr val="990033"/>
                              </a:solidFill>
                              <a:latin typeface="Cambria Math"/>
                            </a:rPr>
                          </m:ctrlPr>
                        </m:fPr>
                        <m:num>
                          <m:r>
                            <a:rPr lang="en-IE" i="1" dirty="0">
                              <a:solidFill>
                                <a:srgbClr val="990033"/>
                              </a:solidFill>
                              <a:latin typeface="Cambria Math"/>
                            </a:rPr>
                            <m:t>𝑏</m:t>
                          </m:r>
                        </m:num>
                        <m:den>
                          <m:r>
                            <a:rPr lang="en-IE" i="1" dirty="0">
                              <a:solidFill>
                                <a:srgbClr val="990033"/>
                              </a:solidFill>
                              <a:latin typeface="Cambria Math"/>
                            </a:rPr>
                            <m:t>𝑐</m:t>
                          </m:r>
                        </m:den>
                      </m:f>
                      <m:r>
                        <m:rPr>
                          <m:nor/>
                        </m:rPr>
                        <a:rPr lang="en-IE" dirty="0">
                          <a:solidFill>
                            <a:srgbClr val="990033"/>
                          </a:solidFill>
                        </a:rPr>
                        <m:t>	</m:t>
                      </m:r>
                    </m:oMath>
                  </a14:m>
                  <a:r>
                    <a:rPr lang="en-IE" dirty="0" smtClean="0">
                      <a:solidFill>
                        <a:srgbClr val="990033"/>
                      </a:solidFill>
                    </a:rPr>
                    <a:t>	</a:t>
                  </a:r>
                  <a:r>
                    <a:rPr lang="en-IE" dirty="0">
                      <a:solidFill>
                        <a:srgbClr val="990033"/>
                      </a:solidFill>
                    </a:rPr>
                    <a:t> If </a:t>
                  </a:r>
                  <a14:m>
                    <m:oMath xmlns:m="http://schemas.openxmlformats.org/officeDocument/2006/math">
                      <m:r>
                        <m:rPr>
                          <m:sty m:val="p"/>
                        </m:rPr>
                        <a:rPr lang="en-IE" dirty="0">
                          <a:solidFill>
                            <a:srgbClr val="990033"/>
                          </a:solidFill>
                          <a:latin typeface="Cambria Math"/>
                          <a:ea typeface="Cambria Math"/>
                        </a:rPr>
                        <m:t>c</m:t>
                      </m:r>
                      <m:r>
                        <a:rPr lang="en-IE" i="1" dirty="0">
                          <a:solidFill>
                            <a:srgbClr val="990033"/>
                          </a:solidFill>
                          <a:latin typeface="Cambria Math"/>
                          <a:ea typeface="Cambria Math"/>
                        </a:rPr>
                        <m:t>∈</m:t>
                      </m:r>
                      <m:sSup>
                        <m:sSupPr>
                          <m:ctrlPr>
                            <a:rPr lang="en-IE" i="1" dirty="0">
                              <a:solidFill>
                                <a:srgbClr val="990033"/>
                              </a:solidFill>
                              <a:latin typeface="Cambria Math"/>
                              <a:ea typeface="Cambria Math"/>
                            </a:rPr>
                          </m:ctrlPr>
                        </m:sSupPr>
                        <m:e>
                          <m:r>
                            <a:rPr lang="en-IE" i="1" dirty="0">
                              <a:solidFill>
                                <a:srgbClr val="990033"/>
                              </a:solidFill>
                              <a:latin typeface="Cambria Math"/>
                              <a:ea typeface="Cambria Math"/>
                            </a:rPr>
                            <m:t>𝑅</m:t>
                          </m:r>
                        </m:e>
                        <m:sup>
                          <m:r>
                            <a:rPr lang="en-IE" b="0" i="1" dirty="0" smtClean="0">
                              <a:solidFill>
                                <a:srgbClr val="990033"/>
                              </a:solidFill>
                              <a:latin typeface="Cambria Math"/>
                              <a:ea typeface="Cambria Math"/>
                            </a:rPr>
                            <m:t>−</m:t>
                          </m:r>
                        </m:sup>
                      </m:sSup>
                    </m:oMath>
                  </a14:m>
                  <a:r>
                    <a:rPr lang="en-IE" dirty="0">
                      <a:solidFill>
                        <a:srgbClr val="990033"/>
                      </a:solidFill>
                    </a:rPr>
                    <a:t> </a:t>
                  </a:r>
                </a:p>
              </p:txBody>
            </p:sp>
          </mc:Choice>
          <mc:Fallback xmlns="">
            <p:sp>
              <p:nvSpPr>
                <p:cNvPr id="15" name="TextBox 14"/>
                <p:cNvSpPr txBox="1">
                  <a:spLocks noRot="1" noChangeAspect="1" noMove="1" noResize="1" noEditPoints="1" noAdjustHandles="1" noChangeArrowheads="1" noChangeShapeType="1" noTextEdit="1"/>
                </p:cNvSpPr>
                <p:nvPr/>
              </p:nvSpPr>
              <p:spPr>
                <a:xfrm>
                  <a:off x="9152493" y="-254211"/>
                  <a:ext cx="8494633" cy="5584414"/>
                </a:xfrm>
                <a:prstGeom prst="rect">
                  <a:avLst/>
                </a:prstGeom>
                <a:blipFill rotWithShape="1">
                  <a:blip r:embed="rId6"/>
                  <a:stretch>
                    <a:fillRect l="-646" b="-9825"/>
                  </a:stretch>
                </a:blipFill>
              </p:spPr>
              <p:txBody>
                <a:bodyPr/>
                <a:lstStyle/>
                <a:p>
                  <a:r>
                    <a:rPr lang="en-IE">
                      <a:noFill/>
                    </a:rPr>
                    <a:t> </a:t>
                  </a:r>
                </a:p>
              </p:txBody>
            </p:sp>
          </mc:Fallback>
        </mc:AlternateContent>
        <p:sp>
          <p:nvSpPr>
            <p:cNvPr id="16" name="Rounded Rectangle 15"/>
            <p:cNvSpPr/>
            <p:nvPr/>
          </p:nvSpPr>
          <p:spPr>
            <a:xfrm rot="16200000">
              <a:off x="8604884" y="2687573"/>
              <a:ext cx="720000" cy="360000"/>
            </a:xfrm>
            <a:prstGeom prst="roundRect">
              <a:avLst/>
            </a:prstGeom>
            <a:solidFill>
              <a:srgbClr val="FDCC33"/>
            </a:solidFill>
            <a:ln w="19050">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IE" sz="1400" dirty="0" smtClean="0">
                  <a:solidFill>
                    <a:srgbClr val="990033"/>
                  </a:solidFill>
                </a:rPr>
                <a:t>Sol Q3</a:t>
              </a:r>
              <a:endParaRPr lang="en-IE" sz="1400" dirty="0">
                <a:solidFill>
                  <a:srgbClr val="990033"/>
                </a:solidFill>
              </a:endParaRPr>
            </a:p>
          </p:txBody>
        </p:sp>
      </p:grpSp>
    </p:spTree>
    <p:extLst>
      <p:ext uri="{BB962C8B-B14F-4D97-AF65-F5344CB8AC3E}">
        <p14:creationId xmlns:p14="http://schemas.microsoft.com/office/powerpoint/2010/main" val="76928195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35" presetClass="path" presetSubtype="0" accel="50000" decel="50000" fill="hold" nodeType="clickEffect">
                                  <p:stCondLst>
                                    <p:cond delay="0"/>
                                  </p:stCondLst>
                                  <p:childTnLst>
                                    <p:animMotion origin="layout" path="M -0.00018 7.40741E-7 L -0.93038 7.40741E-7 " pathEditMode="relative" rAng="0" ptsTypes="AA">
                                      <p:cBhvr>
                                        <p:cTn id="6" dur="2000" fill="hold"/>
                                        <p:tgtEl>
                                          <p:spTgt spid="5"/>
                                        </p:tgtEl>
                                        <p:attrNameLst>
                                          <p:attrName>ppt_x</p:attrName>
                                          <p:attrName>ppt_y</p:attrName>
                                        </p:attrNameLst>
                                      </p:cBhvr>
                                      <p:rCtr x="-46510" y="0"/>
                                    </p:animMotion>
                                  </p:childTnLst>
                                </p:cTn>
                              </p:par>
                            </p:childTnLst>
                          </p:cTn>
                        </p:par>
                      </p:childTnLst>
                    </p:cTn>
                  </p:par>
                  <p:par>
                    <p:cTn id="7" fill="hold">
                      <p:stCondLst>
                        <p:cond delay="indefinite"/>
                      </p:stCondLst>
                      <p:childTnLst>
                        <p:par>
                          <p:cTn id="8" fill="hold">
                            <p:stCondLst>
                              <p:cond delay="0"/>
                            </p:stCondLst>
                            <p:childTnLst>
                              <p:par>
                                <p:cTn id="9" presetID="63" presetClass="path" presetSubtype="0" accel="50000" decel="50000" fill="hold" nodeType="clickEffect">
                                  <p:stCondLst>
                                    <p:cond delay="0"/>
                                  </p:stCondLst>
                                  <p:childTnLst>
                                    <p:animMotion origin="layout" path="M -0.93038 7.40741E-7 L -0.00018 0.00347 " pathEditMode="relative" rAng="0" ptsTypes="AA">
                                      <p:cBhvr>
                                        <p:cTn id="10" dur="2000" fill="hold"/>
                                        <p:tgtEl>
                                          <p:spTgt spid="5"/>
                                        </p:tgtEl>
                                        <p:attrNameLst>
                                          <p:attrName>ppt_x</p:attrName>
                                          <p:attrName>ppt_y</p:attrName>
                                        </p:attrNameLst>
                                      </p:cBhvr>
                                      <p:rCtr x="46510" y="162"/>
                                    </p:animMotion>
                                  </p:childTnLst>
                                </p:cTn>
                              </p:par>
                            </p:childTnLst>
                          </p:cTn>
                        </p:par>
                      </p:childTnLst>
                    </p:cTn>
                  </p:par>
                </p:childTnLst>
              </p:cTn>
              <p:nextCondLst>
                <p:cond evt="onClick" delay="0">
                  <p:tgtEl>
                    <p:spTgt spid="5"/>
                  </p:tgtEl>
                </p:cond>
              </p:nextCondLst>
            </p:seq>
            <p:seq concurrent="1" nextAc="seek">
              <p:cTn id="11" restart="whenNotActive" fill="hold" evtFilter="cancelBubble" nodeType="interactiveSeq">
                <p:stCondLst>
                  <p:cond evt="onClick" delay="0">
                    <p:tgtEl>
                      <p:spTgt spid="8"/>
                    </p:tgtEl>
                  </p:cond>
                </p:stCondLst>
                <p:endSync evt="end" delay="0">
                  <p:rtn val="all"/>
                </p:endSync>
                <p:childTnLst>
                  <p:par>
                    <p:cTn id="12" fill="hold">
                      <p:stCondLst>
                        <p:cond delay="0"/>
                      </p:stCondLst>
                      <p:childTnLst>
                        <p:par>
                          <p:cTn id="13" fill="hold">
                            <p:stCondLst>
                              <p:cond delay="0"/>
                            </p:stCondLst>
                            <p:childTnLst>
                              <p:par>
                                <p:cTn id="14" presetID="35" presetClass="path" presetSubtype="0" accel="50000" decel="50000" fill="hold" nodeType="clickEffect">
                                  <p:stCondLst>
                                    <p:cond delay="0"/>
                                  </p:stCondLst>
                                  <p:childTnLst>
                                    <p:animMotion origin="layout" path="M -0.00018 7.40741E-7 L -0.93038 7.40741E-7 " pathEditMode="relative" rAng="0" ptsTypes="AA">
                                      <p:cBhvr>
                                        <p:cTn id="15" dur="2000" fill="hold"/>
                                        <p:tgtEl>
                                          <p:spTgt spid="8"/>
                                        </p:tgtEl>
                                        <p:attrNameLst>
                                          <p:attrName>ppt_x</p:attrName>
                                          <p:attrName>ppt_y</p:attrName>
                                        </p:attrNameLst>
                                      </p:cBhvr>
                                      <p:rCtr x="-46510" y="0"/>
                                    </p:animMotion>
                                  </p:childTnLst>
                                </p:cTn>
                              </p:par>
                            </p:childTnLst>
                          </p:cTn>
                        </p:par>
                      </p:childTnLst>
                    </p:cTn>
                  </p:par>
                  <p:par>
                    <p:cTn id="16" fill="hold">
                      <p:stCondLst>
                        <p:cond delay="indefinite"/>
                      </p:stCondLst>
                      <p:childTnLst>
                        <p:par>
                          <p:cTn id="17" fill="hold">
                            <p:stCondLst>
                              <p:cond delay="0"/>
                            </p:stCondLst>
                            <p:childTnLst>
                              <p:par>
                                <p:cTn id="18" presetID="63" presetClass="path" presetSubtype="0" accel="50000" decel="50000" fill="hold" nodeType="clickEffect">
                                  <p:stCondLst>
                                    <p:cond delay="0"/>
                                  </p:stCondLst>
                                  <p:childTnLst>
                                    <p:animMotion origin="layout" path="M -0.93038 7.40741E-7 L -0.00018 0.00347 " pathEditMode="relative" rAng="0" ptsTypes="AA">
                                      <p:cBhvr>
                                        <p:cTn id="19" dur="2000" fill="hold"/>
                                        <p:tgtEl>
                                          <p:spTgt spid="8"/>
                                        </p:tgtEl>
                                        <p:attrNameLst>
                                          <p:attrName>ppt_x</p:attrName>
                                          <p:attrName>ppt_y</p:attrName>
                                        </p:attrNameLst>
                                      </p:cBhvr>
                                      <p:rCtr x="46510" y="162"/>
                                    </p:animMotion>
                                  </p:childTnLst>
                                </p:cTn>
                              </p:par>
                            </p:childTnLst>
                          </p:cTn>
                        </p:par>
                      </p:childTnLst>
                    </p:cTn>
                  </p:par>
                </p:childTnLst>
              </p:cTn>
              <p:nextCondLst>
                <p:cond evt="onClick" delay="0">
                  <p:tgtEl>
                    <p:spTgt spid="8"/>
                  </p:tgtEl>
                </p:cond>
              </p:nextCondLst>
            </p:seq>
            <p:seq concurrent="1" nextAc="seek">
              <p:cTn id="20" restart="whenNotActive" fill="hold" evtFilter="cancelBubble" nodeType="interactiveSeq">
                <p:stCondLst>
                  <p:cond evt="onClick" delay="0">
                    <p:tgtEl>
                      <p:spTgt spid="11"/>
                    </p:tgtEl>
                  </p:cond>
                </p:stCondLst>
                <p:endSync evt="end" delay="0">
                  <p:rtn val="all"/>
                </p:endSync>
                <p:childTnLst>
                  <p:par>
                    <p:cTn id="21" fill="hold">
                      <p:stCondLst>
                        <p:cond delay="0"/>
                      </p:stCondLst>
                      <p:childTnLst>
                        <p:par>
                          <p:cTn id="22" fill="hold">
                            <p:stCondLst>
                              <p:cond delay="0"/>
                            </p:stCondLst>
                            <p:childTnLst>
                              <p:par>
                                <p:cTn id="23" presetID="35" presetClass="path" presetSubtype="0" accel="50000" decel="50000" fill="hold" nodeType="clickEffect">
                                  <p:stCondLst>
                                    <p:cond delay="0"/>
                                  </p:stCondLst>
                                  <p:childTnLst>
                                    <p:animMotion origin="layout" path="M -0.00018 7.40741E-7 L -0.93038 7.40741E-7 " pathEditMode="relative" rAng="0" ptsTypes="AA">
                                      <p:cBhvr>
                                        <p:cTn id="24" dur="2000" fill="hold"/>
                                        <p:tgtEl>
                                          <p:spTgt spid="11"/>
                                        </p:tgtEl>
                                        <p:attrNameLst>
                                          <p:attrName>ppt_x</p:attrName>
                                          <p:attrName>ppt_y</p:attrName>
                                        </p:attrNameLst>
                                      </p:cBhvr>
                                      <p:rCtr x="-46510" y="0"/>
                                    </p:animMotion>
                                  </p:childTnLst>
                                </p:cTn>
                              </p:par>
                            </p:childTnLst>
                          </p:cTn>
                        </p:par>
                      </p:childTnLst>
                    </p:cTn>
                  </p:par>
                  <p:par>
                    <p:cTn id="25" fill="hold">
                      <p:stCondLst>
                        <p:cond delay="indefinite"/>
                      </p:stCondLst>
                      <p:childTnLst>
                        <p:par>
                          <p:cTn id="26" fill="hold">
                            <p:stCondLst>
                              <p:cond delay="0"/>
                            </p:stCondLst>
                            <p:childTnLst>
                              <p:par>
                                <p:cTn id="27" presetID="63" presetClass="path" presetSubtype="0" accel="50000" decel="50000" fill="hold" nodeType="clickEffect">
                                  <p:stCondLst>
                                    <p:cond delay="0"/>
                                  </p:stCondLst>
                                  <p:childTnLst>
                                    <p:animMotion origin="layout" path="M -0.93038 7.40741E-7 L -0.00018 0.00347 " pathEditMode="relative" rAng="0" ptsTypes="AA">
                                      <p:cBhvr>
                                        <p:cTn id="28" dur="2000" fill="hold"/>
                                        <p:tgtEl>
                                          <p:spTgt spid="11"/>
                                        </p:tgtEl>
                                        <p:attrNameLst>
                                          <p:attrName>ppt_x</p:attrName>
                                          <p:attrName>ppt_y</p:attrName>
                                        </p:attrNameLst>
                                      </p:cBhvr>
                                      <p:rCtr x="46510" y="162"/>
                                    </p:animMotion>
                                  </p:childTnLst>
                                </p:cTn>
                              </p:par>
                            </p:childTnLst>
                          </p:cTn>
                        </p:par>
                      </p:childTnLst>
                    </p:cTn>
                  </p:par>
                </p:childTnLst>
              </p:cTn>
              <p:nextCondLst>
                <p:cond evt="onClick" delay="0">
                  <p:tgtEl>
                    <p:spTgt spid="11"/>
                  </p:tgtEl>
                </p:cond>
              </p:nextCondLst>
            </p:seq>
            <p:seq concurrent="1" nextAc="seek">
              <p:cTn id="29" restart="whenNotActive" fill="hold" evtFilter="cancelBubble" nodeType="interactiveSeq">
                <p:stCondLst>
                  <p:cond evt="onClick" delay="0">
                    <p:tgtEl>
                      <p:spTgt spid="14"/>
                    </p:tgtEl>
                  </p:cond>
                </p:stCondLst>
                <p:endSync evt="end" delay="0">
                  <p:rtn val="all"/>
                </p:endSync>
                <p:childTnLst>
                  <p:par>
                    <p:cTn id="30" fill="hold">
                      <p:stCondLst>
                        <p:cond delay="0"/>
                      </p:stCondLst>
                      <p:childTnLst>
                        <p:par>
                          <p:cTn id="31" fill="hold">
                            <p:stCondLst>
                              <p:cond delay="0"/>
                            </p:stCondLst>
                            <p:childTnLst>
                              <p:par>
                                <p:cTn id="32" presetID="35" presetClass="path" presetSubtype="0" accel="50000" decel="50000" fill="hold" nodeType="clickEffect">
                                  <p:stCondLst>
                                    <p:cond delay="0"/>
                                  </p:stCondLst>
                                  <p:childTnLst>
                                    <p:animMotion origin="layout" path="M -0.00018 7.40741E-7 L -0.93038 7.40741E-7 " pathEditMode="relative" rAng="0" ptsTypes="AA">
                                      <p:cBhvr>
                                        <p:cTn id="33" dur="2000" fill="hold"/>
                                        <p:tgtEl>
                                          <p:spTgt spid="14"/>
                                        </p:tgtEl>
                                        <p:attrNameLst>
                                          <p:attrName>ppt_x</p:attrName>
                                          <p:attrName>ppt_y</p:attrName>
                                        </p:attrNameLst>
                                      </p:cBhvr>
                                      <p:rCtr x="-46510" y="0"/>
                                    </p:animMotion>
                                  </p:childTnLst>
                                </p:cTn>
                              </p:par>
                            </p:childTnLst>
                          </p:cTn>
                        </p:par>
                      </p:childTnLst>
                    </p:cTn>
                  </p:par>
                  <p:par>
                    <p:cTn id="34" fill="hold">
                      <p:stCondLst>
                        <p:cond delay="indefinite"/>
                      </p:stCondLst>
                      <p:childTnLst>
                        <p:par>
                          <p:cTn id="35" fill="hold">
                            <p:stCondLst>
                              <p:cond delay="0"/>
                            </p:stCondLst>
                            <p:childTnLst>
                              <p:par>
                                <p:cTn id="36" presetID="63" presetClass="path" presetSubtype="0" accel="50000" decel="50000" fill="hold" nodeType="clickEffect">
                                  <p:stCondLst>
                                    <p:cond delay="0"/>
                                  </p:stCondLst>
                                  <p:childTnLst>
                                    <p:animMotion origin="layout" path="M -0.93038 7.40741E-7 L -0.00018 0.00347 " pathEditMode="relative" rAng="0" ptsTypes="AA">
                                      <p:cBhvr>
                                        <p:cTn id="37" dur="2000" fill="hold"/>
                                        <p:tgtEl>
                                          <p:spTgt spid="14"/>
                                        </p:tgtEl>
                                        <p:attrNameLst>
                                          <p:attrName>ppt_x</p:attrName>
                                          <p:attrName>ppt_y</p:attrName>
                                        </p:attrNameLst>
                                      </p:cBhvr>
                                      <p:rCtr x="46510" y="162"/>
                                    </p:animMotion>
                                  </p:childTnLst>
                                </p:cTn>
                              </p:par>
                            </p:childTnLst>
                          </p:cTn>
                        </p:par>
                      </p:childTnLst>
                    </p:cTn>
                  </p:par>
                </p:childTnLst>
              </p:cTn>
              <p:nextCondLst>
                <p:cond evt="onClick" delay="0">
                  <p:tgtEl>
                    <p:spTgt spid="14"/>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0264"/>
            <a:ext cx="8229600" cy="1143000"/>
          </a:xfrm>
        </p:spPr>
        <p:txBody>
          <a:bodyPr>
            <a:normAutofit fontScale="90000"/>
          </a:bodyPr>
          <a:lstStyle/>
          <a:p>
            <a:r>
              <a:rPr lang="en-IE" dirty="0"/>
              <a:t>Section </a:t>
            </a:r>
            <a:r>
              <a:rPr lang="en-IE" dirty="0" smtClean="0"/>
              <a:t>H: </a:t>
            </a:r>
            <a:r>
              <a:rPr lang="en-IE" dirty="0"/>
              <a:t>Student Activity 1</a:t>
            </a:r>
            <a:br>
              <a:rPr lang="en-IE" dirty="0"/>
            </a:br>
            <a:r>
              <a:rPr lang="en-IE" sz="3100" dirty="0"/>
              <a:t>To investigate the rules of inequalities.</a:t>
            </a:r>
            <a:endParaRPr lang="en-IE" sz="3600" dirty="0"/>
          </a:p>
        </p:txBody>
      </p:sp>
      <p:sp>
        <p:nvSpPr>
          <p:cNvPr id="3" name="Rectangle 2"/>
          <p:cNvSpPr/>
          <p:nvPr/>
        </p:nvSpPr>
        <p:spPr>
          <a:xfrm>
            <a:off x="395536" y="980728"/>
            <a:ext cx="8460000" cy="400110"/>
          </a:xfrm>
          <a:prstGeom prst="rect">
            <a:avLst/>
          </a:prstGeom>
        </p:spPr>
        <p:txBody>
          <a:bodyPr wrap="square">
            <a:spAutoFit/>
          </a:bodyPr>
          <a:lstStyle/>
          <a:p>
            <a:r>
              <a:rPr lang="en-IE" sz="2000" b="1" dirty="0" smtClean="0">
                <a:solidFill>
                  <a:srgbClr val="990033"/>
                </a:solidFill>
              </a:rPr>
              <a:t>Note </a:t>
            </a:r>
            <a:r>
              <a:rPr lang="en-IE" sz="2000" dirty="0">
                <a:solidFill>
                  <a:srgbClr val="990033"/>
                </a:solidFill>
              </a:rPr>
              <a:t>in this exercise </a:t>
            </a:r>
            <a:r>
              <a:rPr lang="en-IE" sz="2000" b="1" i="1" dirty="0">
                <a:solidFill>
                  <a:srgbClr val="990033"/>
                </a:solidFill>
              </a:rPr>
              <a:t>a </a:t>
            </a:r>
            <a:r>
              <a:rPr lang="en-IE" sz="2000" dirty="0">
                <a:solidFill>
                  <a:srgbClr val="990033"/>
                </a:solidFill>
              </a:rPr>
              <a:t>and </a:t>
            </a:r>
            <a:r>
              <a:rPr lang="en-IE" sz="2000" b="1" i="1" dirty="0">
                <a:solidFill>
                  <a:srgbClr val="990033"/>
                </a:solidFill>
              </a:rPr>
              <a:t>b </a:t>
            </a:r>
            <a:r>
              <a:rPr lang="en-IE" sz="2000" dirty="0">
                <a:solidFill>
                  <a:srgbClr val="990033"/>
                </a:solidFill>
              </a:rPr>
              <a:t>are Real numbers unless it states otherwise. </a:t>
            </a:r>
            <a:endParaRPr lang="en-IE" sz="2000" dirty="0" smtClean="0">
              <a:solidFill>
                <a:srgbClr val="990033"/>
              </a:solidFill>
            </a:endParaRPr>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637" y="1370209"/>
            <a:ext cx="7920880" cy="3609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5" name="Group 4"/>
          <p:cNvGrpSpPr/>
          <p:nvPr/>
        </p:nvGrpSpPr>
        <p:grpSpPr>
          <a:xfrm>
            <a:off x="8793552" y="1185448"/>
            <a:ext cx="8853574" cy="4005648"/>
            <a:chOff x="8793552" y="1185448"/>
            <a:chExt cx="8853574" cy="4005648"/>
          </a:xfrm>
        </p:grpSpPr>
        <mc:AlternateContent xmlns:mc="http://schemas.openxmlformats.org/markup-compatibility/2006" xmlns:a14="http://schemas.microsoft.com/office/drawing/2010/main">
          <mc:Choice Requires="a14">
            <p:sp>
              <p:nvSpPr>
                <p:cNvPr id="6" name="TextBox 5"/>
                <p:cNvSpPr txBox="1"/>
                <p:nvPr/>
              </p:nvSpPr>
              <p:spPr>
                <a:xfrm>
                  <a:off x="9152493" y="1185448"/>
                  <a:ext cx="8494633" cy="4005648"/>
                </a:xfrm>
                <a:prstGeom prst="rect">
                  <a:avLst/>
                </a:prstGeom>
                <a:solidFill>
                  <a:schemeClr val="bg1"/>
                </a:solidFill>
              </p:spPr>
              <p:txBody>
                <a:bodyPr wrap="none" rtlCol="0">
                  <a:spAutoFit/>
                </a:bodyPr>
                <a:lstStyle/>
                <a:p>
                  <a:pPr>
                    <a:lnSpc>
                      <a:spcPct val="150000"/>
                    </a:lnSpc>
                    <a:spcAft>
                      <a:spcPts val="600"/>
                    </a:spcAft>
                  </a:pPr>
                  <a:r>
                    <a:rPr lang="en-IE" dirty="0" smtClean="0">
                      <a:solidFill>
                        <a:srgbClr val="990033"/>
                      </a:solidFill>
                    </a:rPr>
                    <a:t>4a	No as –(b) &lt; 0	</a:t>
                  </a:r>
                  <a:r>
                    <a:rPr lang="en-IE" dirty="0">
                      <a:solidFill>
                        <a:srgbClr val="990033"/>
                      </a:solidFill>
                    </a:rPr>
                    <a:t> If </a:t>
                  </a:r>
                  <a14:m>
                    <m:oMath xmlns:m="http://schemas.openxmlformats.org/officeDocument/2006/math">
                      <m:r>
                        <m:rPr>
                          <m:sty m:val="p"/>
                        </m:rPr>
                        <a:rPr lang="en-IE" b="0" i="0" dirty="0" smtClean="0">
                          <a:solidFill>
                            <a:srgbClr val="990033"/>
                          </a:solidFill>
                          <a:latin typeface="Cambria Math"/>
                          <a:ea typeface="Cambria Math"/>
                        </a:rPr>
                        <m:t>b</m:t>
                      </m:r>
                      <m:r>
                        <a:rPr lang="en-IE" i="1" dirty="0">
                          <a:solidFill>
                            <a:srgbClr val="990033"/>
                          </a:solidFill>
                          <a:latin typeface="Cambria Math"/>
                          <a:ea typeface="Cambria Math"/>
                        </a:rPr>
                        <m:t>∈</m:t>
                      </m:r>
                      <m:sSup>
                        <m:sSupPr>
                          <m:ctrlPr>
                            <a:rPr lang="en-IE" i="1" dirty="0">
                              <a:solidFill>
                                <a:srgbClr val="990033"/>
                              </a:solidFill>
                              <a:latin typeface="Cambria Math"/>
                              <a:ea typeface="Cambria Math"/>
                            </a:rPr>
                          </m:ctrlPr>
                        </m:sSupPr>
                        <m:e>
                          <m:r>
                            <a:rPr lang="en-IE" i="1" dirty="0">
                              <a:solidFill>
                                <a:srgbClr val="990033"/>
                              </a:solidFill>
                              <a:latin typeface="Cambria Math"/>
                              <a:ea typeface="Cambria Math"/>
                            </a:rPr>
                            <m:t>𝑅</m:t>
                          </m:r>
                        </m:e>
                        <m:sup>
                          <m:r>
                            <a:rPr lang="en-IE" i="1" dirty="0">
                              <a:solidFill>
                                <a:srgbClr val="990033"/>
                              </a:solidFill>
                              <a:latin typeface="Cambria Math"/>
                              <a:ea typeface="Cambria Math"/>
                            </a:rPr>
                            <m:t>+</m:t>
                          </m:r>
                        </m:sup>
                      </m:sSup>
                    </m:oMath>
                  </a14:m>
                  <a:r>
                    <a:rPr lang="en-IE" dirty="0">
                      <a:solidFill>
                        <a:srgbClr val="990033"/>
                      </a:solidFill>
                    </a:rPr>
                    <a:t> </a:t>
                  </a:r>
                  <a:r>
                    <a:rPr lang="en-IE" dirty="0" smtClean="0">
                      <a:solidFill>
                        <a:srgbClr val="990033"/>
                      </a:solidFill>
                    </a:rPr>
                    <a:t>	</a:t>
                  </a:r>
                  <a:r>
                    <a:rPr lang="en-IE" dirty="0" err="1" smtClean="0">
                      <a:solidFill>
                        <a:srgbClr val="990033"/>
                      </a:solidFill>
                    </a:rPr>
                    <a:t>e.g</a:t>
                  </a:r>
                  <a:r>
                    <a:rPr lang="en-IE" dirty="0" smtClean="0">
                      <a:solidFill>
                        <a:srgbClr val="990033"/>
                      </a:solidFill>
                    </a:rPr>
                    <a:t> –(5) &lt; 0 	</a:t>
                  </a:r>
                </a:p>
                <a:p>
                  <a:pPr>
                    <a:lnSpc>
                      <a:spcPct val="150000"/>
                    </a:lnSpc>
                    <a:spcAft>
                      <a:spcPts val="600"/>
                    </a:spcAft>
                  </a:pPr>
                  <a:r>
                    <a:rPr lang="en-IE" dirty="0">
                      <a:solidFill>
                        <a:srgbClr val="990033"/>
                      </a:solidFill>
                    </a:rPr>
                    <a:t> </a:t>
                  </a:r>
                  <a:r>
                    <a:rPr lang="en-IE" dirty="0" smtClean="0">
                      <a:solidFill>
                        <a:srgbClr val="990033"/>
                      </a:solidFill>
                    </a:rPr>
                    <a:t> b </a:t>
                  </a:r>
                  <a:r>
                    <a:rPr lang="en-IE" dirty="0">
                      <a:solidFill>
                        <a:srgbClr val="990033"/>
                      </a:solidFill>
                    </a:rPr>
                    <a:t>	</a:t>
                  </a:r>
                  <a:r>
                    <a:rPr lang="en-IE" dirty="0" smtClean="0">
                      <a:solidFill>
                        <a:srgbClr val="990033"/>
                      </a:solidFill>
                    </a:rPr>
                    <a:t>Yes </a:t>
                  </a:r>
                  <a:r>
                    <a:rPr lang="en-IE" dirty="0">
                      <a:solidFill>
                        <a:srgbClr val="990033"/>
                      </a:solidFill>
                    </a:rPr>
                    <a:t>as –(b) </a:t>
                  </a:r>
                  <a:r>
                    <a:rPr lang="en-IE" dirty="0" smtClean="0">
                      <a:solidFill>
                        <a:srgbClr val="990033"/>
                      </a:solidFill>
                    </a:rPr>
                    <a:t>&gt; 0</a:t>
                  </a:r>
                  <a:r>
                    <a:rPr lang="en-IE" dirty="0">
                      <a:solidFill>
                        <a:srgbClr val="990033"/>
                      </a:solidFill>
                    </a:rPr>
                    <a:t>	 If </a:t>
                  </a:r>
                  <a14:m>
                    <m:oMath xmlns:m="http://schemas.openxmlformats.org/officeDocument/2006/math">
                      <m:r>
                        <m:rPr>
                          <m:sty m:val="p"/>
                        </m:rPr>
                        <a:rPr lang="en-IE" dirty="0">
                          <a:solidFill>
                            <a:srgbClr val="990033"/>
                          </a:solidFill>
                          <a:latin typeface="Cambria Math"/>
                          <a:ea typeface="Cambria Math"/>
                        </a:rPr>
                        <m:t>b</m:t>
                      </m:r>
                      <m:r>
                        <a:rPr lang="en-IE" i="1" dirty="0">
                          <a:solidFill>
                            <a:srgbClr val="990033"/>
                          </a:solidFill>
                          <a:latin typeface="Cambria Math"/>
                          <a:ea typeface="Cambria Math"/>
                        </a:rPr>
                        <m:t>∈</m:t>
                      </m:r>
                      <m:sSup>
                        <m:sSupPr>
                          <m:ctrlPr>
                            <a:rPr lang="en-IE" i="1" dirty="0">
                              <a:solidFill>
                                <a:srgbClr val="990033"/>
                              </a:solidFill>
                              <a:latin typeface="Cambria Math"/>
                              <a:ea typeface="Cambria Math"/>
                            </a:rPr>
                          </m:ctrlPr>
                        </m:sSupPr>
                        <m:e>
                          <m:r>
                            <a:rPr lang="en-IE" i="1" dirty="0">
                              <a:solidFill>
                                <a:srgbClr val="990033"/>
                              </a:solidFill>
                              <a:latin typeface="Cambria Math"/>
                              <a:ea typeface="Cambria Math"/>
                            </a:rPr>
                            <m:t>𝑅</m:t>
                          </m:r>
                        </m:e>
                        <m:sup>
                          <m:r>
                            <a:rPr lang="en-IE" b="0" i="1" dirty="0" smtClean="0">
                              <a:solidFill>
                                <a:srgbClr val="990033"/>
                              </a:solidFill>
                              <a:latin typeface="Cambria Math"/>
                              <a:ea typeface="Cambria Math"/>
                            </a:rPr>
                            <m:t>−</m:t>
                          </m:r>
                        </m:sup>
                      </m:sSup>
                    </m:oMath>
                  </a14:m>
                  <a:r>
                    <a:rPr lang="en-IE" dirty="0">
                      <a:solidFill>
                        <a:srgbClr val="990033"/>
                      </a:solidFill>
                    </a:rPr>
                    <a:t> 	</a:t>
                  </a:r>
                  <a:r>
                    <a:rPr lang="en-IE" dirty="0" err="1">
                      <a:solidFill>
                        <a:srgbClr val="990033"/>
                      </a:solidFill>
                    </a:rPr>
                    <a:t>e.g</a:t>
                  </a:r>
                  <a:r>
                    <a:rPr lang="en-IE" dirty="0">
                      <a:solidFill>
                        <a:srgbClr val="990033"/>
                      </a:solidFill>
                    </a:rPr>
                    <a:t> </a:t>
                  </a:r>
                  <a:r>
                    <a:rPr lang="en-IE" dirty="0" smtClean="0">
                      <a:solidFill>
                        <a:srgbClr val="990033"/>
                      </a:solidFill>
                    </a:rPr>
                    <a:t>–(</a:t>
                  </a:r>
                  <a:r>
                    <a:rPr lang="en-IE" dirty="0">
                      <a:solidFill>
                        <a:srgbClr val="990033"/>
                      </a:solidFill>
                    </a:rPr>
                    <a:t>–</a:t>
                  </a:r>
                  <a:r>
                    <a:rPr lang="en-IE" dirty="0" smtClean="0">
                      <a:solidFill>
                        <a:srgbClr val="990033"/>
                      </a:solidFill>
                    </a:rPr>
                    <a:t>5</a:t>
                  </a:r>
                  <a:r>
                    <a:rPr lang="en-IE" dirty="0">
                      <a:solidFill>
                        <a:srgbClr val="990033"/>
                      </a:solidFill>
                    </a:rPr>
                    <a:t>) </a:t>
                  </a:r>
                  <a:r>
                    <a:rPr lang="en-IE" dirty="0" smtClean="0">
                      <a:solidFill>
                        <a:srgbClr val="990033"/>
                      </a:solidFill>
                    </a:rPr>
                    <a:t>&gt; 0</a:t>
                  </a:r>
                </a:p>
                <a:p>
                  <a:pPr>
                    <a:lnSpc>
                      <a:spcPct val="150000"/>
                    </a:lnSpc>
                    <a:spcAft>
                      <a:spcPts val="600"/>
                    </a:spcAft>
                  </a:pPr>
                  <a:r>
                    <a:rPr lang="en-IE" dirty="0" smtClean="0">
                      <a:solidFill>
                        <a:srgbClr val="990033"/>
                      </a:solidFill>
                    </a:rPr>
                    <a:t>  c</a:t>
                  </a:r>
                  <a:r>
                    <a:rPr lang="en-IE" dirty="0">
                      <a:solidFill>
                        <a:srgbClr val="990033"/>
                      </a:solidFill>
                    </a:rPr>
                    <a:t>	If </a:t>
                  </a:r>
                  <a14:m>
                    <m:oMath xmlns:m="http://schemas.openxmlformats.org/officeDocument/2006/math">
                      <m:r>
                        <a:rPr lang="en-IE" i="1" dirty="0">
                          <a:solidFill>
                            <a:srgbClr val="990033"/>
                          </a:solidFill>
                          <a:latin typeface="Cambria Math"/>
                        </a:rPr>
                        <m:t>𝑎</m:t>
                      </m:r>
                      <m:r>
                        <a:rPr lang="en-IE" i="1" dirty="0">
                          <a:solidFill>
                            <a:srgbClr val="990033"/>
                          </a:solidFill>
                          <a:latin typeface="Cambria Math"/>
                        </a:rPr>
                        <m:t>&lt;</m:t>
                      </m:r>
                      <m:r>
                        <a:rPr lang="en-IE" i="1" dirty="0">
                          <a:solidFill>
                            <a:srgbClr val="990033"/>
                          </a:solidFill>
                          <a:latin typeface="Cambria Math"/>
                        </a:rPr>
                        <m:t>𝑏</m:t>
                      </m:r>
                    </m:oMath>
                  </a14:m>
                  <a:r>
                    <a:rPr lang="en-IE" dirty="0">
                      <a:solidFill>
                        <a:srgbClr val="990033"/>
                      </a:solidFill>
                    </a:rPr>
                    <a:t> 		</a:t>
                  </a:r>
                  <a14:m>
                    <m:oMath xmlns:m="http://schemas.openxmlformats.org/officeDocument/2006/math">
                      <m:f>
                        <m:fPr>
                          <m:type m:val="skw"/>
                          <m:ctrlPr>
                            <a:rPr lang="en-IE" i="1" dirty="0">
                              <a:solidFill>
                                <a:srgbClr val="990033"/>
                              </a:solidFill>
                              <a:latin typeface="Cambria Math"/>
                            </a:rPr>
                          </m:ctrlPr>
                        </m:fPr>
                        <m:num>
                          <m:r>
                            <a:rPr lang="en-IE" b="0" i="1" dirty="0" smtClean="0">
                              <a:solidFill>
                                <a:srgbClr val="990033"/>
                              </a:solidFill>
                              <a:latin typeface="Cambria Math"/>
                            </a:rPr>
                            <m:t>1</m:t>
                          </m:r>
                        </m:num>
                        <m:den>
                          <m:r>
                            <a:rPr lang="en-IE" b="0" i="1" dirty="0" smtClean="0">
                              <a:solidFill>
                                <a:srgbClr val="990033"/>
                              </a:solidFill>
                              <a:latin typeface="Cambria Math"/>
                            </a:rPr>
                            <m:t>𝑎</m:t>
                          </m:r>
                        </m:den>
                      </m:f>
                      <m:r>
                        <a:rPr lang="en-IE" b="0" i="1" dirty="0" smtClean="0">
                          <a:solidFill>
                            <a:srgbClr val="990033"/>
                          </a:solidFill>
                          <a:latin typeface="Cambria Math"/>
                        </a:rPr>
                        <m:t>&gt;</m:t>
                      </m:r>
                      <m:f>
                        <m:fPr>
                          <m:type m:val="skw"/>
                          <m:ctrlPr>
                            <a:rPr lang="en-IE" i="1" dirty="0">
                              <a:solidFill>
                                <a:srgbClr val="990033"/>
                              </a:solidFill>
                              <a:latin typeface="Cambria Math"/>
                            </a:rPr>
                          </m:ctrlPr>
                        </m:fPr>
                        <m:num>
                          <m:r>
                            <a:rPr lang="en-IE" b="0" i="1" dirty="0" smtClean="0">
                              <a:solidFill>
                                <a:srgbClr val="990033"/>
                              </a:solidFill>
                              <a:latin typeface="Cambria Math"/>
                            </a:rPr>
                            <m:t>1</m:t>
                          </m:r>
                        </m:num>
                        <m:den>
                          <m:r>
                            <a:rPr lang="en-IE" b="0" i="1" dirty="0" smtClean="0">
                              <a:solidFill>
                                <a:srgbClr val="990033"/>
                              </a:solidFill>
                              <a:latin typeface="Cambria Math"/>
                            </a:rPr>
                            <m:t>𝑏</m:t>
                          </m:r>
                        </m:den>
                      </m:f>
                      <m:r>
                        <m:rPr>
                          <m:nor/>
                        </m:rPr>
                        <a:rPr lang="en-IE" dirty="0">
                          <a:solidFill>
                            <a:srgbClr val="990033"/>
                          </a:solidFill>
                        </a:rPr>
                        <m:t>	</m:t>
                      </m:r>
                    </m:oMath>
                  </a14:m>
                  <a:r>
                    <a:rPr lang="en-IE" dirty="0">
                      <a:solidFill>
                        <a:srgbClr val="990033"/>
                      </a:solidFill>
                    </a:rPr>
                    <a:t>	</a:t>
                  </a:r>
                  <a:r>
                    <a:rPr lang="en-IE" dirty="0" smtClean="0">
                      <a:solidFill>
                        <a:srgbClr val="990033"/>
                      </a:solidFill>
                    </a:rPr>
                    <a:t> 				</a:t>
                  </a:r>
                  <a:endParaRPr lang="en-IE" dirty="0">
                    <a:solidFill>
                      <a:srgbClr val="990033"/>
                    </a:solidFill>
                  </a:endParaRPr>
                </a:p>
                <a:p>
                  <a:pPr>
                    <a:lnSpc>
                      <a:spcPct val="150000"/>
                    </a:lnSpc>
                    <a:spcAft>
                      <a:spcPts val="600"/>
                    </a:spcAft>
                  </a:pPr>
                  <a:r>
                    <a:rPr lang="en-IE" dirty="0">
                      <a:solidFill>
                        <a:srgbClr val="990033"/>
                      </a:solidFill>
                    </a:rPr>
                    <a:t> </a:t>
                  </a:r>
                  <a:r>
                    <a:rPr lang="en-IE" dirty="0" smtClean="0">
                      <a:solidFill>
                        <a:srgbClr val="990033"/>
                      </a:solidFill>
                    </a:rPr>
                    <a:t> d</a:t>
                  </a:r>
                  <a:r>
                    <a:rPr lang="en-IE" dirty="0">
                      <a:solidFill>
                        <a:srgbClr val="990033"/>
                      </a:solidFill>
                    </a:rPr>
                    <a:t>	If </a:t>
                  </a:r>
                  <a14:m>
                    <m:oMath xmlns:m="http://schemas.openxmlformats.org/officeDocument/2006/math">
                      <m:r>
                        <a:rPr lang="en-IE" i="1" dirty="0">
                          <a:solidFill>
                            <a:srgbClr val="990033"/>
                          </a:solidFill>
                          <a:latin typeface="Cambria Math"/>
                        </a:rPr>
                        <m:t>𝑎</m:t>
                      </m:r>
                      <m:r>
                        <a:rPr lang="en-IE" b="0" i="1" dirty="0" smtClean="0">
                          <a:solidFill>
                            <a:srgbClr val="990033"/>
                          </a:solidFill>
                          <a:latin typeface="Cambria Math"/>
                        </a:rPr>
                        <m:t>&gt;</m:t>
                      </m:r>
                      <m:r>
                        <a:rPr lang="en-IE" i="1" dirty="0">
                          <a:solidFill>
                            <a:srgbClr val="990033"/>
                          </a:solidFill>
                          <a:latin typeface="Cambria Math"/>
                        </a:rPr>
                        <m:t>𝑏</m:t>
                      </m:r>
                    </m:oMath>
                  </a14:m>
                  <a:r>
                    <a:rPr lang="en-IE" dirty="0">
                      <a:solidFill>
                        <a:srgbClr val="990033"/>
                      </a:solidFill>
                    </a:rPr>
                    <a:t> 		</a:t>
                  </a:r>
                  <a14:m>
                    <m:oMath xmlns:m="http://schemas.openxmlformats.org/officeDocument/2006/math">
                      <m:r>
                        <a:rPr lang="en-IE" b="0" i="0" dirty="0" smtClean="0">
                          <a:solidFill>
                            <a:srgbClr val="990033"/>
                          </a:solidFill>
                          <a:latin typeface="Cambria Math"/>
                        </a:rPr>
                        <m:t>−</m:t>
                      </m:r>
                      <m:r>
                        <a:rPr lang="en-IE" i="1" dirty="0">
                          <a:solidFill>
                            <a:srgbClr val="990033"/>
                          </a:solidFill>
                          <a:latin typeface="Cambria Math"/>
                        </a:rPr>
                        <m:t>𝑎</m:t>
                      </m:r>
                      <m:r>
                        <a:rPr lang="en-IE" b="0" i="1" dirty="0" smtClean="0">
                          <a:solidFill>
                            <a:srgbClr val="990033"/>
                          </a:solidFill>
                          <a:latin typeface="Cambria Math"/>
                        </a:rPr>
                        <m:t>&lt;−</m:t>
                      </m:r>
                      <m:r>
                        <a:rPr lang="en-IE" i="1" dirty="0" err="1">
                          <a:solidFill>
                            <a:srgbClr val="990033"/>
                          </a:solidFill>
                          <a:latin typeface="Cambria Math"/>
                        </a:rPr>
                        <m:t>𝑏</m:t>
                      </m:r>
                    </m:oMath>
                  </a14:m>
                  <a:r>
                    <a:rPr lang="en-IE" dirty="0" smtClean="0">
                      <a:solidFill>
                        <a:srgbClr val="990033"/>
                      </a:solidFill>
                    </a:rPr>
                    <a:t>		</a:t>
                  </a:r>
                </a:p>
                <a:p>
                  <a:pPr>
                    <a:lnSpc>
                      <a:spcPct val="150000"/>
                    </a:lnSpc>
                    <a:spcAft>
                      <a:spcPts val="600"/>
                    </a:spcAft>
                  </a:pPr>
                  <a:endParaRPr lang="en-IE" dirty="0">
                    <a:solidFill>
                      <a:srgbClr val="990033"/>
                    </a:solidFill>
                  </a:endParaRPr>
                </a:p>
                <a:p>
                  <a:pPr>
                    <a:lnSpc>
                      <a:spcPct val="150000"/>
                    </a:lnSpc>
                    <a:spcAft>
                      <a:spcPts val="600"/>
                    </a:spcAft>
                  </a:pPr>
                  <a:endParaRPr lang="en-IE" dirty="0" smtClean="0">
                    <a:solidFill>
                      <a:srgbClr val="990033"/>
                    </a:solidFill>
                  </a:endParaRPr>
                </a:p>
                <a:p>
                  <a:pPr>
                    <a:lnSpc>
                      <a:spcPct val="150000"/>
                    </a:lnSpc>
                    <a:spcAft>
                      <a:spcPts val="600"/>
                    </a:spcAft>
                  </a:pPr>
                  <a:endParaRPr lang="en-IE" dirty="0">
                    <a:solidFill>
                      <a:srgbClr val="990033"/>
                    </a:solidFill>
                  </a:endParaRPr>
                </a:p>
                <a:p>
                  <a:pPr>
                    <a:lnSpc>
                      <a:spcPct val="150000"/>
                    </a:lnSpc>
                    <a:spcAft>
                      <a:spcPts val="600"/>
                    </a:spcAft>
                  </a:pPr>
                  <a:endParaRPr lang="en-IE" dirty="0">
                    <a:solidFill>
                      <a:srgbClr val="990033"/>
                    </a:solidFill>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9152493" y="1185448"/>
                  <a:ext cx="8494633" cy="4005648"/>
                </a:xfrm>
                <a:prstGeom prst="rect">
                  <a:avLst/>
                </a:prstGeom>
                <a:blipFill rotWithShape="1">
                  <a:blip r:embed="rId3"/>
                  <a:stretch>
                    <a:fillRect l="-574"/>
                  </a:stretch>
                </a:blipFill>
              </p:spPr>
              <p:txBody>
                <a:bodyPr/>
                <a:lstStyle/>
                <a:p>
                  <a:r>
                    <a:rPr lang="en-IE">
                      <a:noFill/>
                    </a:rPr>
                    <a:t> </a:t>
                  </a:r>
                </a:p>
              </p:txBody>
            </p:sp>
          </mc:Fallback>
        </mc:AlternateContent>
        <p:sp>
          <p:nvSpPr>
            <p:cNvPr id="7" name="Rounded Rectangle 6"/>
            <p:cNvSpPr/>
            <p:nvPr/>
          </p:nvSpPr>
          <p:spPr>
            <a:xfrm rot="16200000">
              <a:off x="8613552" y="2687573"/>
              <a:ext cx="720000" cy="360000"/>
            </a:xfrm>
            <a:prstGeom prst="roundRect">
              <a:avLst/>
            </a:prstGeom>
            <a:solidFill>
              <a:srgbClr val="FDCC33"/>
            </a:solidFill>
            <a:ln w="19050">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IE" sz="1400" dirty="0" smtClean="0">
                  <a:solidFill>
                    <a:srgbClr val="990033"/>
                  </a:solidFill>
                </a:rPr>
                <a:t>Sol Q4</a:t>
              </a:r>
              <a:endParaRPr lang="en-IE" sz="1400" dirty="0">
                <a:solidFill>
                  <a:srgbClr val="990033"/>
                </a:solidFill>
              </a:endParaRPr>
            </a:p>
          </p:txBody>
        </p:sp>
      </p:grpSp>
      <p:grpSp>
        <p:nvGrpSpPr>
          <p:cNvPr id="8" name="Group 7"/>
          <p:cNvGrpSpPr/>
          <p:nvPr/>
        </p:nvGrpSpPr>
        <p:grpSpPr>
          <a:xfrm>
            <a:off x="8794369" y="1155809"/>
            <a:ext cx="8862242" cy="4447371"/>
            <a:chOff x="8784884" y="416607"/>
            <a:chExt cx="8862242" cy="4447371"/>
          </a:xfrm>
        </p:grpSpPr>
        <mc:AlternateContent xmlns:mc="http://schemas.openxmlformats.org/markup-compatibility/2006" xmlns:a14="http://schemas.microsoft.com/office/drawing/2010/main">
          <mc:Choice Requires="a14">
            <p:sp>
              <p:nvSpPr>
                <p:cNvPr id="9" name="TextBox 8"/>
                <p:cNvSpPr txBox="1"/>
                <p:nvPr/>
              </p:nvSpPr>
              <p:spPr>
                <a:xfrm>
                  <a:off x="9152493" y="416607"/>
                  <a:ext cx="8494633" cy="4447371"/>
                </a:xfrm>
                <a:prstGeom prst="rect">
                  <a:avLst/>
                </a:prstGeom>
                <a:solidFill>
                  <a:schemeClr val="bg1"/>
                </a:solidFill>
              </p:spPr>
              <p:txBody>
                <a:bodyPr wrap="none" rtlCol="0">
                  <a:spAutoFit/>
                </a:bodyPr>
                <a:lstStyle/>
                <a:p>
                  <a:pPr>
                    <a:lnSpc>
                      <a:spcPct val="150000"/>
                    </a:lnSpc>
                    <a:spcAft>
                      <a:spcPts val="600"/>
                    </a:spcAft>
                  </a:pPr>
                  <a:endParaRPr lang="en-IE" dirty="0" smtClean="0">
                    <a:solidFill>
                      <a:srgbClr val="990033"/>
                    </a:solidFill>
                  </a:endParaRPr>
                </a:p>
                <a:p>
                  <a:pPr>
                    <a:lnSpc>
                      <a:spcPct val="150000"/>
                    </a:lnSpc>
                    <a:spcAft>
                      <a:spcPts val="600"/>
                    </a:spcAft>
                  </a:pPr>
                  <a:endParaRPr lang="en-IE" dirty="0">
                    <a:solidFill>
                      <a:srgbClr val="990033"/>
                    </a:solidFill>
                  </a:endParaRPr>
                </a:p>
                <a:p>
                  <a:pPr>
                    <a:lnSpc>
                      <a:spcPct val="150000"/>
                    </a:lnSpc>
                    <a:spcAft>
                      <a:spcPts val="600"/>
                    </a:spcAft>
                  </a:pPr>
                  <a:endParaRPr lang="en-IE" dirty="0" smtClean="0">
                    <a:solidFill>
                      <a:srgbClr val="990033"/>
                    </a:solidFill>
                  </a:endParaRPr>
                </a:p>
                <a:p>
                  <a:pPr>
                    <a:lnSpc>
                      <a:spcPct val="150000"/>
                    </a:lnSpc>
                    <a:spcAft>
                      <a:spcPts val="600"/>
                    </a:spcAft>
                  </a:pPr>
                  <a:endParaRPr lang="en-IE" dirty="0">
                    <a:solidFill>
                      <a:srgbClr val="990033"/>
                    </a:solidFill>
                  </a:endParaRPr>
                </a:p>
                <a:p>
                  <a:pPr>
                    <a:lnSpc>
                      <a:spcPct val="150000"/>
                    </a:lnSpc>
                    <a:spcAft>
                      <a:spcPts val="600"/>
                    </a:spcAft>
                  </a:pPr>
                  <a:r>
                    <a:rPr lang="en-IE" dirty="0" smtClean="0">
                      <a:solidFill>
                        <a:srgbClr val="990033"/>
                      </a:solidFill>
                    </a:rPr>
                    <a:t>5a	If </a:t>
                  </a:r>
                  <a14:m>
                    <m:oMath xmlns:m="http://schemas.openxmlformats.org/officeDocument/2006/math">
                      <m:r>
                        <a:rPr lang="en-IE" i="1" dirty="0" smtClean="0">
                          <a:solidFill>
                            <a:srgbClr val="990033"/>
                          </a:solidFill>
                          <a:latin typeface="Cambria Math"/>
                        </a:rPr>
                        <m:t>𝑎</m:t>
                      </m:r>
                      <m:r>
                        <a:rPr lang="en-IE" i="1" dirty="0" smtClean="0">
                          <a:solidFill>
                            <a:srgbClr val="990033"/>
                          </a:solidFill>
                          <a:latin typeface="Cambria Math"/>
                        </a:rPr>
                        <m:t>&lt;</m:t>
                      </m:r>
                      <m:r>
                        <a:rPr lang="en-IE" i="1" dirty="0" smtClean="0">
                          <a:solidFill>
                            <a:srgbClr val="990033"/>
                          </a:solidFill>
                          <a:latin typeface="Cambria Math"/>
                        </a:rPr>
                        <m:t>𝑏</m:t>
                      </m:r>
                    </m:oMath>
                  </a14:m>
                  <a:r>
                    <a:rPr lang="en-IE" dirty="0" smtClean="0">
                      <a:solidFill>
                        <a:srgbClr val="990033"/>
                      </a:solidFill>
                    </a:rPr>
                    <a:t> 	and </a:t>
                  </a:r>
                  <a14:m>
                    <m:oMath xmlns:m="http://schemas.openxmlformats.org/officeDocument/2006/math">
                      <m:r>
                        <a:rPr lang="en-IE" b="0" i="1" dirty="0" smtClean="0">
                          <a:solidFill>
                            <a:srgbClr val="990033"/>
                          </a:solidFill>
                          <a:latin typeface="Cambria Math"/>
                        </a:rPr>
                        <m:t>𝑏</m:t>
                      </m:r>
                      <m:r>
                        <a:rPr lang="en-IE" i="1" dirty="0">
                          <a:solidFill>
                            <a:srgbClr val="990033"/>
                          </a:solidFill>
                          <a:latin typeface="Cambria Math"/>
                        </a:rPr>
                        <m:t>&lt;</m:t>
                      </m:r>
                      <m:r>
                        <a:rPr lang="en-IE" b="0" i="1" dirty="0" smtClean="0">
                          <a:solidFill>
                            <a:srgbClr val="990033"/>
                          </a:solidFill>
                          <a:latin typeface="Cambria Math"/>
                        </a:rPr>
                        <m:t>𝑐</m:t>
                      </m:r>
                    </m:oMath>
                  </a14:m>
                  <a:r>
                    <a:rPr lang="en-IE" dirty="0" smtClean="0">
                      <a:solidFill>
                        <a:srgbClr val="990033"/>
                      </a:solidFill>
                    </a:rPr>
                    <a:t> 	</a:t>
                  </a:r>
                  <a14:m>
                    <m:oMath xmlns:m="http://schemas.openxmlformats.org/officeDocument/2006/math">
                      <m:r>
                        <a:rPr lang="en-IE" i="1" dirty="0" smtClean="0">
                          <a:solidFill>
                            <a:srgbClr val="990033"/>
                          </a:solidFill>
                          <a:latin typeface="Cambria Math"/>
                        </a:rPr>
                        <m:t>𝑎</m:t>
                      </m:r>
                      <m:r>
                        <a:rPr lang="en-IE" i="1" dirty="0" smtClean="0">
                          <a:solidFill>
                            <a:srgbClr val="990033"/>
                          </a:solidFill>
                          <a:latin typeface="Cambria Math"/>
                        </a:rPr>
                        <m:t>&lt;</m:t>
                      </m:r>
                      <m:r>
                        <a:rPr lang="en-IE" i="1" dirty="0" err="1" smtClean="0">
                          <a:solidFill>
                            <a:srgbClr val="990033"/>
                          </a:solidFill>
                          <a:latin typeface="Cambria Math"/>
                        </a:rPr>
                        <m:t>𝑐</m:t>
                      </m:r>
                      <m:r>
                        <a:rPr lang="en-IE" b="0" i="1" dirty="0" smtClean="0">
                          <a:solidFill>
                            <a:srgbClr val="990033"/>
                          </a:solidFill>
                          <a:latin typeface="Cambria Math"/>
                        </a:rPr>
                        <m:t> </m:t>
                      </m:r>
                    </m:oMath>
                  </a14:m>
                  <a:r>
                    <a:rPr lang="en-IE" dirty="0" smtClean="0">
                      <a:solidFill>
                        <a:srgbClr val="990033"/>
                      </a:solidFill>
                    </a:rPr>
                    <a:t>					</a:t>
                  </a:r>
                  <a:endParaRPr lang="en-IE" dirty="0">
                    <a:solidFill>
                      <a:srgbClr val="990033"/>
                    </a:solidFill>
                  </a:endParaRPr>
                </a:p>
                <a:p>
                  <a:pPr>
                    <a:lnSpc>
                      <a:spcPct val="150000"/>
                    </a:lnSpc>
                    <a:spcAft>
                      <a:spcPts val="600"/>
                    </a:spcAft>
                  </a:pPr>
                  <a:r>
                    <a:rPr lang="en-IE" dirty="0" smtClean="0">
                      <a:solidFill>
                        <a:srgbClr val="990033"/>
                      </a:solidFill>
                    </a:rPr>
                    <a:t>  b </a:t>
                  </a:r>
                  <a:r>
                    <a:rPr lang="en-IE" dirty="0">
                      <a:solidFill>
                        <a:srgbClr val="990033"/>
                      </a:solidFill>
                    </a:rPr>
                    <a:t>	If </a:t>
                  </a:r>
                  <a14:m>
                    <m:oMath xmlns:m="http://schemas.openxmlformats.org/officeDocument/2006/math">
                      <m:r>
                        <a:rPr lang="en-IE" i="1" dirty="0">
                          <a:solidFill>
                            <a:srgbClr val="990033"/>
                          </a:solidFill>
                          <a:latin typeface="Cambria Math"/>
                        </a:rPr>
                        <m:t>𝑎</m:t>
                      </m:r>
                      <m:r>
                        <a:rPr lang="en-IE" b="0" i="1" dirty="0" smtClean="0">
                          <a:solidFill>
                            <a:srgbClr val="990033"/>
                          </a:solidFill>
                          <a:latin typeface="Cambria Math"/>
                        </a:rPr>
                        <m:t>&gt;</m:t>
                      </m:r>
                      <m:r>
                        <a:rPr lang="en-IE" i="1" dirty="0">
                          <a:solidFill>
                            <a:srgbClr val="990033"/>
                          </a:solidFill>
                          <a:latin typeface="Cambria Math"/>
                        </a:rPr>
                        <m:t>𝑏</m:t>
                      </m:r>
                    </m:oMath>
                  </a14:m>
                  <a:r>
                    <a:rPr lang="en-IE" dirty="0">
                      <a:solidFill>
                        <a:srgbClr val="990033"/>
                      </a:solidFill>
                    </a:rPr>
                    <a:t> 	 and </a:t>
                  </a:r>
                  <a14:m>
                    <m:oMath xmlns:m="http://schemas.openxmlformats.org/officeDocument/2006/math">
                      <m:r>
                        <a:rPr lang="en-IE" i="1" dirty="0">
                          <a:solidFill>
                            <a:srgbClr val="990033"/>
                          </a:solidFill>
                          <a:latin typeface="Cambria Math"/>
                        </a:rPr>
                        <m:t>𝑏</m:t>
                      </m:r>
                      <m:r>
                        <a:rPr lang="en-IE" b="0" i="1" dirty="0" smtClean="0">
                          <a:solidFill>
                            <a:srgbClr val="990033"/>
                          </a:solidFill>
                          <a:latin typeface="Cambria Math"/>
                        </a:rPr>
                        <m:t>&gt;</m:t>
                      </m:r>
                      <m:r>
                        <a:rPr lang="en-IE" i="1" dirty="0">
                          <a:solidFill>
                            <a:srgbClr val="990033"/>
                          </a:solidFill>
                          <a:latin typeface="Cambria Math"/>
                        </a:rPr>
                        <m:t>𝑐</m:t>
                      </m:r>
                    </m:oMath>
                  </a14:m>
                  <a:r>
                    <a:rPr lang="en-IE" dirty="0" smtClean="0">
                      <a:solidFill>
                        <a:srgbClr val="990033"/>
                      </a:solidFill>
                    </a:rPr>
                    <a:t>	 </a:t>
                  </a:r>
                  <a14:m>
                    <m:oMath xmlns:m="http://schemas.openxmlformats.org/officeDocument/2006/math">
                      <m:r>
                        <a:rPr lang="en-IE" b="0" i="1" dirty="0" smtClean="0">
                          <a:solidFill>
                            <a:srgbClr val="990033"/>
                          </a:solidFill>
                          <a:latin typeface="Cambria Math"/>
                        </a:rPr>
                        <m:t>𝑎</m:t>
                      </m:r>
                      <m:r>
                        <a:rPr lang="en-IE" b="0" i="1" dirty="0" smtClean="0">
                          <a:solidFill>
                            <a:srgbClr val="990033"/>
                          </a:solidFill>
                          <a:latin typeface="Cambria Math"/>
                        </a:rPr>
                        <m:t>&gt;</m:t>
                      </m:r>
                      <m:r>
                        <a:rPr lang="en-IE" i="1" dirty="0" err="1">
                          <a:solidFill>
                            <a:srgbClr val="990033"/>
                          </a:solidFill>
                          <a:latin typeface="Cambria Math"/>
                        </a:rPr>
                        <m:t>𝑐</m:t>
                      </m:r>
                      <m:r>
                        <a:rPr lang="en-IE" b="0" i="1" dirty="0" smtClean="0">
                          <a:solidFill>
                            <a:srgbClr val="990033"/>
                          </a:solidFill>
                          <a:latin typeface="Cambria Math"/>
                        </a:rPr>
                        <m:t> </m:t>
                      </m:r>
                    </m:oMath>
                  </a14:m>
                  <a:r>
                    <a:rPr lang="en-IE" dirty="0" smtClean="0">
                      <a:solidFill>
                        <a:srgbClr val="990033"/>
                      </a:solidFill>
                    </a:rPr>
                    <a:t>	 				</a:t>
                  </a:r>
                </a:p>
                <a:p>
                  <a:pPr>
                    <a:lnSpc>
                      <a:spcPct val="150000"/>
                    </a:lnSpc>
                    <a:spcAft>
                      <a:spcPts val="600"/>
                    </a:spcAft>
                  </a:pPr>
                  <a:r>
                    <a:rPr lang="en-IE" dirty="0">
                      <a:solidFill>
                        <a:srgbClr val="990033"/>
                      </a:solidFill>
                    </a:rPr>
                    <a:t> </a:t>
                  </a:r>
                  <a:r>
                    <a:rPr lang="en-IE" dirty="0" smtClean="0">
                      <a:solidFill>
                        <a:srgbClr val="990033"/>
                      </a:solidFill>
                    </a:rPr>
                    <a:t> c</a:t>
                  </a:r>
                  <a:r>
                    <a:rPr lang="en-IE" dirty="0">
                      <a:solidFill>
                        <a:srgbClr val="990033"/>
                      </a:solidFill>
                    </a:rPr>
                    <a:t>	If </a:t>
                  </a:r>
                  <a14:m>
                    <m:oMath xmlns:m="http://schemas.openxmlformats.org/officeDocument/2006/math">
                      <m:r>
                        <a:rPr lang="en-IE" b="0" i="1" dirty="0" smtClean="0">
                          <a:solidFill>
                            <a:srgbClr val="990033"/>
                          </a:solidFill>
                          <a:latin typeface="Cambria Math"/>
                        </a:rPr>
                        <m:t>𝐸𝑜𝑖𝑛</m:t>
                      </m:r>
                      <m:r>
                        <a:rPr lang="en-IE" i="1" dirty="0">
                          <a:solidFill>
                            <a:srgbClr val="990033"/>
                          </a:solidFill>
                          <a:latin typeface="Cambria Math"/>
                        </a:rPr>
                        <m:t>&lt;</m:t>
                      </m:r>
                      <m:r>
                        <a:rPr lang="en-IE" b="0" i="1" dirty="0" smtClean="0">
                          <a:solidFill>
                            <a:srgbClr val="990033"/>
                          </a:solidFill>
                          <a:latin typeface="Cambria Math"/>
                        </a:rPr>
                        <m:t>𝐽𝑜h𝑛</m:t>
                      </m:r>
                    </m:oMath>
                  </a14:m>
                  <a:r>
                    <a:rPr lang="en-IE" dirty="0" smtClean="0">
                      <a:solidFill>
                        <a:srgbClr val="990033"/>
                      </a:solidFill>
                    </a:rPr>
                    <a:t>   </a:t>
                  </a:r>
                  <a:r>
                    <a:rPr lang="en-IE" dirty="0">
                      <a:solidFill>
                        <a:srgbClr val="990033"/>
                      </a:solidFill>
                    </a:rPr>
                    <a:t>and </a:t>
                  </a:r>
                  <a:r>
                    <a:rPr lang="en-IE" dirty="0" smtClean="0">
                      <a:solidFill>
                        <a:srgbClr val="990033"/>
                      </a:solidFill>
                    </a:rPr>
                    <a:t>   </a:t>
                  </a:r>
                  <a14:m>
                    <m:oMath xmlns:m="http://schemas.openxmlformats.org/officeDocument/2006/math">
                      <m:r>
                        <a:rPr lang="en-IE" b="0" i="1" dirty="0" smtClean="0">
                          <a:solidFill>
                            <a:srgbClr val="990033"/>
                          </a:solidFill>
                          <a:latin typeface="Cambria Math"/>
                        </a:rPr>
                        <m:t>𝐽𝑒𝑎𝑛</m:t>
                      </m:r>
                      <m:r>
                        <a:rPr lang="en-IE" b="0" i="1" dirty="0" smtClean="0">
                          <a:solidFill>
                            <a:srgbClr val="990033"/>
                          </a:solidFill>
                          <a:latin typeface="Cambria Math"/>
                        </a:rPr>
                        <m:t>&lt;</m:t>
                      </m:r>
                      <m:r>
                        <a:rPr lang="en-IE" b="0" i="1" dirty="0" smtClean="0">
                          <a:solidFill>
                            <a:srgbClr val="990033"/>
                          </a:solidFill>
                          <a:latin typeface="Cambria Math"/>
                        </a:rPr>
                        <m:t>𝐸𝑜𝑖𝑛</m:t>
                      </m:r>
                      <m:r>
                        <a:rPr lang="en-IE" i="1" dirty="0">
                          <a:solidFill>
                            <a:srgbClr val="990033"/>
                          </a:solidFill>
                          <a:latin typeface="Cambria Math"/>
                        </a:rPr>
                        <m:t> </m:t>
                      </m:r>
                    </m:oMath>
                  </a14:m>
                  <a:r>
                    <a:rPr lang="en-IE" dirty="0">
                      <a:solidFill>
                        <a:srgbClr val="990033"/>
                      </a:solidFill>
                    </a:rPr>
                    <a:t>	</a:t>
                  </a:r>
                  <a:r>
                    <a:rPr lang="en-IE" dirty="0" smtClean="0">
                      <a:solidFill>
                        <a:srgbClr val="990033"/>
                      </a:solidFill>
                    </a:rPr>
                    <a:t>then</a:t>
                  </a:r>
                  <a:r>
                    <a:rPr lang="en-IE" dirty="0">
                      <a:solidFill>
                        <a:srgbClr val="990033"/>
                      </a:solidFill>
                    </a:rPr>
                    <a:t>	</a:t>
                  </a:r>
                  <a14:m>
                    <m:oMath xmlns:m="http://schemas.openxmlformats.org/officeDocument/2006/math">
                      <m:r>
                        <a:rPr lang="en-IE" b="0" i="1" dirty="0" smtClean="0">
                          <a:solidFill>
                            <a:srgbClr val="990033"/>
                          </a:solidFill>
                          <a:latin typeface="Cambria Math"/>
                        </a:rPr>
                        <m:t>𝐽𝑒𝑎𝑛</m:t>
                      </m:r>
                      <m:r>
                        <a:rPr lang="en-IE" b="0" i="1" dirty="0" smtClean="0">
                          <a:solidFill>
                            <a:srgbClr val="990033"/>
                          </a:solidFill>
                          <a:latin typeface="Cambria Math"/>
                        </a:rPr>
                        <m:t>&gt;</m:t>
                      </m:r>
                      <m:r>
                        <a:rPr lang="en-IE" b="0" i="1" dirty="0" smtClean="0">
                          <a:solidFill>
                            <a:srgbClr val="990033"/>
                          </a:solidFill>
                          <a:latin typeface="Cambria Math"/>
                        </a:rPr>
                        <m:t>𝐽𝑜h𝑛</m:t>
                      </m:r>
                    </m:oMath>
                  </a14:m>
                  <a:r>
                    <a:rPr lang="en-IE" dirty="0">
                      <a:solidFill>
                        <a:srgbClr val="990033"/>
                      </a:solidFill>
                    </a:rPr>
                    <a:t>	</a:t>
                  </a:r>
                  <a:endParaRPr lang="en-IE" dirty="0" smtClean="0">
                    <a:solidFill>
                      <a:srgbClr val="990033"/>
                    </a:solidFill>
                  </a:endParaRPr>
                </a:p>
                <a:p>
                  <a:pPr>
                    <a:lnSpc>
                      <a:spcPct val="150000"/>
                    </a:lnSpc>
                    <a:spcAft>
                      <a:spcPts val="600"/>
                    </a:spcAft>
                  </a:pPr>
                  <a:endParaRPr lang="en-IE" dirty="0" smtClean="0">
                    <a:solidFill>
                      <a:srgbClr val="990033"/>
                    </a:solidFill>
                  </a:endParaRPr>
                </a:p>
                <a:p>
                  <a:pPr>
                    <a:lnSpc>
                      <a:spcPct val="150000"/>
                    </a:lnSpc>
                    <a:spcAft>
                      <a:spcPts val="600"/>
                    </a:spcAft>
                  </a:pPr>
                  <a:endParaRPr lang="en-IE" dirty="0">
                    <a:solidFill>
                      <a:srgbClr val="990033"/>
                    </a:solidFill>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9152493" y="416607"/>
                  <a:ext cx="8494633" cy="4447371"/>
                </a:xfrm>
                <a:prstGeom prst="rect">
                  <a:avLst/>
                </a:prstGeom>
                <a:blipFill rotWithShape="1">
                  <a:blip r:embed="rId4"/>
                  <a:stretch>
                    <a:fillRect l="-646"/>
                  </a:stretch>
                </a:blipFill>
              </p:spPr>
              <p:txBody>
                <a:bodyPr/>
                <a:lstStyle/>
                <a:p>
                  <a:r>
                    <a:rPr lang="en-IE">
                      <a:noFill/>
                    </a:rPr>
                    <a:t> </a:t>
                  </a:r>
                </a:p>
              </p:txBody>
            </p:sp>
          </mc:Fallback>
        </mc:AlternateContent>
        <p:sp>
          <p:nvSpPr>
            <p:cNvPr id="10" name="Rounded Rectangle 9"/>
            <p:cNvSpPr/>
            <p:nvPr/>
          </p:nvSpPr>
          <p:spPr>
            <a:xfrm rot="16200000">
              <a:off x="8604884" y="2671531"/>
              <a:ext cx="720000" cy="360000"/>
            </a:xfrm>
            <a:prstGeom prst="roundRect">
              <a:avLst/>
            </a:prstGeom>
            <a:solidFill>
              <a:srgbClr val="FDCC33"/>
            </a:solidFill>
            <a:ln w="19050">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IE" sz="1400" dirty="0" smtClean="0">
                  <a:solidFill>
                    <a:srgbClr val="990033"/>
                  </a:solidFill>
                </a:rPr>
                <a:t>Sol Q5</a:t>
              </a:r>
              <a:endParaRPr lang="en-IE" sz="1400" dirty="0">
                <a:solidFill>
                  <a:srgbClr val="990033"/>
                </a:solidFill>
              </a:endParaRPr>
            </a:p>
          </p:txBody>
        </p:sp>
      </p:grpSp>
    </p:spTree>
    <p:extLst>
      <p:ext uri="{BB962C8B-B14F-4D97-AF65-F5344CB8AC3E}">
        <p14:creationId xmlns:p14="http://schemas.microsoft.com/office/powerpoint/2010/main" val="211711972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35" presetClass="path" presetSubtype="0" accel="50000" decel="50000" fill="hold" nodeType="clickEffect">
                                  <p:stCondLst>
                                    <p:cond delay="0"/>
                                  </p:stCondLst>
                                  <p:childTnLst>
                                    <p:animMotion origin="layout" path="M -0.00018 7.40741E-7 L -0.93038 7.40741E-7 " pathEditMode="relative" rAng="0" ptsTypes="AA">
                                      <p:cBhvr>
                                        <p:cTn id="6" dur="2000" fill="hold"/>
                                        <p:tgtEl>
                                          <p:spTgt spid="5"/>
                                        </p:tgtEl>
                                        <p:attrNameLst>
                                          <p:attrName>ppt_x</p:attrName>
                                          <p:attrName>ppt_y</p:attrName>
                                        </p:attrNameLst>
                                      </p:cBhvr>
                                      <p:rCtr x="-46510" y="0"/>
                                    </p:animMotion>
                                  </p:childTnLst>
                                </p:cTn>
                              </p:par>
                            </p:childTnLst>
                          </p:cTn>
                        </p:par>
                      </p:childTnLst>
                    </p:cTn>
                  </p:par>
                  <p:par>
                    <p:cTn id="7" fill="hold">
                      <p:stCondLst>
                        <p:cond delay="indefinite"/>
                      </p:stCondLst>
                      <p:childTnLst>
                        <p:par>
                          <p:cTn id="8" fill="hold">
                            <p:stCondLst>
                              <p:cond delay="0"/>
                            </p:stCondLst>
                            <p:childTnLst>
                              <p:par>
                                <p:cTn id="9" presetID="63" presetClass="path" presetSubtype="0" accel="50000" decel="50000" fill="hold" nodeType="clickEffect">
                                  <p:stCondLst>
                                    <p:cond delay="0"/>
                                  </p:stCondLst>
                                  <p:childTnLst>
                                    <p:animMotion origin="layout" path="M -0.93038 7.40741E-7 L -0.00018 0.00347 " pathEditMode="relative" rAng="0" ptsTypes="AA">
                                      <p:cBhvr>
                                        <p:cTn id="10" dur="2000" fill="hold"/>
                                        <p:tgtEl>
                                          <p:spTgt spid="5"/>
                                        </p:tgtEl>
                                        <p:attrNameLst>
                                          <p:attrName>ppt_x</p:attrName>
                                          <p:attrName>ppt_y</p:attrName>
                                        </p:attrNameLst>
                                      </p:cBhvr>
                                      <p:rCtr x="46510" y="162"/>
                                    </p:animMotion>
                                  </p:childTnLst>
                                </p:cTn>
                              </p:par>
                            </p:childTnLst>
                          </p:cTn>
                        </p:par>
                      </p:childTnLst>
                    </p:cTn>
                  </p:par>
                </p:childTnLst>
              </p:cTn>
              <p:nextCondLst>
                <p:cond evt="onClick" delay="0">
                  <p:tgtEl>
                    <p:spTgt spid="5"/>
                  </p:tgtEl>
                </p:cond>
              </p:nextCondLst>
            </p:seq>
            <p:seq concurrent="1" nextAc="seek">
              <p:cTn id="11" restart="whenNotActive" fill="hold" evtFilter="cancelBubble" nodeType="interactiveSeq">
                <p:stCondLst>
                  <p:cond evt="onClick" delay="0">
                    <p:tgtEl>
                      <p:spTgt spid="8"/>
                    </p:tgtEl>
                  </p:cond>
                </p:stCondLst>
                <p:endSync evt="end" delay="0">
                  <p:rtn val="all"/>
                </p:endSync>
                <p:childTnLst>
                  <p:par>
                    <p:cTn id="12" fill="hold">
                      <p:stCondLst>
                        <p:cond delay="0"/>
                      </p:stCondLst>
                      <p:childTnLst>
                        <p:par>
                          <p:cTn id="13" fill="hold">
                            <p:stCondLst>
                              <p:cond delay="0"/>
                            </p:stCondLst>
                            <p:childTnLst>
                              <p:par>
                                <p:cTn id="14" presetID="35" presetClass="path" presetSubtype="0" accel="50000" decel="50000" fill="hold" nodeType="clickEffect">
                                  <p:stCondLst>
                                    <p:cond delay="0"/>
                                  </p:stCondLst>
                                  <p:childTnLst>
                                    <p:animMotion origin="layout" path="M -0.00018 7.40741E-7 L -0.93038 7.40741E-7 " pathEditMode="relative" rAng="0" ptsTypes="AA">
                                      <p:cBhvr>
                                        <p:cTn id="15" dur="2000" fill="hold"/>
                                        <p:tgtEl>
                                          <p:spTgt spid="8"/>
                                        </p:tgtEl>
                                        <p:attrNameLst>
                                          <p:attrName>ppt_x</p:attrName>
                                          <p:attrName>ppt_y</p:attrName>
                                        </p:attrNameLst>
                                      </p:cBhvr>
                                      <p:rCtr x="-46510" y="0"/>
                                    </p:animMotion>
                                  </p:childTnLst>
                                </p:cTn>
                              </p:par>
                            </p:childTnLst>
                          </p:cTn>
                        </p:par>
                      </p:childTnLst>
                    </p:cTn>
                  </p:par>
                  <p:par>
                    <p:cTn id="16" fill="hold">
                      <p:stCondLst>
                        <p:cond delay="indefinite"/>
                      </p:stCondLst>
                      <p:childTnLst>
                        <p:par>
                          <p:cTn id="17" fill="hold">
                            <p:stCondLst>
                              <p:cond delay="0"/>
                            </p:stCondLst>
                            <p:childTnLst>
                              <p:par>
                                <p:cTn id="18" presetID="63" presetClass="path" presetSubtype="0" accel="50000" decel="50000" fill="hold" nodeType="clickEffect">
                                  <p:stCondLst>
                                    <p:cond delay="0"/>
                                  </p:stCondLst>
                                  <p:childTnLst>
                                    <p:animMotion origin="layout" path="M -0.93038 7.40741E-7 L -0.00018 0.00347 " pathEditMode="relative" rAng="0" ptsTypes="AA">
                                      <p:cBhvr>
                                        <p:cTn id="19" dur="2000" fill="hold"/>
                                        <p:tgtEl>
                                          <p:spTgt spid="8"/>
                                        </p:tgtEl>
                                        <p:attrNameLst>
                                          <p:attrName>ppt_x</p:attrName>
                                          <p:attrName>ppt_y</p:attrName>
                                        </p:attrNameLst>
                                      </p:cBhvr>
                                      <p:rCtr x="46510" y="162"/>
                                    </p:animMotion>
                                  </p:childTnLst>
                                </p:cTn>
                              </p:par>
                            </p:childTnLst>
                          </p:cTn>
                        </p:par>
                      </p:childTnLst>
                    </p:cTn>
                  </p:par>
                </p:childTnLst>
              </p:cTn>
              <p:nextCondLst>
                <p:cond evt="onClick" delay="0">
                  <p:tgtEl>
                    <p:spTgt spid="8"/>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0264"/>
            <a:ext cx="8229600" cy="1143000"/>
          </a:xfrm>
        </p:spPr>
        <p:txBody>
          <a:bodyPr>
            <a:normAutofit fontScale="90000"/>
          </a:bodyPr>
          <a:lstStyle/>
          <a:p>
            <a:r>
              <a:rPr lang="en-IE" dirty="0"/>
              <a:t>Section </a:t>
            </a:r>
            <a:r>
              <a:rPr lang="en-IE" dirty="0" smtClean="0"/>
              <a:t>H: </a:t>
            </a:r>
            <a:r>
              <a:rPr lang="en-IE" dirty="0"/>
              <a:t>Student Activity 1</a:t>
            </a:r>
            <a:br>
              <a:rPr lang="en-IE" dirty="0"/>
            </a:br>
            <a:r>
              <a:rPr lang="en-IE" sz="3100" dirty="0"/>
              <a:t>To investigate the rules of inequalities.</a:t>
            </a:r>
            <a:endParaRPr lang="en-IE" sz="3600" dirty="0"/>
          </a:p>
        </p:txBody>
      </p:sp>
      <p:sp>
        <p:nvSpPr>
          <p:cNvPr id="3" name="Rectangle 2"/>
          <p:cNvSpPr/>
          <p:nvPr/>
        </p:nvSpPr>
        <p:spPr>
          <a:xfrm>
            <a:off x="395536" y="980728"/>
            <a:ext cx="8460000" cy="400110"/>
          </a:xfrm>
          <a:prstGeom prst="rect">
            <a:avLst/>
          </a:prstGeom>
        </p:spPr>
        <p:txBody>
          <a:bodyPr wrap="square">
            <a:spAutoFit/>
          </a:bodyPr>
          <a:lstStyle/>
          <a:p>
            <a:r>
              <a:rPr lang="en-IE" sz="2000" b="1" dirty="0" smtClean="0">
                <a:solidFill>
                  <a:srgbClr val="990033"/>
                </a:solidFill>
              </a:rPr>
              <a:t>Note </a:t>
            </a:r>
            <a:r>
              <a:rPr lang="en-IE" sz="2000" dirty="0">
                <a:solidFill>
                  <a:srgbClr val="990033"/>
                </a:solidFill>
              </a:rPr>
              <a:t>in this exercise </a:t>
            </a:r>
            <a:r>
              <a:rPr lang="en-IE" sz="2000" b="1" i="1" dirty="0">
                <a:solidFill>
                  <a:srgbClr val="990033"/>
                </a:solidFill>
              </a:rPr>
              <a:t>a </a:t>
            </a:r>
            <a:r>
              <a:rPr lang="en-IE" sz="2000" dirty="0">
                <a:solidFill>
                  <a:srgbClr val="990033"/>
                </a:solidFill>
              </a:rPr>
              <a:t>and </a:t>
            </a:r>
            <a:r>
              <a:rPr lang="en-IE" sz="2000" b="1" i="1" dirty="0">
                <a:solidFill>
                  <a:srgbClr val="990033"/>
                </a:solidFill>
              </a:rPr>
              <a:t>b </a:t>
            </a:r>
            <a:r>
              <a:rPr lang="en-IE" sz="2000" dirty="0">
                <a:solidFill>
                  <a:srgbClr val="990033"/>
                </a:solidFill>
              </a:rPr>
              <a:t>are Real numbers unless it states otherwise. </a:t>
            </a:r>
            <a:endParaRPr lang="en-IE" sz="2000" dirty="0" smtClean="0">
              <a:solidFill>
                <a:srgbClr val="990033"/>
              </a:solidFill>
            </a:endParaRPr>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400432"/>
            <a:ext cx="6791325" cy="4133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5" name="Group 4"/>
          <p:cNvGrpSpPr/>
          <p:nvPr/>
        </p:nvGrpSpPr>
        <p:grpSpPr>
          <a:xfrm>
            <a:off x="8794369" y="1160752"/>
            <a:ext cx="8862242" cy="4485066"/>
            <a:chOff x="8784884" y="2455531"/>
            <a:chExt cx="8862242" cy="4485066"/>
          </a:xfrm>
        </p:grpSpPr>
        <mc:AlternateContent xmlns:mc="http://schemas.openxmlformats.org/markup-compatibility/2006" xmlns:a14="http://schemas.microsoft.com/office/drawing/2010/main">
          <mc:Choice Requires="a14">
            <p:sp>
              <p:nvSpPr>
                <p:cNvPr id="6" name="TextBox 5"/>
                <p:cNvSpPr txBox="1"/>
                <p:nvPr/>
              </p:nvSpPr>
              <p:spPr>
                <a:xfrm>
                  <a:off x="9152493" y="2493226"/>
                  <a:ext cx="8494633" cy="4447371"/>
                </a:xfrm>
                <a:prstGeom prst="rect">
                  <a:avLst/>
                </a:prstGeom>
                <a:solidFill>
                  <a:schemeClr val="bg1"/>
                </a:solidFill>
              </p:spPr>
              <p:txBody>
                <a:bodyPr wrap="none" rtlCol="0">
                  <a:spAutoFit/>
                </a:bodyPr>
                <a:lstStyle/>
                <a:p>
                  <a:pPr>
                    <a:lnSpc>
                      <a:spcPct val="150000"/>
                    </a:lnSpc>
                    <a:spcAft>
                      <a:spcPts val="600"/>
                    </a:spcAft>
                  </a:pPr>
                  <a:r>
                    <a:rPr lang="en-IE" dirty="0" smtClean="0">
                      <a:solidFill>
                        <a:srgbClr val="990033"/>
                      </a:solidFill>
                    </a:rPr>
                    <a:t>6a	If </a:t>
                  </a:r>
                  <a14:m>
                    <m:oMath xmlns:m="http://schemas.openxmlformats.org/officeDocument/2006/math">
                      <m:r>
                        <a:rPr lang="en-IE" i="1" dirty="0" smtClean="0">
                          <a:solidFill>
                            <a:srgbClr val="990033"/>
                          </a:solidFill>
                          <a:latin typeface="Cambria Math"/>
                        </a:rPr>
                        <m:t>𝑎</m:t>
                      </m:r>
                      <m:r>
                        <a:rPr lang="en-IE" i="1" dirty="0" smtClean="0">
                          <a:solidFill>
                            <a:srgbClr val="990033"/>
                          </a:solidFill>
                          <a:latin typeface="Cambria Math"/>
                        </a:rPr>
                        <m:t>&lt;0 </m:t>
                      </m:r>
                    </m:oMath>
                  </a14:m>
                  <a:r>
                    <a:rPr lang="en-IE" dirty="0" smtClean="0">
                      <a:solidFill>
                        <a:srgbClr val="990033"/>
                      </a:solidFill>
                    </a:rPr>
                    <a:t>		then  </a:t>
                  </a:r>
                  <a14:m>
                    <m:oMath xmlns:m="http://schemas.openxmlformats.org/officeDocument/2006/math">
                      <m:r>
                        <m:rPr>
                          <m:sty m:val="p"/>
                        </m:rPr>
                        <a:rPr lang="en-IE" b="0" i="0" dirty="0" smtClean="0">
                          <a:solidFill>
                            <a:srgbClr val="990033"/>
                          </a:solidFill>
                          <a:latin typeface="Cambria Math"/>
                        </a:rPr>
                        <m:t>a</m:t>
                      </m:r>
                      <m:r>
                        <a:rPr lang="en-IE" i="1" dirty="0">
                          <a:solidFill>
                            <a:srgbClr val="990033"/>
                          </a:solidFill>
                          <a:latin typeface="Cambria Math"/>
                        </a:rPr>
                        <m:t>&lt;</m:t>
                      </m:r>
                      <m:sSup>
                        <m:sSupPr>
                          <m:ctrlPr>
                            <a:rPr lang="en-IE" i="1" dirty="0" smtClean="0">
                              <a:solidFill>
                                <a:srgbClr val="990033"/>
                              </a:solidFill>
                              <a:latin typeface="Cambria Math"/>
                            </a:rPr>
                          </m:ctrlPr>
                        </m:sSupPr>
                        <m:e>
                          <m:r>
                            <a:rPr lang="en-IE" b="0" i="1" dirty="0" smtClean="0">
                              <a:solidFill>
                                <a:srgbClr val="990033"/>
                              </a:solidFill>
                              <a:latin typeface="Cambria Math"/>
                            </a:rPr>
                            <m:t>𝑎</m:t>
                          </m:r>
                        </m:e>
                        <m:sup>
                          <m:r>
                            <a:rPr lang="en-IE" b="0" i="1" dirty="0" smtClean="0">
                              <a:solidFill>
                                <a:srgbClr val="990033"/>
                              </a:solidFill>
                              <a:latin typeface="Cambria Math"/>
                            </a:rPr>
                            <m:t>2</m:t>
                          </m:r>
                        </m:sup>
                      </m:sSup>
                    </m:oMath>
                  </a14:m>
                  <a:r>
                    <a:rPr lang="en-IE" dirty="0" smtClean="0">
                      <a:solidFill>
                        <a:srgbClr val="990033"/>
                      </a:solidFill>
                    </a:rPr>
                    <a:t> 					</a:t>
                  </a:r>
                  <a:endParaRPr lang="en-IE" dirty="0">
                    <a:solidFill>
                      <a:srgbClr val="990033"/>
                    </a:solidFill>
                  </a:endParaRPr>
                </a:p>
                <a:p>
                  <a:pPr>
                    <a:lnSpc>
                      <a:spcPct val="150000"/>
                    </a:lnSpc>
                    <a:spcAft>
                      <a:spcPts val="600"/>
                    </a:spcAft>
                  </a:pPr>
                  <a:r>
                    <a:rPr lang="en-IE" dirty="0" smtClean="0">
                      <a:solidFill>
                        <a:srgbClr val="990033"/>
                      </a:solidFill>
                    </a:rPr>
                    <a:t>  b </a:t>
                  </a:r>
                  <a:r>
                    <a:rPr lang="en-IE" dirty="0">
                      <a:solidFill>
                        <a:srgbClr val="990033"/>
                      </a:solidFill>
                    </a:rPr>
                    <a:t>	If </a:t>
                  </a:r>
                  <a14:m>
                    <m:oMath xmlns:m="http://schemas.openxmlformats.org/officeDocument/2006/math">
                      <m:r>
                        <a:rPr lang="en-IE" i="1" dirty="0">
                          <a:solidFill>
                            <a:srgbClr val="990033"/>
                          </a:solidFill>
                          <a:latin typeface="Cambria Math"/>
                        </a:rPr>
                        <m:t>𝑎</m:t>
                      </m:r>
                      <m:r>
                        <a:rPr lang="en-IE" b="0" i="1" dirty="0" smtClean="0">
                          <a:solidFill>
                            <a:srgbClr val="990033"/>
                          </a:solidFill>
                          <a:latin typeface="Cambria Math"/>
                        </a:rPr>
                        <m:t>&lt;0</m:t>
                      </m:r>
                    </m:oMath>
                  </a14:m>
                  <a:r>
                    <a:rPr lang="en-IE" dirty="0">
                      <a:solidFill>
                        <a:srgbClr val="990033"/>
                      </a:solidFill>
                    </a:rPr>
                    <a:t> 	 </a:t>
                  </a:r>
                  <a:r>
                    <a:rPr lang="en-IE" dirty="0" smtClean="0">
                      <a:solidFill>
                        <a:srgbClr val="990033"/>
                      </a:solidFill>
                    </a:rPr>
                    <a:t>	then  </a:t>
                  </a:r>
                  <a14:m>
                    <m:oMath xmlns:m="http://schemas.openxmlformats.org/officeDocument/2006/math">
                      <m:r>
                        <m:rPr>
                          <m:sty m:val="p"/>
                        </m:rPr>
                        <a:rPr lang="en-IE" dirty="0">
                          <a:solidFill>
                            <a:srgbClr val="990033"/>
                          </a:solidFill>
                          <a:latin typeface="Cambria Math"/>
                        </a:rPr>
                        <m:t>a</m:t>
                      </m:r>
                      <m:r>
                        <a:rPr lang="en-IE" b="0" i="1" dirty="0" smtClean="0">
                          <a:solidFill>
                            <a:srgbClr val="990033"/>
                          </a:solidFill>
                          <a:latin typeface="Cambria Math"/>
                        </a:rPr>
                        <m:t>&gt;</m:t>
                      </m:r>
                      <m:sSup>
                        <m:sSupPr>
                          <m:ctrlPr>
                            <a:rPr lang="en-IE" i="1" dirty="0">
                              <a:solidFill>
                                <a:srgbClr val="990033"/>
                              </a:solidFill>
                              <a:latin typeface="Cambria Math"/>
                            </a:rPr>
                          </m:ctrlPr>
                        </m:sSupPr>
                        <m:e>
                          <m:r>
                            <a:rPr lang="en-IE" i="1" dirty="0">
                              <a:solidFill>
                                <a:srgbClr val="990033"/>
                              </a:solidFill>
                              <a:latin typeface="Cambria Math"/>
                            </a:rPr>
                            <m:t>𝑎</m:t>
                          </m:r>
                        </m:e>
                        <m:sup>
                          <m:r>
                            <a:rPr lang="en-IE" b="0" i="1" dirty="0" smtClean="0">
                              <a:solidFill>
                                <a:srgbClr val="990033"/>
                              </a:solidFill>
                              <a:latin typeface="Cambria Math"/>
                            </a:rPr>
                            <m:t>3</m:t>
                          </m:r>
                        </m:sup>
                      </m:sSup>
                    </m:oMath>
                  </a14:m>
                  <a:r>
                    <a:rPr lang="en-IE" dirty="0">
                      <a:solidFill>
                        <a:srgbClr val="990033"/>
                      </a:solidFill>
                    </a:rPr>
                    <a:t> </a:t>
                  </a:r>
                  <a:r>
                    <a:rPr lang="en-IE" dirty="0" smtClean="0">
                      <a:solidFill>
                        <a:srgbClr val="990033"/>
                      </a:solidFill>
                    </a:rPr>
                    <a:t>	 				</a:t>
                  </a:r>
                </a:p>
                <a:p>
                  <a:pPr>
                    <a:lnSpc>
                      <a:spcPct val="150000"/>
                    </a:lnSpc>
                    <a:spcAft>
                      <a:spcPts val="600"/>
                    </a:spcAft>
                  </a:pPr>
                  <a:r>
                    <a:rPr lang="en-IE" dirty="0">
                      <a:solidFill>
                        <a:srgbClr val="990033"/>
                      </a:solidFill>
                    </a:rPr>
                    <a:t> </a:t>
                  </a:r>
                  <a:r>
                    <a:rPr lang="en-IE" dirty="0" smtClean="0">
                      <a:solidFill>
                        <a:srgbClr val="990033"/>
                      </a:solidFill>
                    </a:rPr>
                    <a:t> c</a:t>
                  </a:r>
                  <a:r>
                    <a:rPr lang="en-IE" dirty="0">
                      <a:solidFill>
                        <a:srgbClr val="990033"/>
                      </a:solidFill>
                    </a:rPr>
                    <a:t>	 If </a:t>
                  </a:r>
                  <a14:m>
                    <m:oMath xmlns:m="http://schemas.openxmlformats.org/officeDocument/2006/math">
                      <m:r>
                        <a:rPr lang="en-IE" i="1" dirty="0">
                          <a:solidFill>
                            <a:srgbClr val="990033"/>
                          </a:solidFill>
                          <a:latin typeface="Cambria Math"/>
                        </a:rPr>
                        <m:t>𝑎</m:t>
                      </m:r>
                      <m:r>
                        <a:rPr lang="en-IE" i="1" dirty="0">
                          <a:solidFill>
                            <a:srgbClr val="990033"/>
                          </a:solidFill>
                          <a:latin typeface="Cambria Math"/>
                        </a:rPr>
                        <m:t>&lt;0 </m:t>
                      </m:r>
                    </m:oMath>
                  </a14:m>
                  <a:r>
                    <a:rPr lang="en-IE" dirty="0">
                      <a:solidFill>
                        <a:srgbClr val="990033"/>
                      </a:solidFill>
                    </a:rPr>
                    <a:t>	</a:t>
                  </a:r>
                  <a:r>
                    <a:rPr lang="en-IE" dirty="0" smtClean="0">
                      <a:solidFill>
                        <a:srgbClr val="990033"/>
                      </a:solidFill>
                    </a:rPr>
                    <a:t>	then  </a:t>
                  </a:r>
                  <a14:m>
                    <m:oMath xmlns:m="http://schemas.openxmlformats.org/officeDocument/2006/math">
                      <m:r>
                        <m:rPr>
                          <m:sty m:val="p"/>
                        </m:rPr>
                        <a:rPr lang="en-IE" dirty="0">
                          <a:solidFill>
                            <a:srgbClr val="990033"/>
                          </a:solidFill>
                          <a:latin typeface="Cambria Math"/>
                        </a:rPr>
                        <m:t>a</m:t>
                      </m:r>
                      <m:r>
                        <a:rPr lang="en-IE" i="1" dirty="0">
                          <a:solidFill>
                            <a:srgbClr val="990033"/>
                          </a:solidFill>
                          <a:latin typeface="Cambria Math"/>
                        </a:rPr>
                        <m:t>&lt;</m:t>
                      </m:r>
                      <m:sSup>
                        <m:sSupPr>
                          <m:ctrlPr>
                            <a:rPr lang="en-IE" i="1" dirty="0">
                              <a:solidFill>
                                <a:srgbClr val="990033"/>
                              </a:solidFill>
                              <a:latin typeface="Cambria Math"/>
                            </a:rPr>
                          </m:ctrlPr>
                        </m:sSupPr>
                        <m:e>
                          <m:r>
                            <a:rPr lang="en-IE" i="1" dirty="0">
                              <a:solidFill>
                                <a:srgbClr val="990033"/>
                              </a:solidFill>
                              <a:latin typeface="Cambria Math"/>
                            </a:rPr>
                            <m:t>𝑎</m:t>
                          </m:r>
                        </m:e>
                        <m:sup>
                          <m:r>
                            <a:rPr lang="en-IE" b="0" i="1" dirty="0" smtClean="0">
                              <a:solidFill>
                                <a:srgbClr val="990033"/>
                              </a:solidFill>
                              <a:latin typeface="Cambria Math"/>
                            </a:rPr>
                            <m:t>4</m:t>
                          </m:r>
                        </m:sup>
                      </m:sSup>
                    </m:oMath>
                  </a14:m>
                  <a:r>
                    <a:rPr lang="en-IE" dirty="0">
                      <a:solidFill>
                        <a:srgbClr val="990033"/>
                      </a:solidFill>
                    </a:rPr>
                    <a:t> 	</a:t>
                  </a:r>
                  <a:endParaRPr lang="en-IE" dirty="0" smtClean="0">
                    <a:solidFill>
                      <a:srgbClr val="990033"/>
                    </a:solidFill>
                  </a:endParaRPr>
                </a:p>
                <a:p>
                  <a:pPr>
                    <a:lnSpc>
                      <a:spcPct val="150000"/>
                    </a:lnSpc>
                    <a:spcAft>
                      <a:spcPts val="600"/>
                    </a:spcAft>
                  </a:pPr>
                  <a:r>
                    <a:rPr lang="en-IE" dirty="0" smtClean="0">
                      <a:solidFill>
                        <a:srgbClr val="990033"/>
                      </a:solidFill>
                    </a:rPr>
                    <a:t>  d	</a:t>
                  </a:r>
                  <a:r>
                    <a:rPr lang="en-IE" dirty="0">
                      <a:solidFill>
                        <a:srgbClr val="990033"/>
                      </a:solidFill>
                    </a:rPr>
                    <a:t> If </a:t>
                  </a:r>
                  <a14:m>
                    <m:oMath xmlns:m="http://schemas.openxmlformats.org/officeDocument/2006/math">
                      <m:r>
                        <a:rPr lang="en-IE" b="0" i="0" dirty="0" smtClean="0">
                          <a:solidFill>
                            <a:srgbClr val="990033"/>
                          </a:solidFill>
                          <a:latin typeface="Cambria Math"/>
                        </a:rPr>
                        <m:t>0&lt;</m:t>
                      </m:r>
                      <m:r>
                        <a:rPr lang="en-IE" i="1" dirty="0">
                          <a:solidFill>
                            <a:srgbClr val="990033"/>
                          </a:solidFill>
                          <a:latin typeface="Cambria Math"/>
                        </a:rPr>
                        <m:t>𝑎</m:t>
                      </m:r>
                      <m:r>
                        <a:rPr lang="en-IE" i="1" dirty="0">
                          <a:solidFill>
                            <a:srgbClr val="990033"/>
                          </a:solidFill>
                          <a:latin typeface="Cambria Math"/>
                        </a:rPr>
                        <m:t>&lt;1</m:t>
                      </m:r>
                    </m:oMath>
                  </a14:m>
                  <a:r>
                    <a:rPr lang="en-IE" dirty="0">
                      <a:solidFill>
                        <a:srgbClr val="990033"/>
                      </a:solidFill>
                    </a:rPr>
                    <a:t> 	then  </a:t>
                  </a:r>
                  <a14:m>
                    <m:oMath xmlns:m="http://schemas.openxmlformats.org/officeDocument/2006/math">
                      <m:r>
                        <m:rPr>
                          <m:sty m:val="p"/>
                        </m:rPr>
                        <a:rPr lang="en-IE" dirty="0">
                          <a:solidFill>
                            <a:srgbClr val="990033"/>
                          </a:solidFill>
                          <a:latin typeface="Cambria Math"/>
                        </a:rPr>
                        <m:t>a</m:t>
                      </m:r>
                      <m:r>
                        <a:rPr lang="en-IE" b="0" i="1" dirty="0" smtClean="0">
                          <a:solidFill>
                            <a:srgbClr val="990033"/>
                          </a:solidFill>
                          <a:latin typeface="Cambria Math"/>
                        </a:rPr>
                        <m:t>&gt;</m:t>
                      </m:r>
                      <m:sSup>
                        <m:sSupPr>
                          <m:ctrlPr>
                            <a:rPr lang="en-IE" i="1" dirty="0">
                              <a:solidFill>
                                <a:srgbClr val="990033"/>
                              </a:solidFill>
                              <a:latin typeface="Cambria Math"/>
                            </a:rPr>
                          </m:ctrlPr>
                        </m:sSupPr>
                        <m:e>
                          <m:r>
                            <a:rPr lang="en-IE" i="1" dirty="0">
                              <a:solidFill>
                                <a:srgbClr val="990033"/>
                              </a:solidFill>
                              <a:latin typeface="Cambria Math"/>
                            </a:rPr>
                            <m:t>𝑎</m:t>
                          </m:r>
                        </m:e>
                        <m:sup>
                          <m:r>
                            <a:rPr lang="en-IE" i="1" dirty="0">
                              <a:solidFill>
                                <a:srgbClr val="990033"/>
                              </a:solidFill>
                              <a:latin typeface="Cambria Math"/>
                            </a:rPr>
                            <m:t>2</m:t>
                          </m:r>
                        </m:sup>
                      </m:sSup>
                    </m:oMath>
                  </a14:m>
                  <a:r>
                    <a:rPr lang="en-IE" dirty="0">
                      <a:solidFill>
                        <a:srgbClr val="990033"/>
                      </a:solidFill>
                    </a:rPr>
                    <a:t> </a:t>
                  </a:r>
                  <a:endParaRPr lang="en-IE" dirty="0" smtClean="0">
                    <a:solidFill>
                      <a:srgbClr val="990033"/>
                    </a:solidFill>
                  </a:endParaRPr>
                </a:p>
                <a:p>
                  <a:pPr>
                    <a:lnSpc>
                      <a:spcPct val="150000"/>
                    </a:lnSpc>
                    <a:spcAft>
                      <a:spcPts val="600"/>
                    </a:spcAft>
                  </a:pPr>
                  <a:r>
                    <a:rPr lang="en-IE" dirty="0" smtClean="0">
                      <a:solidFill>
                        <a:srgbClr val="990033"/>
                      </a:solidFill>
                    </a:rPr>
                    <a:t>  e</a:t>
                  </a:r>
                  <a:r>
                    <a:rPr lang="en-IE" dirty="0">
                      <a:solidFill>
                        <a:srgbClr val="990033"/>
                      </a:solidFill>
                    </a:rPr>
                    <a:t>	 If </a:t>
                  </a:r>
                  <a14:m>
                    <m:oMath xmlns:m="http://schemas.openxmlformats.org/officeDocument/2006/math">
                      <m:r>
                        <a:rPr lang="en-IE" dirty="0">
                          <a:solidFill>
                            <a:srgbClr val="990033"/>
                          </a:solidFill>
                          <a:latin typeface="Cambria Math"/>
                        </a:rPr>
                        <m:t>0&lt;</m:t>
                      </m:r>
                      <m:r>
                        <a:rPr lang="en-IE" i="1" dirty="0">
                          <a:solidFill>
                            <a:srgbClr val="990033"/>
                          </a:solidFill>
                          <a:latin typeface="Cambria Math"/>
                        </a:rPr>
                        <m:t>𝑎</m:t>
                      </m:r>
                      <m:r>
                        <a:rPr lang="en-IE" i="1" dirty="0">
                          <a:solidFill>
                            <a:srgbClr val="990033"/>
                          </a:solidFill>
                          <a:latin typeface="Cambria Math"/>
                        </a:rPr>
                        <m:t>&lt;1</m:t>
                      </m:r>
                    </m:oMath>
                  </a14:m>
                  <a:r>
                    <a:rPr lang="en-IE" dirty="0">
                      <a:solidFill>
                        <a:srgbClr val="990033"/>
                      </a:solidFill>
                    </a:rPr>
                    <a:t> 	then  </a:t>
                  </a:r>
                  <a14:m>
                    <m:oMath xmlns:m="http://schemas.openxmlformats.org/officeDocument/2006/math">
                      <m:r>
                        <m:rPr>
                          <m:sty m:val="p"/>
                        </m:rPr>
                        <a:rPr lang="en-IE" dirty="0">
                          <a:solidFill>
                            <a:srgbClr val="990033"/>
                          </a:solidFill>
                          <a:latin typeface="Cambria Math"/>
                        </a:rPr>
                        <m:t>a</m:t>
                      </m:r>
                      <m:r>
                        <a:rPr lang="en-IE" b="0" i="1" dirty="0" smtClean="0">
                          <a:solidFill>
                            <a:srgbClr val="990033"/>
                          </a:solidFill>
                          <a:latin typeface="Cambria Math"/>
                        </a:rPr>
                        <m:t>&gt;</m:t>
                      </m:r>
                      <m:sSup>
                        <m:sSupPr>
                          <m:ctrlPr>
                            <a:rPr lang="en-IE" i="1" dirty="0">
                              <a:solidFill>
                                <a:srgbClr val="990033"/>
                              </a:solidFill>
                              <a:latin typeface="Cambria Math"/>
                            </a:rPr>
                          </m:ctrlPr>
                        </m:sSupPr>
                        <m:e>
                          <m:r>
                            <a:rPr lang="en-IE" i="1" dirty="0">
                              <a:solidFill>
                                <a:srgbClr val="990033"/>
                              </a:solidFill>
                              <a:latin typeface="Cambria Math"/>
                            </a:rPr>
                            <m:t>𝑎</m:t>
                          </m:r>
                        </m:e>
                        <m:sup>
                          <m:r>
                            <a:rPr lang="en-IE" b="0" i="1" dirty="0" smtClean="0">
                              <a:solidFill>
                                <a:srgbClr val="990033"/>
                              </a:solidFill>
                              <a:latin typeface="Cambria Math"/>
                            </a:rPr>
                            <m:t>3</m:t>
                          </m:r>
                        </m:sup>
                      </m:sSup>
                    </m:oMath>
                  </a14:m>
                  <a:r>
                    <a:rPr lang="en-IE" dirty="0">
                      <a:solidFill>
                        <a:srgbClr val="990033"/>
                      </a:solidFill>
                    </a:rPr>
                    <a:t> </a:t>
                  </a:r>
                  <a:endParaRPr lang="en-IE" dirty="0" smtClean="0">
                    <a:solidFill>
                      <a:srgbClr val="990033"/>
                    </a:solidFill>
                  </a:endParaRPr>
                </a:p>
                <a:p>
                  <a:pPr>
                    <a:lnSpc>
                      <a:spcPct val="150000"/>
                    </a:lnSpc>
                    <a:spcAft>
                      <a:spcPts val="600"/>
                    </a:spcAft>
                  </a:pPr>
                  <a:r>
                    <a:rPr lang="en-IE" dirty="0" smtClean="0">
                      <a:solidFill>
                        <a:srgbClr val="990033"/>
                      </a:solidFill>
                    </a:rPr>
                    <a:t>  f</a:t>
                  </a:r>
                  <a:r>
                    <a:rPr lang="en-IE" dirty="0">
                      <a:solidFill>
                        <a:srgbClr val="990033"/>
                      </a:solidFill>
                    </a:rPr>
                    <a:t>	 If </a:t>
                  </a:r>
                  <a14:m>
                    <m:oMath xmlns:m="http://schemas.openxmlformats.org/officeDocument/2006/math">
                      <m:r>
                        <a:rPr lang="en-IE" dirty="0">
                          <a:solidFill>
                            <a:srgbClr val="990033"/>
                          </a:solidFill>
                          <a:latin typeface="Cambria Math"/>
                        </a:rPr>
                        <m:t>0&lt;</m:t>
                      </m:r>
                      <m:r>
                        <a:rPr lang="en-IE" i="1" dirty="0">
                          <a:solidFill>
                            <a:srgbClr val="990033"/>
                          </a:solidFill>
                          <a:latin typeface="Cambria Math"/>
                        </a:rPr>
                        <m:t>𝑎</m:t>
                      </m:r>
                      <m:r>
                        <a:rPr lang="en-IE" i="1" dirty="0">
                          <a:solidFill>
                            <a:srgbClr val="990033"/>
                          </a:solidFill>
                          <a:latin typeface="Cambria Math"/>
                        </a:rPr>
                        <m:t>&lt;1</m:t>
                      </m:r>
                    </m:oMath>
                  </a14:m>
                  <a:r>
                    <a:rPr lang="en-IE" dirty="0">
                      <a:solidFill>
                        <a:srgbClr val="990033"/>
                      </a:solidFill>
                    </a:rPr>
                    <a:t> 	then  </a:t>
                  </a:r>
                  <a14:m>
                    <m:oMath xmlns:m="http://schemas.openxmlformats.org/officeDocument/2006/math">
                      <m:r>
                        <m:rPr>
                          <m:sty m:val="p"/>
                        </m:rPr>
                        <a:rPr lang="en-IE" dirty="0">
                          <a:solidFill>
                            <a:srgbClr val="990033"/>
                          </a:solidFill>
                          <a:latin typeface="Cambria Math"/>
                        </a:rPr>
                        <m:t>a</m:t>
                      </m:r>
                      <m:r>
                        <a:rPr lang="en-IE" b="0" i="1" dirty="0" smtClean="0">
                          <a:solidFill>
                            <a:srgbClr val="990033"/>
                          </a:solidFill>
                          <a:latin typeface="Cambria Math"/>
                        </a:rPr>
                        <m:t>&gt;</m:t>
                      </m:r>
                      <m:sSup>
                        <m:sSupPr>
                          <m:ctrlPr>
                            <a:rPr lang="en-IE" i="1" dirty="0">
                              <a:solidFill>
                                <a:srgbClr val="990033"/>
                              </a:solidFill>
                              <a:latin typeface="Cambria Math"/>
                            </a:rPr>
                          </m:ctrlPr>
                        </m:sSupPr>
                        <m:e>
                          <m:r>
                            <a:rPr lang="en-IE" i="1" dirty="0">
                              <a:solidFill>
                                <a:srgbClr val="990033"/>
                              </a:solidFill>
                              <a:latin typeface="Cambria Math"/>
                            </a:rPr>
                            <m:t>𝑎</m:t>
                          </m:r>
                        </m:e>
                        <m:sup>
                          <m:r>
                            <a:rPr lang="en-IE" b="0" i="1" dirty="0" smtClean="0">
                              <a:solidFill>
                                <a:srgbClr val="990033"/>
                              </a:solidFill>
                              <a:latin typeface="Cambria Math"/>
                            </a:rPr>
                            <m:t>4</m:t>
                          </m:r>
                        </m:sup>
                      </m:sSup>
                    </m:oMath>
                  </a14:m>
                  <a:r>
                    <a:rPr lang="en-IE" dirty="0">
                      <a:solidFill>
                        <a:srgbClr val="990033"/>
                      </a:solidFill>
                    </a:rPr>
                    <a:t> </a:t>
                  </a:r>
                  <a:endParaRPr lang="en-IE" dirty="0" smtClean="0">
                    <a:solidFill>
                      <a:srgbClr val="990033"/>
                    </a:solidFill>
                  </a:endParaRPr>
                </a:p>
                <a:p>
                  <a:pPr>
                    <a:lnSpc>
                      <a:spcPct val="150000"/>
                    </a:lnSpc>
                    <a:spcAft>
                      <a:spcPts val="600"/>
                    </a:spcAft>
                  </a:pPr>
                  <a:r>
                    <a:rPr lang="en-IE" dirty="0" smtClean="0">
                      <a:solidFill>
                        <a:srgbClr val="990033"/>
                      </a:solidFill>
                    </a:rPr>
                    <a:t>  g</a:t>
                  </a:r>
                  <a:r>
                    <a:rPr lang="en-IE" dirty="0">
                      <a:solidFill>
                        <a:srgbClr val="990033"/>
                      </a:solidFill>
                    </a:rPr>
                    <a:t>	If </a:t>
                  </a:r>
                  <a14:m>
                    <m:oMath xmlns:m="http://schemas.openxmlformats.org/officeDocument/2006/math">
                      <m:r>
                        <a:rPr lang="en-IE" i="1" dirty="0">
                          <a:solidFill>
                            <a:srgbClr val="990033"/>
                          </a:solidFill>
                          <a:latin typeface="Cambria Math"/>
                        </a:rPr>
                        <m:t>𝑎</m:t>
                      </m:r>
                      <m:r>
                        <a:rPr lang="en-IE" b="0" i="1" dirty="0" smtClean="0">
                          <a:solidFill>
                            <a:srgbClr val="990033"/>
                          </a:solidFill>
                          <a:latin typeface="Cambria Math"/>
                        </a:rPr>
                        <m:t>&gt;1</m:t>
                      </m:r>
                      <m:r>
                        <a:rPr lang="en-IE" i="1" dirty="0">
                          <a:solidFill>
                            <a:srgbClr val="990033"/>
                          </a:solidFill>
                          <a:latin typeface="Cambria Math"/>
                        </a:rPr>
                        <m:t> </m:t>
                      </m:r>
                    </m:oMath>
                  </a14:m>
                  <a:r>
                    <a:rPr lang="en-IE" dirty="0">
                      <a:solidFill>
                        <a:srgbClr val="990033"/>
                      </a:solidFill>
                    </a:rPr>
                    <a:t>	</a:t>
                  </a:r>
                  <a:r>
                    <a:rPr lang="en-IE" dirty="0" smtClean="0">
                      <a:solidFill>
                        <a:srgbClr val="990033"/>
                      </a:solidFill>
                    </a:rPr>
                    <a:t>	then  </a:t>
                  </a:r>
                  <a14:m>
                    <m:oMath xmlns:m="http://schemas.openxmlformats.org/officeDocument/2006/math">
                      <m:r>
                        <m:rPr>
                          <m:sty m:val="p"/>
                        </m:rPr>
                        <a:rPr lang="en-IE" dirty="0">
                          <a:solidFill>
                            <a:srgbClr val="990033"/>
                          </a:solidFill>
                          <a:latin typeface="Cambria Math"/>
                        </a:rPr>
                        <m:t>a</m:t>
                      </m:r>
                      <m:r>
                        <a:rPr lang="en-IE" b="0" i="1" dirty="0" smtClean="0">
                          <a:solidFill>
                            <a:srgbClr val="990033"/>
                          </a:solidFill>
                          <a:latin typeface="Cambria Math"/>
                        </a:rPr>
                        <m:t>&gt;</m:t>
                      </m:r>
                      <m:sSup>
                        <m:sSupPr>
                          <m:ctrlPr>
                            <a:rPr lang="en-IE" i="1" dirty="0">
                              <a:solidFill>
                                <a:srgbClr val="990033"/>
                              </a:solidFill>
                              <a:latin typeface="Cambria Math"/>
                            </a:rPr>
                          </m:ctrlPr>
                        </m:sSupPr>
                        <m:e>
                          <m:r>
                            <a:rPr lang="en-IE" i="1" dirty="0">
                              <a:solidFill>
                                <a:srgbClr val="990033"/>
                              </a:solidFill>
                              <a:latin typeface="Cambria Math"/>
                            </a:rPr>
                            <m:t>𝑎</m:t>
                          </m:r>
                        </m:e>
                        <m:sup>
                          <m:r>
                            <a:rPr lang="en-IE" i="1" dirty="0">
                              <a:solidFill>
                                <a:srgbClr val="990033"/>
                              </a:solidFill>
                              <a:latin typeface="Cambria Math"/>
                            </a:rPr>
                            <m:t>2</m:t>
                          </m:r>
                        </m:sup>
                      </m:sSup>
                    </m:oMath>
                  </a14:m>
                  <a:r>
                    <a:rPr lang="en-IE" dirty="0">
                      <a:solidFill>
                        <a:srgbClr val="990033"/>
                      </a:solidFill>
                    </a:rPr>
                    <a:t> 					</a:t>
                  </a:r>
                </a:p>
                <a:p>
                  <a:pPr>
                    <a:lnSpc>
                      <a:spcPct val="150000"/>
                    </a:lnSpc>
                    <a:spcAft>
                      <a:spcPts val="600"/>
                    </a:spcAft>
                  </a:pPr>
                  <a:r>
                    <a:rPr lang="en-IE" dirty="0">
                      <a:solidFill>
                        <a:srgbClr val="990033"/>
                      </a:solidFill>
                    </a:rPr>
                    <a:t>  </a:t>
                  </a:r>
                  <a:r>
                    <a:rPr lang="en-IE" dirty="0" smtClean="0">
                      <a:solidFill>
                        <a:srgbClr val="990033"/>
                      </a:solidFill>
                    </a:rPr>
                    <a:t>h </a:t>
                  </a:r>
                  <a:r>
                    <a:rPr lang="en-IE" dirty="0">
                      <a:solidFill>
                        <a:srgbClr val="990033"/>
                      </a:solidFill>
                    </a:rPr>
                    <a:t>	If </a:t>
                  </a:r>
                  <a14:m>
                    <m:oMath xmlns:m="http://schemas.openxmlformats.org/officeDocument/2006/math">
                      <m:r>
                        <a:rPr lang="en-IE" i="1" dirty="0">
                          <a:solidFill>
                            <a:srgbClr val="990033"/>
                          </a:solidFill>
                          <a:latin typeface="Cambria Math"/>
                        </a:rPr>
                        <m:t>𝑎</m:t>
                      </m:r>
                      <m:r>
                        <a:rPr lang="en-IE" i="1" dirty="0">
                          <a:solidFill>
                            <a:srgbClr val="990033"/>
                          </a:solidFill>
                          <a:latin typeface="Cambria Math"/>
                        </a:rPr>
                        <m:t>&gt;1</m:t>
                      </m:r>
                    </m:oMath>
                  </a14:m>
                  <a:r>
                    <a:rPr lang="en-IE" dirty="0">
                      <a:solidFill>
                        <a:srgbClr val="990033"/>
                      </a:solidFill>
                    </a:rPr>
                    <a:t>	 </a:t>
                  </a:r>
                  <a:r>
                    <a:rPr lang="en-IE" dirty="0" smtClean="0">
                      <a:solidFill>
                        <a:srgbClr val="990033"/>
                      </a:solidFill>
                    </a:rPr>
                    <a:t>	then  </a:t>
                  </a:r>
                  <a14:m>
                    <m:oMath xmlns:m="http://schemas.openxmlformats.org/officeDocument/2006/math">
                      <m:r>
                        <m:rPr>
                          <m:sty m:val="p"/>
                        </m:rPr>
                        <a:rPr lang="en-IE" dirty="0">
                          <a:solidFill>
                            <a:srgbClr val="990033"/>
                          </a:solidFill>
                          <a:latin typeface="Cambria Math"/>
                        </a:rPr>
                        <m:t>a</m:t>
                      </m:r>
                      <m:r>
                        <a:rPr lang="en-IE" b="0" i="1" dirty="0" smtClean="0">
                          <a:solidFill>
                            <a:srgbClr val="990033"/>
                          </a:solidFill>
                          <a:latin typeface="Cambria Math"/>
                        </a:rPr>
                        <m:t>&lt;</m:t>
                      </m:r>
                      <m:sSup>
                        <m:sSupPr>
                          <m:ctrlPr>
                            <a:rPr lang="en-IE" i="1" dirty="0">
                              <a:solidFill>
                                <a:srgbClr val="990033"/>
                              </a:solidFill>
                              <a:latin typeface="Cambria Math"/>
                            </a:rPr>
                          </m:ctrlPr>
                        </m:sSupPr>
                        <m:e>
                          <m:r>
                            <a:rPr lang="en-IE" i="1" dirty="0">
                              <a:solidFill>
                                <a:srgbClr val="990033"/>
                              </a:solidFill>
                              <a:latin typeface="Cambria Math"/>
                            </a:rPr>
                            <m:t>𝑎</m:t>
                          </m:r>
                        </m:e>
                        <m:sup>
                          <m:r>
                            <a:rPr lang="en-IE" i="1" dirty="0">
                              <a:solidFill>
                                <a:srgbClr val="990033"/>
                              </a:solidFill>
                              <a:latin typeface="Cambria Math"/>
                            </a:rPr>
                            <m:t>3</m:t>
                          </m:r>
                        </m:sup>
                      </m:sSup>
                    </m:oMath>
                  </a14:m>
                  <a:r>
                    <a:rPr lang="en-IE" dirty="0">
                      <a:solidFill>
                        <a:srgbClr val="990033"/>
                      </a:solidFill>
                    </a:rPr>
                    <a:t> 	 				</a:t>
                  </a:r>
                </a:p>
                <a:p>
                  <a:pPr>
                    <a:lnSpc>
                      <a:spcPct val="150000"/>
                    </a:lnSpc>
                    <a:spcAft>
                      <a:spcPts val="600"/>
                    </a:spcAft>
                  </a:pPr>
                  <a:r>
                    <a:rPr lang="en-IE" dirty="0">
                      <a:solidFill>
                        <a:srgbClr val="990033"/>
                      </a:solidFill>
                    </a:rPr>
                    <a:t>  </a:t>
                  </a:r>
                  <a:r>
                    <a:rPr lang="en-IE" dirty="0" err="1" smtClean="0">
                      <a:solidFill>
                        <a:srgbClr val="990033"/>
                      </a:solidFill>
                    </a:rPr>
                    <a:t>i</a:t>
                  </a:r>
                  <a:r>
                    <a:rPr lang="en-IE" dirty="0">
                      <a:solidFill>
                        <a:srgbClr val="990033"/>
                      </a:solidFill>
                    </a:rPr>
                    <a:t>	 If </a:t>
                  </a:r>
                  <a14:m>
                    <m:oMath xmlns:m="http://schemas.openxmlformats.org/officeDocument/2006/math">
                      <m:r>
                        <a:rPr lang="en-IE" i="1" dirty="0">
                          <a:solidFill>
                            <a:srgbClr val="990033"/>
                          </a:solidFill>
                          <a:latin typeface="Cambria Math"/>
                        </a:rPr>
                        <m:t>𝑎</m:t>
                      </m:r>
                      <m:r>
                        <a:rPr lang="en-IE" i="1" dirty="0">
                          <a:solidFill>
                            <a:srgbClr val="990033"/>
                          </a:solidFill>
                          <a:latin typeface="Cambria Math"/>
                        </a:rPr>
                        <m:t>&gt;1</m:t>
                      </m:r>
                    </m:oMath>
                  </a14:m>
                  <a:r>
                    <a:rPr lang="en-IE" dirty="0">
                      <a:solidFill>
                        <a:srgbClr val="990033"/>
                      </a:solidFill>
                    </a:rPr>
                    <a:t>	</a:t>
                  </a:r>
                  <a:r>
                    <a:rPr lang="en-IE" dirty="0" smtClean="0">
                      <a:solidFill>
                        <a:srgbClr val="990033"/>
                      </a:solidFill>
                    </a:rPr>
                    <a:t>	then  </a:t>
                  </a:r>
                  <a14:m>
                    <m:oMath xmlns:m="http://schemas.openxmlformats.org/officeDocument/2006/math">
                      <m:r>
                        <m:rPr>
                          <m:sty m:val="p"/>
                        </m:rPr>
                        <a:rPr lang="en-IE" dirty="0">
                          <a:solidFill>
                            <a:srgbClr val="990033"/>
                          </a:solidFill>
                          <a:latin typeface="Cambria Math"/>
                        </a:rPr>
                        <m:t>a</m:t>
                      </m:r>
                      <m:r>
                        <a:rPr lang="en-IE" b="0" i="1" dirty="0" smtClean="0">
                          <a:solidFill>
                            <a:srgbClr val="990033"/>
                          </a:solidFill>
                          <a:latin typeface="Cambria Math"/>
                        </a:rPr>
                        <m:t>&gt;</m:t>
                      </m:r>
                      <m:sSup>
                        <m:sSupPr>
                          <m:ctrlPr>
                            <a:rPr lang="en-IE" i="1" dirty="0">
                              <a:solidFill>
                                <a:srgbClr val="990033"/>
                              </a:solidFill>
                              <a:latin typeface="Cambria Math"/>
                            </a:rPr>
                          </m:ctrlPr>
                        </m:sSupPr>
                        <m:e>
                          <m:r>
                            <a:rPr lang="en-IE" i="1" dirty="0">
                              <a:solidFill>
                                <a:srgbClr val="990033"/>
                              </a:solidFill>
                              <a:latin typeface="Cambria Math"/>
                            </a:rPr>
                            <m:t>𝑎</m:t>
                          </m:r>
                        </m:e>
                        <m:sup>
                          <m:r>
                            <a:rPr lang="en-IE" i="1" dirty="0">
                              <a:solidFill>
                                <a:srgbClr val="990033"/>
                              </a:solidFill>
                              <a:latin typeface="Cambria Math"/>
                            </a:rPr>
                            <m:t>4</m:t>
                          </m:r>
                        </m:sup>
                      </m:sSup>
                    </m:oMath>
                  </a14:m>
                  <a:endParaRPr lang="en-IE" dirty="0">
                    <a:solidFill>
                      <a:srgbClr val="990033"/>
                    </a:solidFill>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9152493" y="2493226"/>
                  <a:ext cx="8494633" cy="4447371"/>
                </a:xfrm>
                <a:prstGeom prst="rect">
                  <a:avLst/>
                </a:prstGeom>
                <a:blipFill rotWithShape="1">
                  <a:blip r:embed="rId3"/>
                  <a:stretch>
                    <a:fillRect l="-646" b="-412"/>
                  </a:stretch>
                </a:blipFill>
              </p:spPr>
              <p:txBody>
                <a:bodyPr/>
                <a:lstStyle/>
                <a:p>
                  <a:r>
                    <a:rPr lang="en-IE">
                      <a:noFill/>
                    </a:rPr>
                    <a:t> </a:t>
                  </a:r>
                </a:p>
              </p:txBody>
            </p:sp>
          </mc:Fallback>
        </mc:AlternateContent>
        <p:sp>
          <p:nvSpPr>
            <p:cNvPr id="7" name="Rounded Rectangle 6"/>
            <p:cNvSpPr/>
            <p:nvPr/>
          </p:nvSpPr>
          <p:spPr>
            <a:xfrm rot="16200000">
              <a:off x="8586884" y="2653531"/>
              <a:ext cx="756000" cy="360000"/>
            </a:xfrm>
            <a:prstGeom prst="roundRect">
              <a:avLst/>
            </a:prstGeom>
            <a:solidFill>
              <a:srgbClr val="FDCC33"/>
            </a:solidFill>
            <a:ln w="19050">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IE" sz="1400" dirty="0" smtClean="0">
                  <a:solidFill>
                    <a:srgbClr val="990033"/>
                  </a:solidFill>
                </a:rPr>
                <a:t>Sol Q6</a:t>
              </a:r>
              <a:endParaRPr lang="en-IE" sz="1400" dirty="0">
                <a:solidFill>
                  <a:srgbClr val="990033"/>
                </a:solidFill>
              </a:endParaRPr>
            </a:p>
          </p:txBody>
        </p:sp>
      </p:grpSp>
    </p:spTree>
    <p:extLst>
      <p:ext uri="{BB962C8B-B14F-4D97-AF65-F5344CB8AC3E}">
        <p14:creationId xmlns:p14="http://schemas.microsoft.com/office/powerpoint/2010/main" val="300642414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35" presetClass="path" presetSubtype="0" accel="50000" decel="50000" fill="hold" nodeType="clickEffect">
                                  <p:stCondLst>
                                    <p:cond delay="0"/>
                                  </p:stCondLst>
                                  <p:childTnLst>
                                    <p:animMotion origin="layout" path="M -0.00018 7.40741E-7 L -0.93038 7.40741E-7 " pathEditMode="relative" rAng="0" ptsTypes="AA">
                                      <p:cBhvr>
                                        <p:cTn id="6" dur="2000" fill="hold"/>
                                        <p:tgtEl>
                                          <p:spTgt spid="5"/>
                                        </p:tgtEl>
                                        <p:attrNameLst>
                                          <p:attrName>ppt_x</p:attrName>
                                          <p:attrName>ppt_y</p:attrName>
                                        </p:attrNameLst>
                                      </p:cBhvr>
                                      <p:rCtr x="-46510" y="0"/>
                                    </p:animMotion>
                                  </p:childTnLst>
                                </p:cTn>
                              </p:par>
                            </p:childTnLst>
                          </p:cTn>
                        </p:par>
                      </p:childTnLst>
                    </p:cTn>
                  </p:par>
                  <p:par>
                    <p:cTn id="7" fill="hold">
                      <p:stCondLst>
                        <p:cond delay="indefinite"/>
                      </p:stCondLst>
                      <p:childTnLst>
                        <p:par>
                          <p:cTn id="8" fill="hold">
                            <p:stCondLst>
                              <p:cond delay="0"/>
                            </p:stCondLst>
                            <p:childTnLst>
                              <p:par>
                                <p:cTn id="9" presetID="63" presetClass="path" presetSubtype="0" accel="50000" decel="50000" fill="hold" nodeType="clickEffect">
                                  <p:stCondLst>
                                    <p:cond delay="0"/>
                                  </p:stCondLst>
                                  <p:childTnLst>
                                    <p:animMotion origin="layout" path="M -0.93038 7.40741E-7 L -0.00018 0.00347 " pathEditMode="relative" rAng="0" ptsTypes="AA">
                                      <p:cBhvr>
                                        <p:cTn id="10" dur="2000" fill="hold"/>
                                        <p:tgtEl>
                                          <p:spTgt spid="5"/>
                                        </p:tgtEl>
                                        <p:attrNameLst>
                                          <p:attrName>ppt_x</p:attrName>
                                          <p:attrName>ppt_y</p:attrName>
                                        </p:attrNameLst>
                                      </p:cBhvr>
                                      <p:rCtr x="46510" y="162"/>
                                    </p:animMotion>
                                  </p:childTnLst>
                                </p:cTn>
                              </p:par>
                            </p:childTnLst>
                          </p:cTn>
                        </p:par>
                      </p:childTnLst>
                    </p:cTn>
                  </p:par>
                </p:childTnLst>
              </p:cTn>
              <p:nextCondLst>
                <p:cond evt="onClick" delay="0">
                  <p:tgtEl>
                    <p:spTgt spid="5"/>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0264"/>
            <a:ext cx="8229600" cy="1143000"/>
          </a:xfrm>
        </p:spPr>
        <p:txBody>
          <a:bodyPr>
            <a:normAutofit fontScale="90000"/>
          </a:bodyPr>
          <a:lstStyle/>
          <a:p>
            <a:r>
              <a:rPr lang="en-IE" dirty="0"/>
              <a:t>Section I</a:t>
            </a:r>
            <a:r>
              <a:rPr lang="en-IE" dirty="0" smtClean="0"/>
              <a:t>: </a:t>
            </a:r>
            <a:r>
              <a:rPr lang="en-IE" dirty="0"/>
              <a:t>Student Activity 1</a:t>
            </a:r>
            <a:br>
              <a:rPr lang="en-IE" dirty="0"/>
            </a:br>
            <a:r>
              <a:rPr lang="en-IE" sz="3600" dirty="0"/>
              <a:t>Double Inequalities </a:t>
            </a:r>
            <a:r>
              <a:rPr lang="en-IE" sz="4000" dirty="0" smtClean="0"/>
              <a:t>.</a:t>
            </a:r>
            <a:endParaRPr lang="en-IE" dirty="0"/>
          </a:p>
        </p:txBody>
      </p:sp>
      <p:sp>
        <p:nvSpPr>
          <p:cNvPr id="4" name="Rectangle 3"/>
          <p:cNvSpPr/>
          <p:nvPr/>
        </p:nvSpPr>
        <p:spPr>
          <a:xfrm>
            <a:off x="349592" y="1052736"/>
            <a:ext cx="8444816" cy="3477875"/>
          </a:xfrm>
          <a:prstGeom prst="rect">
            <a:avLst/>
          </a:prstGeom>
        </p:spPr>
        <p:txBody>
          <a:bodyPr wrap="square">
            <a:spAutoFit/>
          </a:bodyPr>
          <a:lstStyle/>
          <a:p>
            <a:pPr marL="342900" indent="-342900">
              <a:buFont typeface="Arial" pitchFamily="34" charset="0"/>
              <a:buChar char="•"/>
            </a:pPr>
            <a:r>
              <a:rPr lang="en-IE" sz="2000" dirty="0">
                <a:solidFill>
                  <a:srgbClr val="990033"/>
                </a:solidFill>
              </a:rPr>
              <a:t>Angus wants to buy a present for a friend and he wants to spend at least €24 and no more than €30. </a:t>
            </a:r>
          </a:p>
          <a:p>
            <a:pPr marL="342900" indent="-342900">
              <a:lnSpc>
                <a:spcPct val="150000"/>
              </a:lnSpc>
              <a:buFont typeface="Arial" pitchFamily="34" charset="0"/>
              <a:buChar char="•"/>
            </a:pPr>
            <a:r>
              <a:rPr lang="en-IE" sz="2000" dirty="0" smtClean="0">
                <a:solidFill>
                  <a:srgbClr val="990033"/>
                </a:solidFill>
              </a:rPr>
              <a:t>Does </a:t>
            </a:r>
            <a:r>
              <a:rPr lang="en-IE" sz="2000" dirty="0">
                <a:solidFill>
                  <a:srgbClr val="990033"/>
                </a:solidFill>
              </a:rPr>
              <a:t>this include €24 and €30? </a:t>
            </a:r>
          </a:p>
          <a:p>
            <a:pPr marL="342900" indent="-342900">
              <a:lnSpc>
                <a:spcPct val="150000"/>
              </a:lnSpc>
              <a:buFont typeface="Arial" pitchFamily="34" charset="0"/>
              <a:buChar char="•"/>
            </a:pPr>
            <a:r>
              <a:rPr lang="en-IE" sz="2000" dirty="0" smtClean="0">
                <a:solidFill>
                  <a:srgbClr val="990033"/>
                </a:solidFill>
              </a:rPr>
              <a:t>What </a:t>
            </a:r>
            <a:r>
              <a:rPr lang="en-IE" sz="2000" dirty="0">
                <a:solidFill>
                  <a:srgbClr val="990033"/>
                </a:solidFill>
              </a:rPr>
              <a:t>is the least he can spend? </a:t>
            </a:r>
          </a:p>
          <a:p>
            <a:pPr marL="342900" indent="-342900">
              <a:lnSpc>
                <a:spcPct val="150000"/>
              </a:lnSpc>
              <a:buFont typeface="Arial" pitchFamily="34" charset="0"/>
              <a:buChar char="•"/>
            </a:pPr>
            <a:r>
              <a:rPr lang="en-IE" sz="2000" dirty="0" smtClean="0">
                <a:solidFill>
                  <a:srgbClr val="990033"/>
                </a:solidFill>
              </a:rPr>
              <a:t>What </a:t>
            </a:r>
            <a:r>
              <a:rPr lang="en-IE" sz="2000" dirty="0">
                <a:solidFill>
                  <a:srgbClr val="990033"/>
                </a:solidFill>
              </a:rPr>
              <a:t>is the most he can spend? </a:t>
            </a:r>
          </a:p>
          <a:p>
            <a:pPr marL="342900" indent="-342900">
              <a:lnSpc>
                <a:spcPct val="150000"/>
              </a:lnSpc>
              <a:buFont typeface="Arial" pitchFamily="34" charset="0"/>
              <a:buChar char="•"/>
            </a:pPr>
            <a:r>
              <a:rPr lang="en-IE" sz="2000" dirty="0" smtClean="0">
                <a:solidFill>
                  <a:srgbClr val="990033"/>
                </a:solidFill>
              </a:rPr>
              <a:t>Write </a:t>
            </a:r>
            <a:r>
              <a:rPr lang="en-IE" sz="2000" dirty="0">
                <a:solidFill>
                  <a:srgbClr val="990033"/>
                </a:solidFill>
              </a:rPr>
              <a:t>this problem as a set of inequalities? </a:t>
            </a:r>
          </a:p>
          <a:p>
            <a:pPr marL="342900" indent="-342900">
              <a:lnSpc>
                <a:spcPct val="150000"/>
              </a:lnSpc>
              <a:buFont typeface="Arial" pitchFamily="34" charset="0"/>
              <a:buChar char="•"/>
            </a:pPr>
            <a:r>
              <a:rPr lang="en-IE" sz="2000" dirty="0" smtClean="0">
                <a:solidFill>
                  <a:srgbClr val="990033"/>
                </a:solidFill>
              </a:rPr>
              <a:t>What </a:t>
            </a:r>
            <a:r>
              <a:rPr lang="en-IE" sz="2000" dirty="0">
                <a:solidFill>
                  <a:srgbClr val="990033"/>
                </a:solidFill>
              </a:rPr>
              <a:t>is another way of writing the inequality </a:t>
            </a:r>
            <a:r>
              <a:rPr lang="en-IE" sz="2000" i="1" dirty="0">
                <a:solidFill>
                  <a:srgbClr val="990033"/>
                </a:solidFill>
              </a:rPr>
              <a:t>x </a:t>
            </a:r>
            <a:r>
              <a:rPr lang="en-IE" sz="2000" dirty="0">
                <a:solidFill>
                  <a:srgbClr val="990033"/>
                </a:solidFill>
              </a:rPr>
              <a:t>≥ 24? </a:t>
            </a:r>
          </a:p>
          <a:p>
            <a:pPr marL="342900" indent="-342900">
              <a:lnSpc>
                <a:spcPct val="150000"/>
              </a:lnSpc>
              <a:buFont typeface="Arial" pitchFamily="34" charset="0"/>
              <a:buChar char="•"/>
            </a:pPr>
            <a:r>
              <a:rPr lang="en-IE" sz="2000" dirty="0" smtClean="0">
                <a:solidFill>
                  <a:srgbClr val="990033"/>
                </a:solidFill>
              </a:rPr>
              <a:t>Now </a:t>
            </a:r>
            <a:r>
              <a:rPr lang="en-IE" sz="2000" dirty="0">
                <a:solidFill>
                  <a:srgbClr val="990033"/>
                </a:solidFill>
              </a:rPr>
              <a:t>we can put the two inequalities together as 24 ≤ </a:t>
            </a:r>
            <a:r>
              <a:rPr lang="en-IE" sz="2000" i="1" dirty="0">
                <a:solidFill>
                  <a:srgbClr val="990033"/>
                </a:solidFill>
              </a:rPr>
              <a:t>x </a:t>
            </a:r>
            <a:r>
              <a:rPr lang="en-IE" sz="2000" dirty="0">
                <a:solidFill>
                  <a:srgbClr val="990033"/>
                </a:solidFill>
              </a:rPr>
              <a:t>≤ 30. </a:t>
            </a:r>
          </a:p>
        </p:txBody>
      </p:sp>
      <p:grpSp>
        <p:nvGrpSpPr>
          <p:cNvPr id="5" name="Group 4"/>
          <p:cNvGrpSpPr/>
          <p:nvPr/>
        </p:nvGrpSpPr>
        <p:grpSpPr>
          <a:xfrm>
            <a:off x="8792493" y="654110"/>
            <a:ext cx="8277039" cy="5378912"/>
            <a:chOff x="8792493" y="654110"/>
            <a:chExt cx="8277039" cy="5378912"/>
          </a:xfrm>
        </p:grpSpPr>
        <p:pic>
          <p:nvPicPr>
            <p:cNvPr id="21508"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275" t="402" r="-1"/>
            <a:stretch/>
          </p:blipFill>
          <p:spPr bwMode="auto">
            <a:xfrm>
              <a:off x="9171275" y="654110"/>
              <a:ext cx="7898257" cy="53789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Rounded Rectangle 12"/>
            <p:cNvSpPr/>
            <p:nvPr/>
          </p:nvSpPr>
          <p:spPr>
            <a:xfrm rot="16200000">
              <a:off x="8162493" y="1511698"/>
              <a:ext cx="1620000" cy="360000"/>
            </a:xfrm>
            <a:prstGeom prst="roundRect">
              <a:avLst/>
            </a:prstGeom>
            <a:solidFill>
              <a:srgbClr val="FDCC33"/>
            </a:solidFill>
            <a:ln w="19050">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IE" sz="1400" dirty="0" smtClean="0">
                  <a:solidFill>
                    <a:srgbClr val="990033"/>
                  </a:solidFill>
                </a:rPr>
                <a:t>Lesson interaction</a:t>
              </a:r>
              <a:endParaRPr lang="en-IE" sz="1400" dirty="0">
                <a:solidFill>
                  <a:srgbClr val="990033"/>
                </a:solidFill>
              </a:endParaRPr>
            </a:p>
          </p:txBody>
        </p:sp>
      </p:grpSp>
    </p:spTree>
    <p:extLst>
      <p:ext uri="{BB962C8B-B14F-4D97-AF65-F5344CB8AC3E}">
        <p14:creationId xmlns:p14="http://schemas.microsoft.com/office/powerpoint/2010/main" val="1246231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fade">
                                      <p:cBhvr>
                                        <p:cTn id="37"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8" restart="whenNotActive" fill="hold" evtFilter="cancelBubble" nodeType="interactiveSeq">
                <p:stCondLst>
                  <p:cond evt="onClick" delay="0">
                    <p:tgtEl>
                      <p:spTgt spid="5"/>
                    </p:tgtEl>
                  </p:cond>
                </p:stCondLst>
                <p:endSync evt="end" delay="0">
                  <p:rtn val="all"/>
                </p:endSync>
                <p:childTnLst>
                  <p:par>
                    <p:cTn id="39" fill="hold">
                      <p:stCondLst>
                        <p:cond delay="0"/>
                      </p:stCondLst>
                      <p:childTnLst>
                        <p:par>
                          <p:cTn id="40" fill="hold">
                            <p:stCondLst>
                              <p:cond delay="0"/>
                            </p:stCondLst>
                            <p:childTnLst>
                              <p:par>
                                <p:cTn id="41" presetID="35" presetClass="path" presetSubtype="0" accel="50000" decel="50000" fill="hold" nodeType="clickEffect">
                                  <p:stCondLst>
                                    <p:cond delay="0"/>
                                  </p:stCondLst>
                                  <p:childTnLst>
                                    <p:animMotion origin="layout" path="M -0.00018 7.40741E-7 L -0.93038 7.40741E-7 " pathEditMode="relative" rAng="0" ptsTypes="AA">
                                      <p:cBhvr>
                                        <p:cTn id="42" dur="2000" fill="hold"/>
                                        <p:tgtEl>
                                          <p:spTgt spid="5"/>
                                        </p:tgtEl>
                                        <p:attrNameLst>
                                          <p:attrName>ppt_x</p:attrName>
                                          <p:attrName>ppt_y</p:attrName>
                                        </p:attrNameLst>
                                      </p:cBhvr>
                                      <p:rCtr x="-46510" y="0"/>
                                    </p:animMotion>
                                  </p:childTnLst>
                                </p:cTn>
                              </p:par>
                            </p:childTnLst>
                          </p:cTn>
                        </p:par>
                      </p:childTnLst>
                    </p:cTn>
                  </p:par>
                  <p:par>
                    <p:cTn id="43" fill="hold">
                      <p:stCondLst>
                        <p:cond delay="indefinite"/>
                      </p:stCondLst>
                      <p:childTnLst>
                        <p:par>
                          <p:cTn id="44" fill="hold">
                            <p:stCondLst>
                              <p:cond delay="0"/>
                            </p:stCondLst>
                            <p:childTnLst>
                              <p:par>
                                <p:cTn id="45" presetID="63" presetClass="path" presetSubtype="0" accel="50000" decel="50000" fill="hold" nodeType="clickEffect">
                                  <p:stCondLst>
                                    <p:cond delay="0"/>
                                  </p:stCondLst>
                                  <p:childTnLst>
                                    <p:animMotion origin="layout" path="M -0.93038 7.40741E-7 L -0.00018 0.00347 " pathEditMode="relative" rAng="0" ptsTypes="AA">
                                      <p:cBhvr>
                                        <p:cTn id="46" dur="2000" fill="hold"/>
                                        <p:tgtEl>
                                          <p:spTgt spid="5"/>
                                        </p:tgtEl>
                                        <p:attrNameLst>
                                          <p:attrName>ppt_x</p:attrName>
                                          <p:attrName>ppt_y</p:attrName>
                                        </p:attrNameLst>
                                      </p:cBhvr>
                                      <p:rCtr x="46510" y="162"/>
                                    </p:animMotion>
                                  </p:childTnLst>
                                </p:cTn>
                              </p:par>
                            </p:childTnLst>
                          </p:cTn>
                        </p:par>
                      </p:childTnLst>
                    </p:cTn>
                  </p:par>
                </p:childTnLst>
              </p:cTn>
              <p:nextCondLst>
                <p:cond evt="onClick" delay="0">
                  <p:tgtEl>
                    <p:spTgt spid="5"/>
                  </p:tgtEl>
                </p:cond>
              </p:nextCondLst>
            </p:seq>
          </p:childTnLst>
        </p:cTn>
      </p:par>
    </p:tnLst>
    <p:bldLst>
      <p:bldP spid="4"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0264"/>
            <a:ext cx="8229600" cy="1143000"/>
          </a:xfrm>
        </p:spPr>
        <p:txBody>
          <a:bodyPr>
            <a:normAutofit fontScale="90000"/>
          </a:bodyPr>
          <a:lstStyle/>
          <a:p>
            <a:r>
              <a:rPr lang="en-IE" dirty="0"/>
              <a:t>Section I</a:t>
            </a:r>
            <a:r>
              <a:rPr lang="en-IE" dirty="0" smtClean="0"/>
              <a:t>: </a:t>
            </a:r>
            <a:r>
              <a:rPr lang="en-IE" dirty="0"/>
              <a:t>Student Activity 1</a:t>
            </a:r>
            <a:br>
              <a:rPr lang="en-IE" dirty="0"/>
            </a:br>
            <a:r>
              <a:rPr lang="en-IE" sz="3600" dirty="0"/>
              <a:t>Double Inequalities </a:t>
            </a:r>
            <a:r>
              <a:rPr lang="en-IE" sz="4000" dirty="0" smtClean="0"/>
              <a:t>.</a:t>
            </a:r>
            <a:endParaRPr lang="en-IE" dirty="0"/>
          </a:p>
        </p:txBody>
      </p:sp>
      <p:pic>
        <p:nvPicPr>
          <p:cNvPr id="7" name="Picture 3"/>
          <p:cNvPicPr>
            <a:picLocks noChangeArrowheads="1"/>
          </p:cNvPicPr>
          <p:nvPr/>
        </p:nvPicPr>
        <p:blipFill rotWithShape="1">
          <a:blip r:embed="rId2" cstate="print">
            <a:extLst>
              <a:ext uri="{28A0092B-C50C-407E-A947-70E740481C1C}">
                <a14:useLocalDpi xmlns:a14="http://schemas.microsoft.com/office/drawing/2010/main" val="0"/>
              </a:ext>
            </a:extLst>
          </a:blip>
          <a:srcRect t="69817" b="18772"/>
          <a:stretch/>
        </p:blipFill>
        <p:spPr bwMode="auto">
          <a:xfrm>
            <a:off x="612000" y="2348920"/>
            <a:ext cx="7920000"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0" name="Group 9"/>
          <p:cNvGrpSpPr/>
          <p:nvPr/>
        </p:nvGrpSpPr>
        <p:grpSpPr>
          <a:xfrm>
            <a:off x="3311880" y="2379324"/>
            <a:ext cx="4176424" cy="186061"/>
            <a:chOff x="3311880" y="2379324"/>
            <a:chExt cx="4176424" cy="186061"/>
          </a:xfrm>
        </p:grpSpPr>
        <p:cxnSp>
          <p:nvCxnSpPr>
            <p:cNvPr id="6" name="Straight Connector 5"/>
            <p:cNvCxnSpPr/>
            <p:nvPr/>
          </p:nvCxnSpPr>
          <p:spPr>
            <a:xfrm>
              <a:off x="3493752" y="2469577"/>
              <a:ext cx="3816000" cy="0"/>
            </a:xfrm>
            <a:prstGeom prst="line">
              <a:avLst/>
            </a:prstGeom>
            <a:ln w="57150">
              <a:solidFill>
                <a:srgbClr val="990033"/>
              </a:solidFill>
            </a:ln>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3311880" y="2379324"/>
              <a:ext cx="180000" cy="180000"/>
            </a:xfrm>
            <a:prstGeom prst="ellipse">
              <a:avLst/>
            </a:prstGeom>
            <a:noFill/>
            <a:ln>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2" name="Oval 11"/>
            <p:cNvSpPr/>
            <p:nvPr/>
          </p:nvSpPr>
          <p:spPr>
            <a:xfrm>
              <a:off x="7308304" y="2385385"/>
              <a:ext cx="180000" cy="180000"/>
            </a:xfrm>
            <a:prstGeom prst="ellipse">
              <a:avLst/>
            </a:prstGeom>
            <a:noFill/>
            <a:ln>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pic>
        <p:nvPicPr>
          <p:cNvPr id="14" name="Picture 3"/>
          <p:cNvPicPr>
            <a:picLocks noChangeArrowheads="1"/>
          </p:cNvPicPr>
          <p:nvPr/>
        </p:nvPicPr>
        <p:blipFill rotWithShape="1">
          <a:blip r:embed="rId2" cstate="print">
            <a:extLst>
              <a:ext uri="{28A0092B-C50C-407E-A947-70E740481C1C}">
                <a14:useLocalDpi xmlns:a14="http://schemas.microsoft.com/office/drawing/2010/main" val="0"/>
              </a:ext>
            </a:extLst>
          </a:blip>
          <a:srcRect t="69817" b="18772"/>
          <a:stretch/>
        </p:blipFill>
        <p:spPr bwMode="auto">
          <a:xfrm>
            <a:off x="612000" y="4365104"/>
            <a:ext cx="7920000"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5" name="Group 14"/>
          <p:cNvGrpSpPr/>
          <p:nvPr/>
        </p:nvGrpSpPr>
        <p:grpSpPr>
          <a:xfrm>
            <a:off x="3347864" y="4395508"/>
            <a:ext cx="4176424" cy="186061"/>
            <a:chOff x="3311880" y="2379324"/>
            <a:chExt cx="4176424" cy="186061"/>
          </a:xfrm>
        </p:grpSpPr>
        <p:cxnSp>
          <p:nvCxnSpPr>
            <p:cNvPr id="16" name="Straight Connector 15"/>
            <p:cNvCxnSpPr/>
            <p:nvPr/>
          </p:nvCxnSpPr>
          <p:spPr>
            <a:xfrm>
              <a:off x="3482177" y="2469577"/>
              <a:ext cx="3852000" cy="0"/>
            </a:xfrm>
            <a:prstGeom prst="line">
              <a:avLst/>
            </a:prstGeom>
            <a:ln w="57150">
              <a:solidFill>
                <a:srgbClr val="990033"/>
              </a:solidFill>
            </a:ln>
          </p:spPr>
          <p:style>
            <a:lnRef idx="1">
              <a:schemeClr val="accent1"/>
            </a:lnRef>
            <a:fillRef idx="0">
              <a:schemeClr val="accent1"/>
            </a:fillRef>
            <a:effectRef idx="0">
              <a:schemeClr val="accent1"/>
            </a:effectRef>
            <a:fontRef idx="minor">
              <a:schemeClr val="tx1"/>
            </a:fontRef>
          </p:style>
        </p:cxnSp>
        <p:sp>
          <p:nvSpPr>
            <p:cNvPr id="17" name="Oval 16"/>
            <p:cNvSpPr/>
            <p:nvPr/>
          </p:nvSpPr>
          <p:spPr>
            <a:xfrm>
              <a:off x="3311880" y="2379324"/>
              <a:ext cx="180000" cy="180000"/>
            </a:xfrm>
            <a:prstGeom prst="ellipse">
              <a:avLst/>
            </a:prstGeom>
            <a:solidFill>
              <a:srgbClr val="990033"/>
            </a:solidFill>
            <a:ln>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8" name="Oval 17"/>
            <p:cNvSpPr/>
            <p:nvPr/>
          </p:nvSpPr>
          <p:spPr>
            <a:xfrm>
              <a:off x="7308304" y="2385385"/>
              <a:ext cx="180000" cy="180000"/>
            </a:xfrm>
            <a:prstGeom prst="ellipse">
              <a:avLst/>
            </a:prstGeom>
            <a:solidFill>
              <a:srgbClr val="990033"/>
            </a:solidFill>
            <a:ln>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pic>
        <p:nvPicPr>
          <p:cNvPr id="19" name="Picture 3"/>
          <p:cNvPicPr>
            <a:picLocks noChangeArrowheads="1"/>
          </p:cNvPicPr>
          <p:nvPr/>
        </p:nvPicPr>
        <p:blipFill rotWithShape="1">
          <a:blip r:embed="rId2" cstate="print">
            <a:extLst>
              <a:ext uri="{28A0092B-C50C-407E-A947-70E740481C1C}">
                <a14:useLocalDpi xmlns:a14="http://schemas.microsoft.com/office/drawing/2010/main" val="0"/>
              </a:ext>
            </a:extLst>
          </a:blip>
          <a:srcRect t="69817" b="18772"/>
          <a:stretch/>
        </p:blipFill>
        <p:spPr bwMode="auto">
          <a:xfrm>
            <a:off x="612440" y="5805304"/>
            <a:ext cx="7920000"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1" name="Group 10"/>
          <p:cNvGrpSpPr/>
          <p:nvPr/>
        </p:nvGrpSpPr>
        <p:grpSpPr>
          <a:xfrm>
            <a:off x="3923928" y="5823536"/>
            <a:ext cx="2988312" cy="180000"/>
            <a:chOff x="3923928" y="5823536"/>
            <a:chExt cx="2988312" cy="180000"/>
          </a:xfrm>
        </p:grpSpPr>
        <p:sp>
          <p:nvSpPr>
            <p:cNvPr id="24" name="Oval 23"/>
            <p:cNvSpPr/>
            <p:nvPr/>
          </p:nvSpPr>
          <p:spPr>
            <a:xfrm>
              <a:off x="3923928" y="5823536"/>
              <a:ext cx="180000" cy="180000"/>
            </a:xfrm>
            <a:prstGeom prst="ellipse">
              <a:avLst/>
            </a:prstGeom>
            <a:solidFill>
              <a:srgbClr val="990033"/>
            </a:solidFill>
            <a:ln>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5" name="Oval 24"/>
            <p:cNvSpPr/>
            <p:nvPr/>
          </p:nvSpPr>
          <p:spPr>
            <a:xfrm>
              <a:off x="6156176" y="5823536"/>
              <a:ext cx="180000" cy="180000"/>
            </a:xfrm>
            <a:prstGeom prst="ellipse">
              <a:avLst/>
            </a:prstGeom>
            <a:solidFill>
              <a:srgbClr val="990033"/>
            </a:solidFill>
            <a:ln>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6" name="Oval 25"/>
            <p:cNvSpPr/>
            <p:nvPr/>
          </p:nvSpPr>
          <p:spPr>
            <a:xfrm>
              <a:off x="4482000" y="5823536"/>
              <a:ext cx="180000" cy="180000"/>
            </a:xfrm>
            <a:prstGeom prst="ellipse">
              <a:avLst/>
            </a:prstGeom>
            <a:solidFill>
              <a:srgbClr val="990033"/>
            </a:solidFill>
            <a:ln>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7" name="Oval 26"/>
            <p:cNvSpPr/>
            <p:nvPr/>
          </p:nvSpPr>
          <p:spPr>
            <a:xfrm>
              <a:off x="6732240" y="5823536"/>
              <a:ext cx="180000" cy="180000"/>
            </a:xfrm>
            <a:prstGeom prst="ellipse">
              <a:avLst/>
            </a:prstGeom>
            <a:solidFill>
              <a:srgbClr val="990033"/>
            </a:solidFill>
            <a:ln>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8" name="Oval 27"/>
            <p:cNvSpPr/>
            <p:nvPr/>
          </p:nvSpPr>
          <p:spPr>
            <a:xfrm>
              <a:off x="5004048" y="5823536"/>
              <a:ext cx="180000" cy="180000"/>
            </a:xfrm>
            <a:prstGeom prst="ellipse">
              <a:avLst/>
            </a:prstGeom>
            <a:solidFill>
              <a:srgbClr val="990033"/>
            </a:solidFill>
            <a:ln>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9" name="Oval 28"/>
            <p:cNvSpPr/>
            <p:nvPr/>
          </p:nvSpPr>
          <p:spPr>
            <a:xfrm>
              <a:off x="5580112" y="5823536"/>
              <a:ext cx="180000" cy="180000"/>
            </a:xfrm>
            <a:prstGeom prst="ellipse">
              <a:avLst/>
            </a:prstGeom>
            <a:solidFill>
              <a:srgbClr val="990033"/>
            </a:solidFill>
            <a:ln>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31" name="Group 30"/>
          <p:cNvGrpSpPr/>
          <p:nvPr/>
        </p:nvGrpSpPr>
        <p:grpSpPr>
          <a:xfrm>
            <a:off x="8792493" y="654110"/>
            <a:ext cx="8277039" cy="5378912"/>
            <a:chOff x="8792493" y="654110"/>
            <a:chExt cx="8277039" cy="5378912"/>
          </a:xfrm>
        </p:grpSpPr>
        <p:pic>
          <p:nvPicPr>
            <p:cNvPr id="32"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275" t="402" r="-1"/>
            <a:stretch/>
          </p:blipFill>
          <p:spPr bwMode="auto">
            <a:xfrm>
              <a:off x="9171275" y="654110"/>
              <a:ext cx="7898257" cy="53789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3" name="Rounded Rectangle 32"/>
            <p:cNvSpPr/>
            <p:nvPr/>
          </p:nvSpPr>
          <p:spPr>
            <a:xfrm rot="16200000">
              <a:off x="8162493" y="1511698"/>
              <a:ext cx="1620000" cy="360000"/>
            </a:xfrm>
            <a:prstGeom prst="roundRect">
              <a:avLst/>
            </a:prstGeom>
            <a:solidFill>
              <a:srgbClr val="FDCC33"/>
            </a:solidFill>
            <a:ln w="19050">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IE" sz="1400" dirty="0" smtClean="0">
                  <a:solidFill>
                    <a:srgbClr val="990033"/>
                  </a:solidFill>
                </a:rPr>
                <a:t>Lesson interaction</a:t>
              </a:r>
              <a:endParaRPr lang="en-IE" sz="1400" dirty="0">
                <a:solidFill>
                  <a:srgbClr val="990033"/>
                </a:solidFill>
              </a:endParaRPr>
            </a:p>
          </p:txBody>
        </p:sp>
      </p:grpSp>
      <mc:AlternateContent xmlns:mc="http://schemas.openxmlformats.org/markup-compatibility/2006" xmlns:a14="http://schemas.microsoft.com/office/drawing/2010/main">
        <mc:Choice Requires="a14">
          <p:sp>
            <p:nvSpPr>
              <p:cNvPr id="4" name="Rectangle 3"/>
              <p:cNvSpPr/>
              <p:nvPr/>
            </p:nvSpPr>
            <p:spPr>
              <a:xfrm>
                <a:off x="349592" y="1052736"/>
                <a:ext cx="8444816" cy="6093976"/>
              </a:xfrm>
              <a:prstGeom prst="rect">
                <a:avLst/>
              </a:prstGeom>
            </p:spPr>
            <p:txBody>
              <a:bodyPr wrap="square">
                <a:spAutoFit/>
              </a:bodyPr>
              <a:lstStyle/>
              <a:p>
                <a:pPr marL="342900" indent="-342900">
                  <a:lnSpc>
                    <a:spcPct val="150000"/>
                  </a:lnSpc>
                  <a:buFont typeface="Arial" pitchFamily="34" charset="0"/>
                  <a:buChar char="•"/>
                </a:pPr>
                <a:r>
                  <a:rPr lang="en-IE" sz="2000" dirty="0" smtClean="0">
                    <a:solidFill>
                      <a:srgbClr val="990033"/>
                    </a:solidFill>
                  </a:rPr>
                  <a:t>What </a:t>
                </a:r>
                <a:r>
                  <a:rPr lang="en-IE" sz="2000" dirty="0">
                    <a:solidFill>
                      <a:srgbClr val="990033"/>
                    </a:solidFill>
                  </a:rPr>
                  <a:t>does the following inequality mean </a:t>
                </a:r>
                <a14:m>
                  <m:oMath xmlns:m="http://schemas.openxmlformats.org/officeDocument/2006/math">
                    <m:r>
                      <a:rPr lang="en-IE" sz="2000" i="1" dirty="0" smtClean="0">
                        <a:solidFill>
                          <a:srgbClr val="990033"/>
                        </a:solidFill>
                        <a:latin typeface="Cambria Math"/>
                      </a:rPr>
                      <m:t>2 &lt; </m:t>
                    </m:r>
                    <m:r>
                      <a:rPr lang="en-IE" sz="2000" i="1" dirty="0" smtClean="0">
                        <a:solidFill>
                          <a:srgbClr val="990033"/>
                        </a:solidFill>
                        <a:latin typeface="Cambria Math"/>
                      </a:rPr>
                      <m:t>𝑥</m:t>
                    </m:r>
                    <m:r>
                      <a:rPr lang="en-IE" sz="2000" i="1" dirty="0" smtClean="0">
                        <a:solidFill>
                          <a:srgbClr val="990033"/>
                        </a:solidFill>
                        <a:latin typeface="Cambria Math"/>
                      </a:rPr>
                      <m:t> &lt; 5, </m:t>
                    </m:r>
                    <m:r>
                      <a:rPr lang="en-IE" sz="2000" i="1" dirty="0" smtClean="0">
                        <a:solidFill>
                          <a:srgbClr val="990033"/>
                        </a:solidFill>
                        <a:latin typeface="Cambria Math"/>
                      </a:rPr>
                      <m:t>𝑥</m:t>
                    </m:r>
                    <m:r>
                      <a:rPr lang="en-IE" sz="2000" i="1" dirty="0" smtClean="0">
                        <a:solidFill>
                          <a:srgbClr val="990033"/>
                        </a:solidFill>
                        <a:latin typeface="Cambria Math"/>
                      </a:rPr>
                      <m:t> ∈ </m:t>
                    </m:r>
                    <m:r>
                      <a:rPr lang="en-IE" sz="2000" i="1" dirty="0" smtClean="0">
                        <a:solidFill>
                          <a:srgbClr val="990033"/>
                        </a:solidFill>
                        <a:latin typeface="Cambria Math"/>
                      </a:rPr>
                      <m:t>𝑅</m:t>
                    </m:r>
                  </m:oMath>
                </a14:m>
                <a:r>
                  <a:rPr lang="en-IE" sz="2000" dirty="0" smtClean="0">
                    <a:solidFill>
                      <a:srgbClr val="990033"/>
                    </a:solidFill>
                  </a:rPr>
                  <a:t>?</a:t>
                </a:r>
              </a:p>
              <a:p>
                <a:pPr marL="342900" indent="-342900">
                  <a:lnSpc>
                    <a:spcPct val="150000"/>
                  </a:lnSpc>
                  <a:buFont typeface="Arial" pitchFamily="34" charset="0"/>
                  <a:buChar char="•"/>
                </a:pPr>
                <a:r>
                  <a:rPr lang="en-IE" sz="2000" dirty="0">
                    <a:solidFill>
                      <a:srgbClr val="990033"/>
                    </a:solidFill>
                  </a:rPr>
                  <a:t>How could we represent </a:t>
                </a:r>
                <a14:m>
                  <m:oMath xmlns:m="http://schemas.openxmlformats.org/officeDocument/2006/math">
                    <m:r>
                      <a:rPr lang="en-IE" sz="2000" i="1" dirty="0" smtClean="0">
                        <a:solidFill>
                          <a:srgbClr val="990033"/>
                        </a:solidFill>
                        <a:latin typeface="Cambria Math"/>
                      </a:rPr>
                      <m:t>−2 &lt; </m:t>
                    </m:r>
                    <m:r>
                      <a:rPr lang="en-IE" sz="2000" i="1" dirty="0" smtClean="0">
                        <a:solidFill>
                          <a:srgbClr val="990033"/>
                        </a:solidFill>
                        <a:latin typeface="Cambria Math"/>
                      </a:rPr>
                      <m:t>𝑥</m:t>
                    </m:r>
                    <m:r>
                      <a:rPr lang="en-IE" sz="2000" i="1" dirty="0" smtClean="0">
                        <a:solidFill>
                          <a:srgbClr val="990033"/>
                        </a:solidFill>
                        <a:latin typeface="Cambria Math"/>
                      </a:rPr>
                      <m:t> &lt; 5, </m:t>
                    </m:r>
                    <m:r>
                      <a:rPr lang="en-IE" sz="2000" i="1" dirty="0" smtClean="0">
                        <a:solidFill>
                          <a:srgbClr val="990033"/>
                        </a:solidFill>
                        <a:latin typeface="Cambria Math"/>
                      </a:rPr>
                      <m:t>𝑥</m:t>
                    </m:r>
                    <m:r>
                      <a:rPr lang="en-IE" sz="2000" i="1" dirty="0" smtClean="0">
                        <a:solidFill>
                          <a:srgbClr val="990033"/>
                        </a:solidFill>
                        <a:latin typeface="Cambria Math"/>
                      </a:rPr>
                      <m:t> ∈ </m:t>
                    </m:r>
                    <m:r>
                      <a:rPr lang="en-IE" sz="2000" i="1" dirty="0" smtClean="0">
                        <a:solidFill>
                          <a:srgbClr val="990033"/>
                        </a:solidFill>
                        <a:latin typeface="Cambria Math"/>
                      </a:rPr>
                      <m:t>𝑅</m:t>
                    </m:r>
                    <m:r>
                      <a:rPr lang="en-IE" sz="2000" i="1" dirty="0" smtClean="0">
                        <a:solidFill>
                          <a:srgbClr val="990033"/>
                        </a:solidFill>
                        <a:latin typeface="Cambria Math"/>
                      </a:rPr>
                      <m:t> </m:t>
                    </m:r>
                  </m:oMath>
                </a14:m>
                <a:r>
                  <a:rPr lang="en-IE" sz="2000" dirty="0">
                    <a:solidFill>
                      <a:srgbClr val="990033"/>
                    </a:solidFill>
                  </a:rPr>
                  <a:t>on the number line</a:t>
                </a:r>
                <a:r>
                  <a:rPr lang="en-IE" sz="2000" dirty="0" smtClean="0">
                    <a:solidFill>
                      <a:srgbClr val="990033"/>
                    </a:solidFill>
                  </a:rPr>
                  <a:t>?</a:t>
                </a:r>
              </a:p>
              <a:p>
                <a:pPr marL="342900" indent="-342900">
                  <a:lnSpc>
                    <a:spcPct val="150000"/>
                  </a:lnSpc>
                  <a:buFont typeface="Arial" pitchFamily="34" charset="0"/>
                  <a:buChar char="•"/>
                </a:pPr>
                <a:endParaRPr lang="en-IE" sz="2000" dirty="0">
                  <a:solidFill>
                    <a:srgbClr val="990033"/>
                  </a:solidFill>
                </a:endParaRPr>
              </a:p>
              <a:p>
                <a:pPr>
                  <a:lnSpc>
                    <a:spcPct val="150000"/>
                  </a:lnSpc>
                </a:pPr>
                <a:r>
                  <a:rPr lang="en-IE" sz="2000" dirty="0" smtClean="0">
                    <a:solidFill>
                      <a:srgbClr val="990033"/>
                    </a:solidFill>
                  </a:rPr>
                  <a:t> </a:t>
                </a:r>
                <a:endParaRPr lang="en-IE" sz="2000" dirty="0">
                  <a:solidFill>
                    <a:srgbClr val="990033"/>
                  </a:solidFill>
                </a:endParaRPr>
              </a:p>
              <a:p>
                <a:pPr marL="342900" indent="-342900">
                  <a:lnSpc>
                    <a:spcPct val="150000"/>
                  </a:lnSpc>
                  <a:buFont typeface="Arial" pitchFamily="34" charset="0"/>
                  <a:buChar char="•"/>
                </a:pPr>
                <a:r>
                  <a:rPr lang="en-IE" sz="2000" dirty="0" smtClean="0">
                    <a:solidFill>
                      <a:srgbClr val="990033"/>
                    </a:solidFill>
                  </a:rPr>
                  <a:t>Why </a:t>
                </a:r>
                <a:r>
                  <a:rPr lang="en-IE" sz="2000" dirty="0">
                    <a:solidFill>
                      <a:srgbClr val="990033"/>
                    </a:solidFill>
                  </a:rPr>
                  <a:t>did you use open circles at -2 and at 5? </a:t>
                </a:r>
              </a:p>
              <a:p>
                <a:pPr marL="342900" indent="-342900">
                  <a:lnSpc>
                    <a:spcPct val="150000"/>
                  </a:lnSpc>
                  <a:buFont typeface="Arial" pitchFamily="34" charset="0"/>
                  <a:buChar char="•"/>
                </a:pPr>
                <a:r>
                  <a:rPr lang="en-IE" sz="2000" dirty="0" smtClean="0">
                    <a:solidFill>
                      <a:srgbClr val="990033"/>
                    </a:solidFill>
                  </a:rPr>
                  <a:t>If </a:t>
                </a:r>
                <a:r>
                  <a:rPr lang="en-IE" sz="2000" dirty="0">
                    <a:solidFill>
                      <a:srgbClr val="990033"/>
                    </a:solidFill>
                  </a:rPr>
                  <a:t>the inequality had been </a:t>
                </a:r>
                <a14:m>
                  <m:oMath xmlns:m="http://schemas.openxmlformats.org/officeDocument/2006/math">
                    <m:r>
                      <a:rPr lang="en-IE" sz="2000" i="1" dirty="0">
                        <a:solidFill>
                          <a:srgbClr val="990033"/>
                        </a:solidFill>
                        <a:latin typeface="Cambria Math"/>
                      </a:rPr>
                      <m:t>−2 </m:t>
                    </m:r>
                    <m:r>
                      <a:rPr lang="en-IE" sz="2000" i="1" dirty="0" smtClean="0">
                        <a:solidFill>
                          <a:srgbClr val="990033"/>
                        </a:solidFill>
                        <a:latin typeface="Cambria Math"/>
                        <a:ea typeface="Cambria Math"/>
                      </a:rPr>
                      <m:t>≤</m:t>
                    </m:r>
                    <m:r>
                      <a:rPr lang="en-IE" sz="2000" i="1" dirty="0">
                        <a:solidFill>
                          <a:srgbClr val="990033"/>
                        </a:solidFill>
                        <a:latin typeface="Cambria Math"/>
                      </a:rPr>
                      <m:t> </m:t>
                    </m:r>
                    <m:r>
                      <a:rPr lang="en-IE" sz="2000" i="1" dirty="0">
                        <a:solidFill>
                          <a:srgbClr val="990033"/>
                        </a:solidFill>
                        <a:latin typeface="Cambria Math"/>
                      </a:rPr>
                      <m:t>𝑥</m:t>
                    </m:r>
                    <m:r>
                      <a:rPr lang="en-IE" sz="2000" i="1" dirty="0">
                        <a:solidFill>
                          <a:srgbClr val="990033"/>
                        </a:solidFill>
                        <a:latin typeface="Cambria Math"/>
                      </a:rPr>
                      <m:t> ≤ 5, </m:t>
                    </m:r>
                    <m:r>
                      <a:rPr lang="en-IE" sz="2000" i="1" dirty="0">
                        <a:solidFill>
                          <a:srgbClr val="990033"/>
                        </a:solidFill>
                        <a:latin typeface="Cambria Math"/>
                      </a:rPr>
                      <m:t>𝑥</m:t>
                    </m:r>
                    <m:r>
                      <a:rPr lang="en-IE" sz="2000" i="1" dirty="0">
                        <a:solidFill>
                          <a:srgbClr val="990033"/>
                        </a:solidFill>
                        <a:latin typeface="Cambria Math"/>
                      </a:rPr>
                      <m:t> ∈ </m:t>
                    </m:r>
                    <m:r>
                      <a:rPr lang="en-IE" sz="2000" i="1" dirty="0">
                        <a:solidFill>
                          <a:srgbClr val="990033"/>
                        </a:solidFill>
                        <a:latin typeface="Cambria Math"/>
                      </a:rPr>
                      <m:t>𝑅</m:t>
                    </m:r>
                  </m:oMath>
                </a14:m>
                <a:r>
                  <a:rPr lang="en-IE" sz="2000" dirty="0">
                    <a:solidFill>
                      <a:srgbClr val="990033"/>
                    </a:solidFill>
                  </a:rPr>
                  <a:t> instead of &lt;, how would this affect the representation of the inequality on the number line? </a:t>
                </a:r>
                <a:endParaRPr lang="en-IE" sz="2000" dirty="0" smtClean="0">
                  <a:solidFill>
                    <a:srgbClr val="990033"/>
                  </a:solidFill>
                </a:endParaRPr>
              </a:p>
              <a:p>
                <a:pPr marL="342900" indent="-342900">
                  <a:lnSpc>
                    <a:spcPct val="150000"/>
                  </a:lnSpc>
                  <a:buFont typeface="Arial" pitchFamily="34" charset="0"/>
                  <a:buChar char="•"/>
                </a:pPr>
                <a:endParaRPr lang="en-IE" sz="2000" dirty="0">
                  <a:solidFill>
                    <a:srgbClr val="990033"/>
                  </a:solidFill>
                </a:endParaRPr>
              </a:p>
              <a:p>
                <a:pPr marL="342900" indent="-342900">
                  <a:lnSpc>
                    <a:spcPct val="150000"/>
                  </a:lnSpc>
                  <a:buFont typeface="Arial" pitchFamily="34" charset="0"/>
                  <a:buChar char="•"/>
                </a:pPr>
                <a:r>
                  <a:rPr lang="en-IE" sz="2000" dirty="0" smtClean="0">
                    <a:solidFill>
                      <a:srgbClr val="990033"/>
                    </a:solidFill>
                  </a:rPr>
                  <a:t>If </a:t>
                </a:r>
                <a:r>
                  <a:rPr lang="en-IE" sz="2000" dirty="0">
                    <a:solidFill>
                      <a:srgbClr val="990033"/>
                    </a:solidFill>
                  </a:rPr>
                  <a:t>the inequality had been </a:t>
                </a:r>
                <a14:m>
                  <m:oMath xmlns:m="http://schemas.openxmlformats.org/officeDocument/2006/math">
                    <m:r>
                      <a:rPr lang="en-IE" sz="2000" i="1" dirty="0" smtClean="0">
                        <a:solidFill>
                          <a:srgbClr val="990033"/>
                        </a:solidFill>
                        <a:latin typeface="Cambria Math"/>
                      </a:rPr>
                      <m:t>−2 &lt; </m:t>
                    </m:r>
                    <m:r>
                      <a:rPr lang="en-IE" sz="2000" i="1" dirty="0" smtClean="0">
                        <a:solidFill>
                          <a:srgbClr val="990033"/>
                        </a:solidFill>
                        <a:latin typeface="Cambria Math"/>
                      </a:rPr>
                      <m:t>𝑥</m:t>
                    </m:r>
                    <m:r>
                      <a:rPr lang="en-IE" sz="2000" i="1" dirty="0" smtClean="0">
                        <a:solidFill>
                          <a:srgbClr val="990033"/>
                        </a:solidFill>
                        <a:latin typeface="Cambria Math"/>
                      </a:rPr>
                      <m:t> &lt; 5, </m:t>
                    </m:r>
                    <m:r>
                      <a:rPr lang="en-IE" sz="2000" i="1" dirty="0" smtClean="0">
                        <a:solidFill>
                          <a:srgbClr val="990033"/>
                        </a:solidFill>
                        <a:latin typeface="Cambria Math"/>
                      </a:rPr>
                      <m:t>𝑥</m:t>
                    </m:r>
                    <m:r>
                      <a:rPr lang="en-IE" sz="2000" i="1" dirty="0" smtClean="0">
                        <a:solidFill>
                          <a:srgbClr val="990033"/>
                        </a:solidFill>
                        <a:latin typeface="Cambria Math"/>
                      </a:rPr>
                      <m:t> ∈ </m:t>
                    </m:r>
                    <m:r>
                      <a:rPr lang="en-IE" sz="2000" i="1" dirty="0" smtClean="0">
                        <a:solidFill>
                          <a:srgbClr val="990033"/>
                        </a:solidFill>
                        <a:latin typeface="Cambria Math"/>
                      </a:rPr>
                      <m:t>𝑍</m:t>
                    </m:r>
                  </m:oMath>
                </a14:m>
                <a:r>
                  <a:rPr lang="en-IE" sz="2000" dirty="0">
                    <a:solidFill>
                      <a:srgbClr val="990033"/>
                    </a:solidFill>
                  </a:rPr>
                  <a:t>, what effect would this have had? </a:t>
                </a:r>
                <a:endParaRPr lang="en-IE" sz="2000" dirty="0" smtClean="0">
                  <a:solidFill>
                    <a:srgbClr val="990033"/>
                  </a:solidFill>
                </a:endParaRPr>
              </a:p>
              <a:p>
                <a:pPr marL="342900" indent="-342900">
                  <a:lnSpc>
                    <a:spcPct val="150000"/>
                  </a:lnSpc>
                  <a:buFont typeface="Arial" pitchFamily="34" charset="0"/>
                  <a:buChar char="•"/>
                </a:pPr>
                <a:endParaRPr lang="en-IE" sz="2000" dirty="0">
                  <a:solidFill>
                    <a:srgbClr val="990033"/>
                  </a:solidFill>
                </a:endParaRPr>
              </a:p>
              <a:p>
                <a:pPr marL="342900" indent="-342900">
                  <a:lnSpc>
                    <a:spcPct val="150000"/>
                  </a:lnSpc>
                  <a:buFont typeface="Arial" pitchFamily="34" charset="0"/>
                  <a:buChar char="•"/>
                </a:pPr>
                <a:r>
                  <a:rPr lang="en-IE" sz="2000" dirty="0" smtClean="0">
                    <a:solidFill>
                      <a:srgbClr val="990033"/>
                    </a:solidFill>
                  </a:rPr>
                  <a:t>Do </a:t>
                </a:r>
                <a:r>
                  <a:rPr lang="en-IE" sz="2000" dirty="0">
                    <a:solidFill>
                      <a:srgbClr val="990033"/>
                    </a:solidFill>
                  </a:rPr>
                  <a:t>the exercises 1-5 contained in </a:t>
                </a:r>
                <a:r>
                  <a:rPr lang="en-IE" sz="2000" b="1" dirty="0">
                    <a:solidFill>
                      <a:srgbClr val="990033"/>
                    </a:solidFill>
                  </a:rPr>
                  <a:t>Section I: Student Activity 1</a:t>
                </a:r>
                <a:r>
                  <a:rPr lang="en-IE" sz="2000" dirty="0">
                    <a:solidFill>
                      <a:srgbClr val="990033"/>
                    </a:solidFill>
                  </a:rPr>
                  <a:t>. 	</a:t>
                </a:r>
              </a:p>
              <a:p>
                <a:pPr>
                  <a:lnSpc>
                    <a:spcPct val="150000"/>
                  </a:lnSpc>
                </a:pPr>
                <a:endParaRPr lang="en-IE" sz="2000" dirty="0">
                  <a:solidFill>
                    <a:srgbClr val="990033"/>
                  </a:solidFill>
                </a:endParaRPr>
              </a:p>
            </p:txBody>
          </p:sp>
        </mc:Choice>
        <mc:Fallback xmlns="">
          <p:sp>
            <p:nvSpPr>
              <p:cNvPr id="4" name="Rectangle 3"/>
              <p:cNvSpPr>
                <a:spLocks noRot="1" noChangeAspect="1" noMove="1" noResize="1" noEditPoints="1" noAdjustHandles="1" noChangeArrowheads="1" noChangeShapeType="1" noTextEdit="1"/>
              </p:cNvSpPr>
              <p:nvPr/>
            </p:nvSpPr>
            <p:spPr>
              <a:xfrm>
                <a:off x="349592" y="1052736"/>
                <a:ext cx="8444816" cy="6093976"/>
              </a:xfrm>
              <a:prstGeom prst="rect">
                <a:avLst/>
              </a:prstGeom>
              <a:blipFill rotWithShape="1">
                <a:blip r:embed="rId4"/>
                <a:stretch>
                  <a:fillRect l="-577"/>
                </a:stretch>
              </a:blipFill>
            </p:spPr>
            <p:txBody>
              <a:bodyPr/>
              <a:lstStyle/>
              <a:p>
                <a:r>
                  <a:rPr lang="en-IE">
                    <a:noFill/>
                  </a:rPr>
                  <a:t> </a:t>
                </a:r>
              </a:p>
            </p:txBody>
          </p:sp>
        </mc:Fallback>
      </mc:AlternateContent>
      <p:grpSp>
        <p:nvGrpSpPr>
          <p:cNvPr id="3" name="Group 2"/>
          <p:cNvGrpSpPr/>
          <p:nvPr/>
        </p:nvGrpSpPr>
        <p:grpSpPr>
          <a:xfrm>
            <a:off x="8792493" y="1254194"/>
            <a:ext cx="8528971" cy="4894964"/>
            <a:chOff x="8792493" y="1254194"/>
            <a:chExt cx="8528971" cy="4894964"/>
          </a:xfrm>
        </p:grpSpPr>
        <p:sp>
          <p:nvSpPr>
            <p:cNvPr id="13" name="Rounded Rectangle 12"/>
            <p:cNvSpPr/>
            <p:nvPr/>
          </p:nvSpPr>
          <p:spPr>
            <a:xfrm rot="16200000">
              <a:off x="8162493" y="3154429"/>
              <a:ext cx="1620000" cy="360000"/>
            </a:xfrm>
            <a:prstGeom prst="roundRect">
              <a:avLst/>
            </a:prstGeom>
            <a:solidFill>
              <a:srgbClr val="FDCC33"/>
            </a:solidFill>
            <a:ln w="19050">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IE" sz="1400" dirty="0" smtClean="0">
                  <a:solidFill>
                    <a:srgbClr val="990033"/>
                  </a:solidFill>
                </a:rPr>
                <a:t>Lesson interaction</a:t>
              </a:r>
              <a:endParaRPr lang="en-IE" sz="1400" dirty="0">
                <a:solidFill>
                  <a:srgbClr val="990033"/>
                </a:solidFill>
              </a:endParaRPr>
            </a:p>
          </p:txBody>
        </p:sp>
        <p:pic>
          <p:nvPicPr>
            <p:cNvPr id="4098"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279" t="406"/>
            <a:stretch/>
          </p:blipFill>
          <p:spPr bwMode="auto">
            <a:xfrm>
              <a:off x="9171275" y="1254194"/>
              <a:ext cx="8150189" cy="48949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2621255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txEl>
                                              <p:pRg st="4" end="4"/>
                                            </p:txEl>
                                          </p:spTgt>
                                        </p:tgtEl>
                                        <p:attrNameLst>
                                          <p:attrName>style.visibility</p:attrName>
                                        </p:attrNameLst>
                                      </p:cBhvr>
                                      <p:to>
                                        <p:strVal val="visible"/>
                                      </p:to>
                                    </p:set>
                                    <p:animEffect transition="in" filter="fade">
                                      <p:cBhvr>
                                        <p:cTn id="20" dur="500"/>
                                        <p:tgtEl>
                                          <p:spTgt spid="4">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animEffect transition="in" filter="fade">
                                      <p:cBhvr>
                                        <p:cTn id="25" dur="500"/>
                                        <p:tgtEl>
                                          <p:spTgt spid="4">
                                            <p:txEl>
                                              <p:pRg st="5" end="5"/>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500"/>
                                        <p:tgtEl>
                                          <p:spTgt spid="15"/>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4">
                                            <p:txEl>
                                              <p:pRg st="7" end="7"/>
                                            </p:txEl>
                                          </p:spTgt>
                                        </p:tgtEl>
                                        <p:attrNameLst>
                                          <p:attrName>style.visibility</p:attrName>
                                        </p:attrNameLst>
                                      </p:cBhvr>
                                      <p:to>
                                        <p:strVal val="visible"/>
                                      </p:to>
                                    </p:set>
                                    <p:animEffect transition="in" filter="fade">
                                      <p:cBhvr>
                                        <p:cTn id="38" dur="500"/>
                                        <p:tgtEl>
                                          <p:spTgt spid="4">
                                            <p:txEl>
                                              <p:pRg st="7" end="7"/>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500"/>
                                        <p:tgtEl>
                                          <p:spTgt spid="19"/>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fade">
                                      <p:cBhvr>
                                        <p:cTn id="46" dur="500"/>
                                        <p:tgtEl>
                                          <p:spTgt spid="11"/>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4">
                                            <p:txEl>
                                              <p:pRg st="9" end="9"/>
                                            </p:txEl>
                                          </p:spTgt>
                                        </p:tgtEl>
                                        <p:attrNameLst>
                                          <p:attrName>style.visibility</p:attrName>
                                        </p:attrNameLst>
                                      </p:cBhvr>
                                      <p:to>
                                        <p:strVal val="visible"/>
                                      </p:to>
                                    </p:set>
                                    <p:animEffect transition="in" filter="fade">
                                      <p:cBhvr>
                                        <p:cTn id="51"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52" restart="whenNotActive" fill="hold" evtFilter="cancelBubble" nodeType="interactiveSeq">
                <p:stCondLst>
                  <p:cond evt="onClick" delay="0">
                    <p:tgtEl>
                      <p:spTgt spid="31"/>
                    </p:tgtEl>
                  </p:cond>
                </p:stCondLst>
                <p:endSync evt="end" delay="0">
                  <p:rtn val="all"/>
                </p:endSync>
                <p:childTnLst>
                  <p:par>
                    <p:cTn id="53" fill="hold">
                      <p:stCondLst>
                        <p:cond delay="0"/>
                      </p:stCondLst>
                      <p:childTnLst>
                        <p:par>
                          <p:cTn id="54" fill="hold">
                            <p:stCondLst>
                              <p:cond delay="0"/>
                            </p:stCondLst>
                            <p:childTnLst>
                              <p:par>
                                <p:cTn id="55" presetID="35" presetClass="path" presetSubtype="0" accel="50000" decel="50000" fill="hold" nodeType="clickEffect">
                                  <p:stCondLst>
                                    <p:cond delay="0"/>
                                  </p:stCondLst>
                                  <p:childTnLst>
                                    <p:animMotion origin="layout" path="M -0.00018 7.40741E-7 L -0.93038 7.40741E-7 " pathEditMode="relative" rAng="0" ptsTypes="AA">
                                      <p:cBhvr>
                                        <p:cTn id="56" dur="2000" fill="hold"/>
                                        <p:tgtEl>
                                          <p:spTgt spid="31"/>
                                        </p:tgtEl>
                                        <p:attrNameLst>
                                          <p:attrName>ppt_x</p:attrName>
                                          <p:attrName>ppt_y</p:attrName>
                                        </p:attrNameLst>
                                      </p:cBhvr>
                                      <p:rCtr x="-46510" y="0"/>
                                    </p:animMotion>
                                  </p:childTnLst>
                                </p:cTn>
                              </p:par>
                            </p:childTnLst>
                          </p:cTn>
                        </p:par>
                      </p:childTnLst>
                    </p:cTn>
                  </p:par>
                  <p:par>
                    <p:cTn id="57" fill="hold">
                      <p:stCondLst>
                        <p:cond delay="indefinite"/>
                      </p:stCondLst>
                      <p:childTnLst>
                        <p:par>
                          <p:cTn id="58" fill="hold">
                            <p:stCondLst>
                              <p:cond delay="0"/>
                            </p:stCondLst>
                            <p:childTnLst>
                              <p:par>
                                <p:cTn id="59" presetID="63" presetClass="path" presetSubtype="0" accel="50000" decel="50000" fill="hold" nodeType="clickEffect">
                                  <p:stCondLst>
                                    <p:cond delay="0"/>
                                  </p:stCondLst>
                                  <p:childTnLst>
                                    <p:animMotion origin="layout" path="M -0.93038 7.40741E-7 L -0.00018 0.00347 " pathEditMode="relative" rAng="0" ptsTypes="AA">
                                      <p:cBhvr>
                                        <p:cTn id="60" dur="2000" fill="hold"/>
                                        <p:tgtEl>
                                          <p:spTgt spid="31"/>
                                        </p:tgtEl>
                                        <p:attrNameLst>
                                          <p:attrName>ppt_x</p:attrName>
                                          <p:attrName>ppt_y</p:attrName>
                                        </p:attrNameLst>
                                      </p:cBhvr>
                                      <p:rCtr x="46510" y="162"/>
                                    </p:animMotion>
                                  </p:childTnLst>
                                </p:cTn>
                              </p:par>
                            </p:childTnLst>
                          </p:cTn>
                        </p:par>
                      </p:childTnLst>
                    </p:cTn>
                  </p:par>
                </p:childTnLst>
              </p:cTn>
              <p:nextCondLst>
                <p:cond evt="onClick" delay="0">
                  <p:tgtEl>
                    <p:spTgt spid="31"/>
                  </p:tgtEl>
                </p:cond>
              </p:nextCondLst>
            </p:seq>
            <p:seq concurrent="1" nextAc="seek">
              <p:cTn id="61" restart="whenNotActive" fill="hold" evtFilter="cancelBubble" nodeType="interactiveSeq">
                <p:stCondLst>
                  <p:cond evt="onClick" delay="0">
                    <p:tgtEl>
                      <p:spTgt spid="3"/>
                    </p:tgtEl>
                  </p:cond>
                </p:stCondLst>
                <p:endSync evt="end" delay="0">
                  <p:rtn val="all"/>
                </p:endSync>
                <p:childTnLst>
                  <p:par>
                    <p:cTn id="62" fill="hold">
                      <p:stCondLst>
                        <p:cond delay="0"/>
                      </p:stCondLst>
                      <p:childTnLst>
                        <p:par>
                          <p:cTn id="63" fill="hold">
                            <p:stCondLst>
                              <p:cond delay="0"/>
                            </p:stCondLst>
                            <p:childTnLst>
                              <p:par>
                                <p:cTn id="64" presetID="35" presetClass="path" presetSubtype="0" accel="50000" decel="50000" fill="hold" nodeType="clickEffect">
                                  <p:stCondLst>
                                    <p:cond delay="0"/>
                                  </p:stCondLst>
                                  <p:childTnLst>
                                    <p:animMotion origin="layout" path="M -0.00018 7.40741E-7 L -0.93038 7.40741E-7 " pathEditMode="relative" rAng="0" ptsTypes="AA">
                                      <p:cBhvr>
                                        <p:cTn id="65" dur="2000" fill="hold"/>
                                        <p:tgtEl>
                                          <p:spTgt spid="3"/>
                                        </p:tgtEl>
                                        <p:attrNameLst>
                                          <p:attrName>ppt_x</p:attrName>
                                          <p:attrName>ppt_y</p:attrName>
                                        </p:attrNameLst>
                                      </p:cBhvr>
                                      <p:rCtr x="-46510" y="0"/>
                                    </p:animMotion>
                                  </p:childTnLst>
                                </p:cTn>
                              </p:par>
                            </p:childTnLst>
                          </p:cTn>
                        </p:par>
                      </p:childTnLst>
                    </p:cTn>
                  </p:par>
                  <p:par>
                    <p:cTn id="66" fill="hold">
                      <p:stCondLst>
                        <p:cond delay="indefinite"/>
                      </p:stCondLst>
                      <p:childTnLst>
                        <p:par>
                          <p:cTn id="67" fill="hold">
                            <p:stCondLst>
                              <p:cond delay="0"/>
                            </p:stCondLst>
                            <p:childTnLst>
                              <p:par>
                                <p:cTn id="68" presetID="63" presetClass="path" presetSubtype="0" accel="50000" decel="50000" fill="hold" nodeType="clickEffect">
                                  <p:stCondLst>
                                    <p:cond delay="0"/>
                                  </p:stCondLst>
                                  <p:childTnLst>
                                    <p:animMotion origin="layout" path="M -0.93038 7.40741E-7 L -0.00018 0.00347 " pathEditMode="relative" rAng="0" ptsTypes="AA">
                                      <p:cBhvr>
                                        <p:cTn id="69" dur="2000" fill="hold"/>
                                        <p:tgtEl>
                                          <p:spTgt spid="3"/>
                                        </p:tgtEl>
                                        <p:attrNameLst>
                                          <p:attrName>ppt_x</p:attrName>
                                          <p:attrName>ppt_y</p:attrName>
                                        </p:attrNameLst>
                                      </p:cBhvr>
                                      <p:rCtr x="46510" y="162"/>
                                    </p:animMotion>
                                  </p:childTnLst>
                                </p:cTn>
                              </p:par>
                            </p:childTnLst>
                          </p:cTn>
                        </p:par>
                      </p:childTnLst>
                    </p:cTn>
                  </p:par>
                </p:childTnLst>
              </p:cTn>
              <p:nextCondLst>
                <p:cond evt="onClick" delay="0">
                  <p:tgtEl>
                    <p:spTgt spid="3"/>
                  </p:tgtEl>
                </p:cond>
              </p:nextCondLst>
            </p:seq>
          </p:childTnLst>
        </p:cTn>
      </p:par>
    </p:tnLst>
    <p:bldLst>
      <p:bldP spid="4"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44624"/>
            <a:ext cx="8229600" cy="1143000"/>
          </a:xfrm>
        </p:spPr>
        <p:txBody>
          <a:bodyPr>
            <a:normAutofit fontScale="90000"/>
          </a:bodyPr>
          <a:lstStyle/>
          <a:p>
            <a:r>
              <a:rPr lang="en-IE" b="1" dirty="0" smtClean="0"/>
              <a:t>Section A: Student Activity 1</a:t>
            </a:r>
            <a:br>
              <a:rPr lang="en-IE" b="1" dirty="0" smtClean="0"/>
            </a:br>
            <a:r>
              <a:rPr lang="en-IE" sz="4000" dirty="0"/>
              <a:t>Revision of &lt;, &gt;, ≤ and ≥ symbols.</a:t>
            </a:r>
            <a:endParaRPr lang="en-IE" dirty="0"/>
          </a:p>
        </p:txBody>
      </p:sp>
      <p:sp>
        <p:nvSpPr>
          <p:cNvPr id="2" name="Rectangle 1"/>
          <p:cNvSpPr/>
          <p:nvPr/>
        </p:nvSpPr>
        <p:spPr>
          <a:xfrm>
            <a:off x="539552" y="1196752"/>
            <a:ext cx="8250058" cy="3785652"/>
          </a:xfrm>
          <a:prstGeom prst="rect">
            <a:avLst/>
          </a:prstGeom>
        </p:spPr>
        <p:txBody>
          <a:bodyPr wrap="square">
            <a:spAutoFit/>
          </a:bodyPr>
          <a:lstStyle/>
          <a:p>
            <a:pPr marL="342900" indent="-342900">
              <a:buFont typeface="Arial" pitchFamily="34" charset="0"/>
              <a:buChar char="•"/>
            </a:pPr>
            <a:r>
              <a:rPr lang="en-IE" sz="2000" dirty="0">
                <a:solidFill>
                  <a:srgbClr val="990033"/>
                </a:solidFill>
              </a:rPr>
              <a:t>Mathematicians use ≤ to </a:t>
            </a:r>
            <a:r>
              <a:rPr lang="en-IE" sz="2000" dirty="0" smtClean="0">
                <a:solidFill>
                  <a:srgbClr val="990033"/>
                </a:solidFill>
              </a:rPr>
              <a:t>represent less </a:t>
            </a:r>
            <a:r>
              <a:rPr lang="en-IE" sz="2000" dirty="0">
                <a:solidFill>
                  <a:srgbClr val="990033"/>
                </a:solidFill>
              </a:rPr>
              <a:t>than or equal to and ≥ </a:t>
            </a:r>
            <a:r>
              <a:rPr lang="en-IE" sz="2000" dirty="0" smtClean="0">
                <a:solidFill>
                  <a:srgbClr val="990033"/>
                </a:solidFill>
              </a:rPr>
              <a:t>to represent </a:t>
            </a:r>
            <a:r>
              <a:rPr lang="en-IE" sz="2000" dirty="0">
                <a:solidFill>
                  <a:srgbClr val="990033"/>
                </a:solidFill>
              </a:rPr>
              <a:t>greater than or equal </a:t>
            </a:r>
            <a:r>
              <a:rPr lang="en-IE" sz="2000" dirty="0" smtClean="0">
                <a:solidFill>
                  <a:srgbClr val="990033"/>
                </a:solidFill>
              </a:rPr>
              <a:t>to. These </a:t>
            </a:r>
            <a:r>
              <a:rPr lang="en-IE" sz="2000" dirty="0">
                <a:solidFill>
                  <a:srgbClr val="990033"/>
                </a:solidFill>
              </a:rPr>
              <a:t>are also known as the </a:t>
            </a:r>
            <a:r>
              <a:rPr lang="en-IE" sz="2000" dirty="0" smtClean="0">
                <a:solidFill>
                  <a:srgbClr val="990033"/>
                </a:solidFill>
              </a:rPr>
              <a:t>inclusive inequalities.</a:t>
            </a:r>
          </a:p>
          <a:p>
            <a:pPr marL="342900" indent="-342900">
              <a:buFont typeface="Arial" pitchFamily="34" charset="0"/>
              <a:buChar char="•"/>
            </a:pPr>
            <a:endParaRPr lang="en-IE" sz="2000" dirty="0">
              <a:solidFill>
                <a:srgbClr val="990033"/>
              </a:solidFill>
            </a:endParaRPr>
          </a:p>
          <a:p>
            <a:pPr marL="342900" indent="-342900">
              <a:buFont typeface="Arial" pitchFamily="34" charset="0"/>
              <a:buChar char="•"/>
            </a:pPr>
            <a:r>
              <a:rPr lang="en-IE" sz="2000" dirty="0" smtClean="0">
                <a:solidFill>
                  <a:srgbClr val="990033"/>
                </a:solidFill>
              </a:rPr>
              <a:t>Can </a:t>
            </a:r>
            <a:r>
              <a:rPr lang="en-IE" sz="2000" dirty="0">
                <a:solidFill>
                  <a:srgbClr val="990033"/>
                </a:solidFill>
              </a:rPr>
              <a:t>you think of other words </a:t>
            </a:r>
            <a:r>
              <a:rPr lang="en-IE" sz="2000" dirty="0" smtClean="0">
                <a:solidFill>
                  <a:srgbClr val="990033"/>
                </a:solidFill>
              </a:rPr>
              <a:t>or phrases </a:t>
            </a:r>
            <a:r>
              <a:rPr lang="en-IE" sz="2000" dirty="0">
                <a:solidFill>
                  <a:srgbClr val="990033"/>
                </a:solidFill>
              </a:rPr>
              <a:t>that might be used to </a:t>
            </a:r>
            <a:r>
              <a:rPr lang="en-IE" sz="2000" dirty="0" smtClean="0">
                <a:solidFill>
                  <a:srgbClr val="990033"/>
                </a:solidFill>
              </a:rPr>
              <a:t>describe less </a:t>
            </a:r>
            <a:r>
              <a:rPr lang="en-IE" sz="2000" dirty="0">
                <a:solidFill>
                  <a:srgbClr val="990033"/>
                </a:solidFill>
              </a:rPr>
              <a:t>than or equal to</a:t>
            </a:r>
            <a:r>
              <a:rPr lang="en-IE" sz="2000" dirty="0" smtClean="0">
                <a:solidFill>
                  <a:srgbClr val="990033"/>
                </a:solidFill>
              </a:rPr>
              <a:t>?</a:t>
            </a:r>
          </a:p>
          <a:p>
            <a:pPr marL="342900" indent="-342900">
              <a:buFont typeface="Arial" pitchFamily="34" charset="0"/>
              <a:buChar char="•"/>
            </a:pPr>
            <a:endParaRPr lang="en-IE" sz="2000" dirty="0">
              <a:solidFill>
                <a:srgbClr val="990033"/>
              </a:solidFill>
            </a:endParaRPr>
          </a:p>
          <a:p>
            <a:pPr marL="342900" indent="-342900">
              <a:buFont typeface="Arial" pitchFamily="34" charset="0"/>
              <a:buChar char="•"/>
            </a:pPr>
            <a:r>
              <a:rPr lang="en-IE" sz="2000" dirty="0" smtClean="0">
                <a:solidFill>
                  <a:srgbClr val="990033"/>
                </a:solidFill>
              </a:rPr>
              <a:t>Can </a:t>
            </a:r>
            <a:r>
              <a:rPr lang="en-IE" sz="2000" dirty="0">
                <a:solidFill>
                  <a:srgbClr val="990033"/>
                </a:solidFill>
              </a:rPr>
              <a:t>you think of other words </a:t>
            </a:r>
            <a:r>
              <a:rPr lang="en-IE" sz="2000" dirty="0" smtClean="0">
                <a:solidFill>
                  <a:srgbClr val="990033"/>
                </a:solidFill>
              </a:rPr>
              <a:t>or phrases </a:t>
            </a:r>
            <a:r>
              <a:rPr lang="en-IE" sz="2000" dirty="0">
                <a:solidFill>
                  <a:srgbClr val="990033"/>
                </a:solidFill>
              </a:rPr>
              <a:t>that might be used to </a:t>
            </a:r>
            <a:r>
              <a:rPr lang="en-IE" sz="2000" dirty="0" smtClean="0">
                <a:solidFill>
                  <a:srgbClr val="990033"/>
                </a:solidFill>
              </a:rPr>
              <a:t>describe greater </a:t>
            </a:r>
            <a:r>
              <a:rPr lang="en-IE" sz="2000" dirty="0">
                <a:solidFill>
                  <a:srgbClr val="990033"/>
                </a:solidFill>
              </a:rPr>
              <a:t>than or equal to</a:t>
            </a:r>
            <a:r>
              <a:rPr lang="en-IE" sz="2000" dirty="0" smtClean="0">
                <a:solidFill>
                  <a:srgbClr val="990033"/>
                </a:solidFill>
              </a:rPr>
              <a:t>?</a:t>
            </a:r>
          </a:p>
          <a:p>
            <a:pPr marL="342900" indent="-342900">
              <a:buFont typeface="Arial" pitchFamily="34" charset="0"/>
              <a:buChar char="•"/>
            </a:pPr>
            <a:endParaRPr lang="en-IE" sz="2000" dirty="0">
              <a:solidFill>
                <a:srgbClr val="990033"/>
              </a:solidFill>
            </a:endParaRPr>
          </a:p>
          <a:p>
            <a:pPr marL="342900" indent="-342900">
              <a:buFont typeface="Arial" pitchFamily="34" charset="0"/>
              <a:buChar char="•"/>
            </a:pPr>
            <a:r>
              <a:rPr lang="en-IE" sz="2000" dirty="0" smtClean="0">
                <a:solidFill>
                  <a:srgbClr val="990033"/>
                </a:solidFill>
              </a:rPr>
              <a:t>Complete </a:t>
            </a:r>
            <a:r>
              <a:rPr lang="en-IE" sz="2000" dirty="0">
                <a:solidFill>
                  <a:srgbClr val="990033"/>
                </a:solidFill>
              </a:rPr>
              <a:t>the </a:t>
            </a:r>
            <a:r>
              <a:rPr lang="en-IE" sz="2000" dirty="0" smtClean="0">
                <a:solidFill>
                  <a:srgbClr val="990033"/>
                </a:solidFill>
              </a:rPr>
              <a:t>table.</a:t>
            </a:r>
          </a:p>
          <a:p>
            <a:pPr marL="342900" indent="-342900">
              <a:buFont typeface="Arial" pitchFamily="34" charset="0"/>
              <a:buChar char="•"/>
            </a:pPr>
            <a:endParaRPr lang="en-IE" sz="2000" dirty="0">
              <a:solidFill>
                <a:srgbClr val="990033"/>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3593843035"/>
              </p:ext>
            </p:extLst>
          </p:nvPr>
        </p:nvGraphicFramePr>
        <p:xfrm>
          <a:off x="3468216" y="4393912"/>
          <a:ext cx="4416152" cy="1854200"/>
        </p:xfrm>
        <a:graphic>
          <a:graphicData uri="http://schemas.openxmlformats.org/drawingml/2006/table">
            <a:tbl>
              <a:tblPr firstRow="1" bandRow="1">
                <a:tableStyleId>{5940675A-B579-460E-94D1-54222C63F5DA}</a:tableStyleId>
              </a:tblPr>
              <a:tblGrid>
                <a:gridCol w="2903984"/>
                <a:gridCol w="1512168"/>
              </a:tblGrid>
              <a:tr h="370840">
                <a:tc>
                  <a:txBody>
                    <a:bodyPr/>
                    <a:lstStyle/>
                    <a:p>
                      <a:endParaRPr lang="en-IE" dirty="0">
                        <a:solidFill>
                          <a:srgbClr val="990033"/>
                        </a:solidFill>
                      </a:endParaRPr>
                    </a:p>
                  </a:txBody>
                  <a:tcP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E" dirty="0" smtClean="0">
                          <a:solidFill>
                            <a:srgbClr val="990033"/>
                          </a:solidFill>
                        </a:rPr>
                        <a:t>Symbol</a:t>
                      </a:r>
                      <a:endParaRPr lang="en-IE" dirty="0">
                        <a:solidFill>
                          <a:srgbClr val="990033"/>
                        </a:solidFill>
                      </a:endParaRPr>
                    </a:p>
                  </a:txBody>
                  <a:tcP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IE" dirty="0" smtClean="0">
                          <a:solidFill>
                            <a:srgbClr val="990033"/>
                          </a:solidFill>
                        </a:rPr>
                        <a:t>Less Than</a:t>
                      </a:r>
                      <a:endParaRPr lang="en-IE" dirty="0">
                        <a:solidFill>
                          <a:srgbClr val="990033"/>
                        </a:solidFill>
                      </a:endParaRPr>
                    </a:p>
                  </a:txBody>
                  <a:tcP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IE" dirty="0">
                        <a:solidFill>
                          <a:srgbClr val="990033"/>
                        </a:solidFill>
                      </a:endParaRPr>
                    </a:p>
                  </a:txBody>
                  <a:tcP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IE" dirty="0" smtClean="0">
                          <a:solidFill>
                            <a:srgbClr val="990033"/>
                          </a:solidFill>
                        </a:rPr>
                        <a:t>Greater than</a:t>
                      </a:r>
                      <a:endParaRPr lang="en-IE" dirty="0">
                        <a:solidFill>
                          <a:srgbClr val="990033"/>
                        </a:solidFill>
                      </a:endParaRPr>
                    </a:p>
                  </a:txBody>
                  <a:tcP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IE">
                        <a:solidFill>
                          <a:srgbClr val="990033"/>
                        </a:solidFill>
                      </a:endParaRPr>
                    </a:p>
                  </a:txBody>
                  <a:tcP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IE" dirty="0" smtClean="0">
                          <a:solidFill>
                            <a:srgbClr val="990033"/>
                          </a:solidFill>
                        </a:rPr>
                        <a:t>Less than</a:t>
                      </a:r>
                      <a:r>
                        <a:rPr lang="en-IE" baseline="0" dirty="0" smtClean="0">
                          <a:solidFill>
                            <a:srgbClr val="990033"/>
                          </a:solidFill>
                        </a:rPr>
                        <a:t> or equal to</a:t>
                      </a:r>
                      <a:endParaRPr lang="en-IE" dirty="0">
                        <a:solidFill>
                          <a:srgbClr val="990033"/>
                        </a:solidFill>
                      </a:endParaRPr>
                    </a:p>
                  </a:txBody>
                  <a:tcP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IE">
                        <a:solidFill>
                          <a:srgbClr val="990033"/>
                        </a:solidFill>
                      </a:endParaRPr>
                    </a:p>
                  </a:txBody>
                  <a:tcP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dirty="0" smtClean="0">
                          <a:solidFill>
                            <a:srgbClr val="990033"/>
                          </a:solidFill>
                        </a:rPr>
                        <a:t>More than </a:t>
                      </a:r>
                      <a:r>
                        <a:rPr lang="en-IE" baseline="0" dirty="0" smtClean="0">
                          <a:solidFill>
                            <a:srgbClr val="990033"/>
                          </a:solidFill>
                        </a:rPr>
                        <a:t>or equal to</a:t>
                      </a:r>
                      <a:endParaRPr lang="en-IE" dirty="0" smtClean="0">
                        <a:solidFill>
                          <a:srgbClr val="990033"/>
                        </a:solidFill>
                      </a:endParaRPr>
                    </a:p>
                  </a:txBody>
                  <a:tcP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IE" dirty="0">
                        <a:solidFill>
                          <a:srgbClr val="990033"/>
                        </a:solidFill>
                      </a:endParaRPr>
                    </a:p>
                  </a:txBody>
                  <a:tcP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grpSp>
        <p:nvGrpSpPr>
          <p:cNvPr id="6" name="Group 5"/>
          <p:cNvGrpSpPr/>
          <p:nvPr/>
        </p:nvGrpSpPr>
        <p:grpSpPr>
          <a:xfrm>
            <a:off x="8789610" y="620688"/>
            <a:ext cx="7749114" cy="5544616"/>
            <a:chOff x="8789610" y="620688"/>
            <a:chExt cx="7749114" cy="5544616"/>
          </a:xfrm>
        </p:grpSpPr>
        <p:sp>
          <p:nvSpPr>
            <p:cNvPr id="7" name="Rounded Rectangle 6"/>
            <p:cNvSpPr/>
            <p:nvPr/>
          </p:nvSpPr>
          <p:spPr>
            <a:xfrm rot="16200000">
              <a:off x="8159610" y="1511698"/>
              <a:ext cx="1620000" cy="360000"/>
            </a:xfrm>
            <a:prstGeom prst="roundRect">
              <a:avLst/>
            </a:prstGeom>
            <a:solidFill>
              <a:srgbClr val="FDCC33"/>
            </a:solidFill>
            <a:ln w="19050">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IE" sz="1400" dirty="0" smtClean="0">
                  <a:solidFill>
                    <a:srgbClr val="990033"/>
                  </a:solidFill>
                </a:rPr>
                <a:t>Lesson interaction</a:t>
              </a:r>
              <a:endParaRPr lang="en-IE" sz="1400" dirty="0">
                <a:solidFill>
                  <a:srgbClr val="990033"/>
                </a:solidFill>
              </a:endParaRPr>
            </a:p>
          </p:txBody>
        </p:sp>
        <p:pic>
          <p:nvPicPr>
            <p:cNvPr id="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74" r="-1"/>
            <a:stretch/>
          </p:blipFill>
          <p:spPr bwMode="auto">
            <a:xfrm>
              <a:off x="9149610" y="620688"/>
              <a:ext cx="7389114" cy="55446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2532007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animEffect transition="in" filter="fade">
                                      <p:cBhvr>
                                        <p:cTn id="17" dur="500"/>
                                        <p:tgtEl>
                                          <p:spTgt spid="2">
                                            <p:txEl>
                                              <p:pRg st="6" end="6"/>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1" restart="whenNotActive" fill="hold" evtFilter="cancelBubble" nodeType="interactiveSeq">
                <p:stCondLst>
                  <p:cond evt="onClick" delay="0">
                    <p:tgtEl>
                      <p:spTgt spid="6"/>
                    </p:tgtEl>
                  </p:cond>
                </p:stCondLst>
                <p:endSync evt="end" delay="0">
                  <p:rtn val="all"/>
                </p:endSync>
                <p:childTnLst>
                  <p:par>
                    <p:cTn id="22" fill="hold">
                      <p:stCondLst>
                        <p:cond delay="0"/>
                      </p:stCondLst>
                      <p:childTnLst>
                        <p:par>
                          <p:cTn id="23" fill="hold">
                            <p:stCondLst>
                              <p:cond delay="0"/>
                            </p:stCondLst>
                            <p:childTnLst>
                              <p:par>
                                <p:cTn id="24" presetID="35" presetClass="path" presetSubtype="0" accel="50000" decel="50000" fill="hold" nodeType="clickEffect">
                                  <p:stCondLst>
                                    <p:cond delay="0"/>
                                  </p:stCondLst>
                                  <p:childTnLst>
                                    <p:animMotion origin="layout" path="M -0.00018 7.40741E-7 L -0.93038 7.40741E-7 " pathEditMode="relative" rAng="0" ptsTypes="AA">
                                      <p:cBhvr>
                                        <p:cTn id="25" dur="2000" fill="hold"/>
                                        <p:tgtEl>
                                          <p:spTgt spid="6"/>
                                        </p:tgtEl>
                                        <p:attrNameLst>
                                          <p:attrName>ppt_x</p:attrName>
                                          <p:attrName>ppt_y</p:attrName>
                                        </p:attrNameLst>
                                      </p:cBhvr>
                                      <p:rCtr x="-46510" y="0"/>
                                    </p:animMotion>
                                  </p:childTnLst>
                                </p:cTn>
                              </p:par>
                            </p:childTnLst>
                          </p:cTn>
                        </p:par>
                      </p:childTnLst>
                    </p:cTn>
                  </p:par>
                  <p:par>
                    <p:cTn id="26" fill="hold">
                      <p:stCondLst>
                        <p:cond delay="indefinite"/>
                      </p:stCondLst>
                      <p:childTnLst>
                        <p:par>
                          <p:cTn id="27" fill="hold">
                            <p:stCondLst>
                              <p:cond delay="0"/>
                            </p:stCondLst>
                            <p:childTnLst>
                              <p:par>
                                <p:cTn id="28" presetID="63" presetClass="path" presetSubtype="0" accel="50000" decel="50000" fill="hold" nodeType="clickEffect">
                                  <p:stCondLst>
                                    <p:cond delay="0"/>
                                  </p:stCondLst>
                                  <p:childTnLst>
                                    <p:animMotion origin="layout" path="M -0.93038 7.40741E-7 L -0.00018 0.00347 " pathEditMode="relative" rAng="0" ptsTypes="AA">
                                      <p:cBhvr>
                                        <p:cTn id="29" dur="2000" fill="hold"/>
                                        <p:tgtEl>
                                          <p:spTgt spid="6"/>
                                        </p:tgtEl>
                                        <p:attrNameLst>
                                          <p:attrName>ppt_x</p:attrName>
                                          <p:attrName>ppt_y</p:attrName>
                                        </p:attrNameLst>
                                      </p:cBhvr>
                                      <p:rCtr x="46510" y="162"/>
                                    </p:animMotion>
                                  </p:childTnLst>
                                </p:cTn>
                              </p:par>
                            </p:childTnLst>
                          </p:cTn>
                        </p:par>
                      </p:childTnLst>
                    </p:cTn>
                  </p:par>
                </p:childTnLst>
              </p:cTn>
              <p:nextCondLst>
                <p:cond evt="onClick" delay="0">
                  <p:tgtEl>
                    <p:spTgt spid="6"/>
                  </p:tgtEl>
                </p:cond>
              </p:nextCondLst>
            </p:seq>
          </p:childTnLst>
        </p:cTn>
      </p:par>
    </p:tnLst>
    <p:bldLst>
      <p:bldP spid="2" grpId="0" uiExpand="1"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0264"/>
            <a:ext cx="8229600" cy="1143000"/>
          </a:xfrm>
        </p:spPr>
        <p:txBody>
          <a:bodyPr>
            <a:normAutofit fontScale="90000"/>
          </a:bodyPr>
          <a:lstStyle/>
          <a:p>
            <a:r>
              <a:rPr lang="en-IE" dirty="0"/>
              <a:t>Section I</a:t>
            </a:r>
            <a:r>
              <a:rPr lang="en-IE" dirty="0" smtClean="0"/>
              <a:t>: </a:t>
            </a:r>
            <a:r>
              <a:rPr lang="en-IE" dirty="0"/>
              <a:t>Student Activity 1</a:t>
            </a:r>
            <a:br>
              <a:rPr lang="en-IE" dirty="0"/>
            </a:br>
            <a:r>
              <a:rPr lang="en-IE" sz="3600" dirty="0"/>
              <a:t>Double Inequalities </a:t>
            </a:r>
            <a:r>
              <a:rPr lang="en-IE" sz="4000" dirty="0" smtClean="0"/>
              <a:t>.</a:t>
            </a:r>
            <a:endParaRPr lang="en-IE" dirty="0"/>
          </a:p>
        </p:txBody>
      </p:sp>
      <mc:AlternateContent xmlns:mc="http://schemas.openxmlformats.org/markup-compatibility/2006" xmlns:a14="http://schemas.microsoft.com/office/drawing/2010/main">
        <mc:Choice Requires="a14">
          <p:sp>
            <p:nvSpPr>
              <p:cNvPr id="4" name="Rectangle 3"/>
              <p:cNvSpPr/>
              <p:nvPr/>
            </p:nvSpPr>
            <p:spPr>
              <a:xfrm>
                <a:off x="349592" y="1196752"/>
                <a:ext cx="8444816" cy="4401205"/>
              </a:xfrm>
              <a:prstGeom prst="rect">
                <a:avLst/>
              </a:prstGeom>
            </p:spPr>
            <p:txBody>
              <a:bodyPr wrap="square">
                <a:spAutoFit/>
              </a:bodyPr>
              <a:lstStyle/>
              <a:p>
                <a:r>
                  <a:rPr lang="en-IE" sz="2000" dirty="0" smtClean="0">
                    <a:solidFill>
                      <a:srgbClr val="990033"/>
                    </a:solidFill>
                  </a:rPr>
                  <a:t>1.(Revision</a:t>
                </a:r>
                <a:r>
                  <a:rPr lang="en-IE" sz="2000" dirty="0">
                    <a:solidFill>
                      <a:srgbClr val="990033"/>
                    </a:solidFill>
                  </a:rPr>
                  <a:t>) </a:t>
                </a:r>
              </a:p>
              <a:p>
                <a:r>
                  <a:rPr lang="en-IE" sz="2000" dirty="0">
                    <a:solidFill>
                      <a:srgbClr val="990033"/>
                    </a:solidFill>
                  </a:rPr>
                  <a:t>a Represent </a:t>
                </a:r>
                <a14:m>
                  <m:oMath xmlns:m="http://schemas.openxmlformats.org/officeDocument/2006/math">
                    <m:r>
                      <a:rPr lang="en-IE" sz="2000" b="1" i="1" dirty="0" smtClean="0">
                        <a:solidFill>
                          <a:srgbClr val="990033"/>
                        </a:solidFill>
                        <a:latin typeface="Cambria Math"/>
                      </a:rPr>
                      <m:t>𝒙</m:t>
                    </m:r>
                    <m:r>
                      <a:rPr lang="en-IE" sz="2000" b="1" i="1" dirty="0" smtClean="0">
                        <a:solidFill>
                          <a:srgbClr val="990033"/>
                        </a:solidFill>
                        <a:latin typeface="Cambria Math"/>
                      </a:rPr>
                      <m:t> </m:t>
                    </m:r>
                    <m:r>
                      <a:rPr lang="en-IE" sz="2000" i="1" dirty="0">
                        <a:solidFill>
                          <a:srgbClr val="990033"/>
                        </a:solidFill>
                        <a:latin typeface="Cambria Math"/>
                      </a:rPr>
                      <m:t>≤ 6, </m:t>
                    </m:r>
                    <m:r>
                      <a:rPr lang="en-IE" sz="2000" b="1" i="1" dirty="0">
                        <a:solidFill>
                          <a:srgbClr val="990033"/>
                        </a:solidFill>
                        <a:latin typeface="Cambria Math"/>
                      </a:rPr>
                      <m:t>𝒙</m:t>
                    </m:r>
                    <m:r>
                      <a:rPr lang="en-IE" sz="2000" b="1" i="1" dirty="0">
                        <a:solidFill>
                          <a:srgbClr val="990033"/>
                        </a:solidFill>
                        <a:latin typeface="Cambria Math"/>
                      </a:rPr>
                      <m:t> </m:t>
                    </m:r>
                    <m:r>
                      <a:rPr lang="en-IE" sz="2000" i="1" dirty="0">
                        <a:solidFill>
                          <a:srgbClr val="990033"/>
                        </a:solidFill>
                        <a:latin typeface="Cambria Math"/>
                      </a:rPr>
                      <m:t>∈ </m:t>
                    </m:r>
                    <m:r>
                      <a:rPr lang="en-IE" sz="2000" b="1" i="1" dirty="0">
                        <a:solidFill>
                          <a:srgbClr val="990033"/>
                        </a:solidFill>
                        <a:latin typeface="Cambria Math"/>
                      </a:rPr>
                      <m:t>𝑹</m:t>
                    </m:r>
                    <m:r>
                      <a:rPr lang="en-IE" sz="2000" b="1" i="1" dirty="0">
                        <a:solidFill>
                          <a:srgbClr val="990033"/>
                        </a:solidFill>
                        <a:latin typeface="Cambria Math"/>
                      </a:rPr>
                      <m:t> </m:t>
                    </m:r>
                  </m:oMath>
                </a14:m>
                <a:r>
                  <a:rPr lang="en-IE" sz="2000" dirty="0">
                    <a:solidFill>
                      <a:srgbClr val="990033"/>
                    </a:solidFill>
                  </a:rPr>
                  <a:t>on the number line. </a:t>
                </a:r>
                <a:endParaRPr lang="en-IE" sz="2000" dirty="0" smtClean="0">
                  <a:solidFill>
                    <a:srgbClr val="990033"/>
                  </a:solidFill>
                </a:endParaRPr>
              </a:p>
              <a:p>
                <a:endParaRPr lang="en-IE" sz="2000" dirty="0">
                  <a:solidFill>
                    <a:srgbClr val="990033"/>
                  </a:solidFill>
                </a:endParaRPr>
              </a:p>
              <a:p>
                <a:endParaRPr lang="en-IE" sz="2000" dirty="0">
                  <a:solidFill>
                    <a:srgbClr val="990033"/>
                  </a:solidFill>
                </a:endParaRPr>
              </a:p>
              <a:p>
                <a:r>
                  <a:rPr lang="en-IE" sz="2000" dirty="0">
                    <a:solidFill>
                      <a:srgbClr val="990033"/>
                    </a:solidFill>
                  </a:rPr>
                  <a:t>b Represent </a:t>
                </a:r>
                <a14:m>
                  <m:oMath xmlns:m="http://schemas.openxmlformats.org/officeDocument/2006/math">
                    <m:r>
                      <a:rPr lang="en-IE" sz="2000" b="1" i="1" dirty="0" smtClean="0">
                        <a:solidFill>
                          <a:srgbClr val="990033"/>
                        </a:solidFill>
                        <a:latin typeface="Cambria Math"/>
                      </a:rPr>
                      <m:t>𝒙</m:t>
                    </m:r>
                    <m:r>
                      <a:rPr lang="en-IE" sz="2000" b="1" i="1" dirty="0" smtClean="0">
                        <a:solidFill>
                          <a:srgbClr val="990033"/>
                        </a:solidFill>
                        <a:latin typeface="Cambria Math"/>
                      </a:rPr>
                      <m:t> </m:t>
                    </m:r>
                    <m:r>
                      <a:rPr lang="en-IE" sz="2000" i="1" dirty="0">
                        <a:solidFill>
                          <a:srgbClr val="990033"/>
                        </a:solidFill>
                        <a:latin typeface="Cambria Math"/>
                      </a:rPr>
                      <m:t>≥ 2, </m:t>
                    </m:r>
                    <m:r>
                      <a:rPr lang="en-IE" sz="2000" b="1" i="1" dirty="0">
                        <a:solidFill>
                          <a:srgbClr val="990033"/>
                        </a:solidFill>
                        <a:latin typeface="Cambria Math"/>
                      </a:rPr>
                      <m:t>𝒙</m:t>
                    </m:r>
                    <m:r>
                      <a:rPr lang="en-IE" sz="2000" b="1" i="1" dirty="0">
                        <a:solidFill>
                          <a:srgbClr val="990033"/>
                        </a:solidFill>
                        <a:latin typeface="Cambria Math"/>
                      </a:rPr>
                      <m:t> </m:t>
                    </m:r>
                    <m:r>
                      <a:rPr lang="en-IE" sz="2000" i="1" dirty="0">
                        <a:solidFill>
                          <a:srgbClr val="990033"/>
                        </a:solidFill>
                        <a:latin typeface="Cambria Math"/>
                      </a:rPr>
                      <m:t>∈ </m:t>
                    </m:r>
                    <m:r>
                      <a:rPr lang="en-IE" sz="2000" b="1" i="1" dirty="0">
                        <a:solidFill>
                          <a:srgbClr val="990033"/>
                        </a:solidFill>
                        <a:latin typeface="Cambria Math"/>
                      </a:rPr>
                      <m:t>𝑹</m:t>
                    </m:r>
                    <m:r>
                      <a:rPr lang="en-IE" sz="2000" b="1" i="1" dirty="0">
                        <a:solidFill>
                          <a:srgbClr val="990033"/>
                        </a:solidFill>
                        <a:latin typeface="Cambria Math"/>
                      </a:rPr>
                      <m:t> </m:t>
                    </m:r>
                  </m:oMath>
                </a14:m>
                <a:r>
                  <a:rPr lang="en-IE" sz="2000" dirty="0">
                    <a:solidFill>
                      <a:srgbClr val="990033"/>
                    </a:solidFill>
                  </a:rPr>
                  <a:t>on the number line</a:t>
                </a:r>
                <a:r>
                  <a:rPr lang="en-IE" sz="2000" dirty="0" smtClean="0">
                    <a:solidFill>
                      <a:srgbClr val="990033"/>
                    </a:solidFill>
                  </a:rPr>
                  <a:t>.</a:t>
                </a:r>
              </a:p>
              <a:p>
                <a:endParaRPr lang="en-IE" sz="2000" dirty="0">
                  <a:solidFill>
                    <a:srgbClr val="990033"/>
                  </a:solidFill>
                </a:endParaRPr>
              </a:p>
              <a:p>
                <a:r>
                  <a:rPr lang="en-IE" sz="2000" dirty="0" smtClean="0">
                    <a:solidFill>
                      <a:srgbClr val="990033"/>
                    </a:solidFill>
                  </a:rPr>
                  <a:t> </a:t>
                </a:r>
                <a:endParaRPr lang="en-IE" sz="2000" dirty="0">
                  <a:solidFill>
                    <a:srgbClr val="990033"/>
                  </a:solidFill>
                </a:endParaRPr>
              </a:p>
              <a:p>
                <a:r>
                  <a:rPr lang="en-IE" sz="2000" dirty="0">
                    <a:solidFill>
                      <a:srgbClr val="990033"/>
                    </a:solidFill>
                  </a:rPr>
                  <a:t>c Represent the intersection of the above two inequalities above on the number </a:t>
                </a:r>
                <a:endParaRPr lang="en-IE" sz="2000" dirty="0" smtClean="0">
                  <a:solidFill>
                    <a:srgbClr val="990033"/>
                  </a:solidFill>
                </a:endParaRPr>
              </a:p>
              <a:p>
                <a:r>
                  <a:rPr lang="en-IE" sz="2000" dirty="0" smtClean="0">
                    <a:solidFill>
                      <a:srgbClr val="990033"/>
                    </a:solidFill>
                  </a:rPr>
                  <a:t>line</a:t>
                </a:r>
                <a:r>
                  <a:rPr lang="en-IE" sz="2000" dirty="0">
                    <a:solidFill>
                      <a:srgbClr val="990033"/>
                    </a:solidFill>
                  </a:rPr>
                  <a:t>. </a:t>
                </a:r>
              </a:p>
              <a:p>
                <a:endParaRPr lang="en-IE" sz="2000" dirty="0" smtClean="0">
                  <a:solidFill>
                    <a:srgbClr val="990033"/>
                  </a:solidFill>
                </a:endParaRPr>
              </a:p>
              <a:p>
                <a:endParaRPr lang="en-IE" sz="2000" dirty="0" smtClean="0">
                  <a:solidFill>
                    <a:srgbClr val="990033"/>
                  </a:solidFill>
                </a:endParaRPr>
              </a:p>
              <a:p>
                <a:r>
                  <a:rPr lang="en-IE" sz="2000" dirty="0" smtClean="0">
                    <a:solidFill>
                      <a:srgbClr val="990033"/>
                    </a:solidFill>
                  </a:rPr>
                  <a:t>d </a:t>
                </a:r>
                <a:r>
                  <a:rPr lang="en-IE" sz="2000" dirty="0">
                    <a:solidFill>
                      <a:srgbClr val="990033"/>
                    </a:solidFill>
                  </a:rPr>
                  <a:t>Rewrite the inequality </a:t>
                </a:r>
                <a14:m>
                  <m:oMath xmlns:m="http://schemas.openxmlformats.org/officeDocument/2006/math">
                    <m:r>
                      <a:rPr lang="en-IE" sz="2000" b="1" i="1" dirty="0" smtClean="0">
                        <a:solidFill>
                          <a:srgbClr val="990033"/>
                        </a:solidFill>
                        <a:latin typeface="Cambria Math"/>
                      </a:rPr>
                      <m:t>𝒙</m:t>
                    </m:r>
                    <m:r>
                      <a:rPr lang="en-IE" sz="2000" i="1" dirty="0">
                        <a:solidFill>
                          <a:srgbClr val="990033"/>
                        </a:solidFill>
                        <a:latin typeface="Cambria Math"/>
                      </a:rPr>
                      <m:t>≥ 2 </m:t>
                    </m:r>
                  </m:oMath>
                </a14:m>
                <a:r>
                  <a:rPr lang="en-IE" sz="2000" dirty="0">
                    <a:solidFill>
                      <a:srgbClr val="990033"/>
                    </a:solidFill>
                  </a:rPr>
                  <a:t>in the format </a:t>
                </a:r>
                <a14:m>
                  <m:oMath xmlns:m="http://schemas.openxmlformats.org/officeDocument/2006/math">
                    <m:r>
                      <a:rPr lang="en-IE" sz="2000" b="1" i="1" dirty="0" smtClean="0">
                        <a:solidFill>
                          <a:srgbClr val="990033"/>
                        </a:solidFill>
                        <a:latin typeface="Cambria Math"/>
                      </a:rPr>
                      <m:t>𝒂</m:t>
                    </m:r>
                    <m:r>
                      <a:rPr lang="en-IE" sz="2000" b="1" i="1" dirty="0" smtClean="0">
                        <a:solidFill>
                          <a:srgbClr val="990033"/>
                        </a:solidFill>
                        <a:latin typeface="Cambria Math"/>
                      </a:rPr>
                      <m:t> </m:t>
                    </m:r>
                    <m:r>
                      <a:rPr lang="en-IE" sz="2000" i="1" dirty="0">
                        <a:solidFill>
                          <a:srgbClr val="990033"/>
                        </a:solidFill>
                        <a:latin typeface="Cambria Math"/>
                      </a:rPr>
                      <m:t>≤ </m:t>
                    </m:r>
                    <m:r>
                      <a:rPr lang="en-IE" sz="2000" b="1" i="1" dirty="0">
                        <a:solidFill>
                          <a:srgbClr val="990033"/>
                        </a:solidFill>
                        <a:latin typeface="Cambria Math"/>
                      </a:rPr>
                      <m:t>𝒙</m:t>
                    </m:r>
                    <m:r>
                      <a:rPr lang="en-IE" sz="2000" i="1" dirty="0">
                        <a:solidFill>
                          <a:srgbClr val="990033"/>
                        </a:solidFill>
                        <a:latin typeface="Cambria Math"/>
                      </a:rPr>
                      <m:t>. </m:t>
                    </m:r>
                  </m:oMath>
                </a14:m>
                <a:endParaRPr lang="en-IE" sz="2000" dirty="0">
                  <a:solidFill>
                    <a:srgbClr val="990033"/>
                  </a:solidFill>
                </a:endParaRPr>
              </a:p>
              <a:p>
                <a:endParaRPr lang="en-IE" sz="2000" dirty="0" smtClean="0">
                  <a:solidFill>
                    <a:srgbClr val="990033"/>
                  </a:solidFill>
                </a:endParaRPr>
              </a:p>
              <a:p>
                <a:r>
                  <a:rPr lang="en-IE" sz="2000" dirty="0" smtClean="0">
                    <a:solidFill>
                      <a:srgbClr val="990033"/>
                    </a:solidFill>
                  </a:rPr>
                  <a:t>e </a:t>
                </a:r>
                <a:r>
                  <a:rPr lang="en-IE" sz="2000" dirty="0">
                    <a:solidFill>
                      <a:srgbClr val="990033"/>
                    </a:solidFill>
                  </a:rPr>
                  <a:t>Now write the intersection of the two inequalities in the format </a:t>
                </a:r>
                <a14:m>
                  <m:oMath xmlns:m="http://schemas.openxmlformats.org/officeDocument/2006/math">
                    <m:r>
                      <a:rPr lang="en-IE" sz="2000" b="1" i="1" dirty="0" smtClean="0">
                        <a:solidFill>
                          <a:srgbClr val="990033"/>
                        </a:solidFill>
                        <a:latin typeface="Cambria Math"/>
                      </a:rPr>
                      <m:t>𝒂</m:t>
                    </m:r>
                    <m:r>
                      <a:rPr lang="en-IE" sz="2000" b="1" i="1" dirty="0" smtClean="0">
                        <a:solidFill>
                          <a:srgbClr val="990033"/>
                        </a:solidFill>
                        <a:latin typeface="Cambria Math"/>
                      </a:rPr>
                      <m:t> </m:t>
                    </m:r>
                    <m:r>
                      <a:rPr lang="en-IE" sz="2000" i="1" dirty="0">
                        <a:solidFill>
                          <a:srgbClr val="990033"/>
                        </a:solidFill>
                        <a:latin typeface="Cambria Math"/>
                      </a:rPr>
                      <m:t>≤ </m:t>
                    </m:r>
                    <m:r>
                      <a:rPr lang="en-IE" sz="2000" b="1" i="1" dirty="0">
                        <a:solidFill>
                          <a:srgbClr val="990033"/>
                        </a:solidFill>
                        <a:latin typeface="Cambria Math"/>
                      </a:rPr>
                      <m:t>𝒙</m:t>
                    </m:r>
                    <m:r>
                      <a:rPr lang="en-IE" sz="2000" b="1" i="1" dirty="0">
                        <a:solidFill>
                          <a:srgbClr val="990033"/>
                        </a:solidFill>
                        <a:latin typeface="Cambria Math"/>
                      </a:rPr>
                      <m:t> </m:t>
                    </m:r>
                    <m:r>
                      <a:rPr lang="en-IE" sz="2000" i="1" dirty="0">
                        <a:solidFill>
                          <a:srgbClr val="990033"/>
                        </a:solidFill>
                        <a:latin typeface="Cambria Math"/>
                      </a:rPr>
                      <m:t>≤ </m:t>
                    </m:r>
                    <m:r>
                      <a:rPr lang="en-IE" sz="2000" b="1" i="1" dirty="0">
                        <a:solidFill>
                          <a:srgbClr val="990033"/>
                        </a:solidFill>
                        <a:latin typeface="Cambria Math"/>
                      </a:rPr>
                      <m:t>𝒃</m:t>
                    </m:r>
                    <m:r>
                      <a:rPr lang="en-IE" sz="2000" i="1" dirty="0">
                        <a:solidFill>
                          <a:srgbClr val="990033"/>
                        </a:solidFill>
                        <a:latin typeface="Cambria Math"/>
                      </a:rPr>
                      <m:t>. </m:t>
                    </m:r>
                  </m:oMath>
                </a14:m>
                <a:endParaRPr lang="en-IE" sz="2000" dirty="0">
                  <a:solidFill>
                    <a:srgbClr val="990033"/>
                  </a:solidFill>
                </a:endParaRPr>
              </a:p>
            </p:txBody>
          </p:sp>
        </mc:Choice>
        <mc:Fallback xmlns="">
          <p:sp>
            <p:nvSpPr>
              <p:cNvPr id="4" name="Rectangle 3"/>
              <p:cNvSpPr>
                <a:spLocks noRot="1" noChangeAspect="1" noMove="1" noResize="1" noEditPoints="1" noAdjustHandles="1" noChangeArrowheads="1" noChangeShapeType="1" noTextEdit="1"/>
              </p:cNvSpPr>
              <p:nvPr/>
            </p:nvSpPr>
            <p:spPr>
              <a:xfrm>
                <a:off x="349592" y="1196752"/>
                <a:ext cx="8444816" cy="4401205"/>
              </a:xfrm>
              <a:prstGeom prst="rect">
                <a:avLst/>
              </a:prstGeom>
              <a:blipFill rotWithShape="1">
                <a:blip r:embed="rId2"/>
                <a:stretch>
                  <a:fillRect l="-722" t="-693" r="-1299" b="-1524"/>
                </a:stretch>
              </a:blipFill>
            </p:spPr>
            <p:txBody>
              <a:bodyPr/>
              <a:lstStyle/>
              <a:p>
                <a:r>
                  <a:rPr lang="en-IE">
                    <a:noFill/>
                  </a:rPr>
                  <a:t> </a:t>
                </a:r>
              </a:p>
            </p:txBody>
          </p:sp>
        </mc:Fallback>
      </mc:AlternateContent>
      <p:pic>
        <p:nvPicPr>
          <p:cNvPr id="21507" name="Picture 3"/>
          <p:cNvPicPr>
            <a:picLocks noChangeArrowheads="1"/>
          </p:cNvPicPr>
          <p:nvPr/>
        </p:nvPicPr>
        <p:blipFill rotWithShape="1">
          <a:blip r:embed="rId3" cstate="print">
            <a:extLst>
              <a:ext uri="{28A0092B-C50C-407E-A947-70E740481C1C}">
                <a14:useLocalDpi xmlns:a14="http://schemas.microsoft.com/office/drawing/2010/main" val="0"/>
              </a:ext>
            </a:extLst>
          </a:blip>
          <a:srcRect t="69817" b="18772"/>
          <a:stretch/>
        </p:blipFill>
        <p:spPr bwMode="auto">
          <a:xfrm>
            <a:off x="612000" y="2060888"/>
            <a:ext cx="7920000"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p:cNvPicPr>
            <a:picLocks noChangeArrowheads="1"/>
          </p:cNvPicPr>
          <p:nvPr/>
        </p:nvPicPr>
        <p:blipFill rotWithShape="1">
          <a:blip r:embed="rId3" cstate="print">
            <a:extLst>
              <a:ext uri="{28A0092B-C50C-407E-A947-70E740481C1C}">
                <a14:useLocalDpi xmlns:a14="http://schemas.microsoft.com/office/drawing/2010/main" val="0"/>
              </a:ext>
            </a:extLst>
          </a:blip>
          <a:srcRect t="69817" b="18772"/>
          <a:stretch/>
        </p:blipFill>
        <p:spPr bwMode="auto">
          <a:xfrm>
            <a:off x="612000" y="3037354"/>
            <a:ext cx="7920000"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3"/>
          <p:cNvPicPr>
            <a:picLocks noChangeArrowheads="1"/>
          </p:cNvPicPr>
          <p:nvPr/>
        </p:nvPicPr>
        <p:blipFill rotWithShape="1">
          <a:blip r:embed="rId3" cstate="print">
            <a:extLst>
              <a:ext uri="{28A0092B-C50C-407E-A947-70E740481C1C}">
                <a14:useLocalDpi xmlns:a14="http://schemas.microsoft.com/office/drawing/2010/main" val="0"/>
              </a:ext>
            </a:extLst>
          </a:blip>
          <a:srcRect t="69817" b="18772"/>
          <a:stretch/>
        </p:blipFill>
        <p:spPr bwMode="auto">
          <a:xfrm>
            <a:off x="612000" y="4005064"/>
            <a:ext cx="7920000"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1963749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0264"/>
            <a:ext cx="8229600" cy="1143000"/>
          </a:xfrm>
        </p:spPr>
        <p:txBody>
          <a:bodyPr>
            <a:normAutofit fontScale="90000"/>
          </a:bodyPr>
          <a:lstStyle/>
          <a:p>
            <a:r>
              <a:rPr lang="en-IE" dirty="0"/>
              <a:t>Section I</a:t>
            </a:r>
            <a:r>
              <a:rPr lang="en-IE" dirty="0" smtClean="0"/>
              <a:t>: </a:t>
            </a:r>
            <a:r>
              <a:rPr lang="en-IE" dirty="0"/>
              <a:t>Student Activity 1</a:t>
            </a:r>
            <a:br>
              <a:rPr lang="en-IE" dirty="0"/>
            </a:br>
            <a:r>
              <a:rPr lang="en-IE" sz="3600" dirty="0"/>
              <a:t>Double Inequalities </a:t>
            </a:r>
            <a:r>
              <a:rPr lang="en-IE" sz="4000" dirty="0" smtClean="0"/>
              <a:t>.</a:t>
            </a:r>
            <a:endParaRPr lang="en-IE" dirty="0"/>
          </a:p>
        </p:txBody>
      </p:sp>
      <p:sp>
        <p:nvSpPr>
          <p:cNvPr id="4" name="Rectangle 3"/>
          <p:cNvSpPr/>
          <p:nvPr/>
        </p:nvSpPr>
        <p:spPr>
          <a:xfrm>
            <a:off x="349592" y="1196752"/>
            <a:ext cx="8444816" cy="3170099"/>
          </a:xfrm>
          <a:prstGeom prst="rect">
            <a:avLst/>
          </a:prstGeom>
        </p:spPr>
        <p:txBody>
          <a:bodyPr wrap="square">
            <a:spAutoFit/>
          </a:bodyPr>
          <a:lstStyle/>
          <a:p>
            <a:r>
              <a:rPr lang="en-IE" sz="2000" dirty="0">
                <a:solidFill>
                  <a:srgbClr val="990033"/>
                </a:solidFill>
              </a:rPr>
              <a:t>2 Maureen takes between two and three hours to do her homework. Write this</a:t>
            </a:r>
          </a:p>
          <a:p>
            <a:r>
              <a:rPr lang="en-IE" sz="2000" dirty="0">
                <a:solidFill>
                  <a:srgbClr val="990033"/>
                </a:solidFill>
              </a:rPr>
              <a:t>as an inequality</a:t>
            </a:r>
            <a:r>
              <a:rPr lang="en-IE" sz="2000" dirty="0" smtClean="0">
                <a:solidFill>
                  <a:srgbClr val="990033"/>
                </a:solidFill>
              </a:rPr>
              <a:t>.</a:t>
            </a:r>
          </a:p>
          <a:p>
            <a:endParaRPr lang="en-IE" sz="2000" dirty="0">
              <a:solidFill>
                <a:srgbClr val="990033"/>
              </a:solidFill>
            </a:endParaRPr>
          </a:p>
          <a:p>
            <a:r>
              <a:rPr lang="en-IE" sz="2000" dirty="0">
                <a:solidFill>
                  <a:srgbClr val="990033"/>
                </a:solidFill>
              </a:rPr>
              <a:t>3 A sweet company produces bags of sweets that will contain between 18 and</a:t>
            </a:r>
          </a:p>
          <a:p>
            <a:r>
              <a:rPr lang="en-IE" sz="2000" dirty="0">
                <a:solidFill>
                  <a:srgbClr val="990033"/>
                </a:solidFill>
              </a:rPr>
              <a:t>22 sweets. If there are less than 18 sweets or more than 22 sweets in a bag</a:t>
            </a:r>
          </a:p>
          <a:p>
            <a:r>
              <a:rPr lang="en-IE" sz="2000" dirty="0">
                <a:solidFill>
                  <a:srgbClr val="990033"/>
                </a:solidFill>
              </a:rPr>
              <a:t>then their machine is faulty. Write an inequality to represent the number of</a:t>
            </a:r>
          </a:p>
          <a:p>
            <a:r>
              <a:rPr lang="en-IE" sz="2000" dirty="0">
                <a:solidFill>
                  <a:srgbClr val="990033"/>
                </a:solidFill>
              </a:rPr>
              <a:t>sweets in an acceptable bag of sweets</a:t>
            </a:r>
            <a:r>
              <a:rPr lang="en-IE" sz="2000" dirty="0" smtClean="0">
                <a:solidFill>
                  <a:srgbClr val="990033"/>
                </a:solidFill>
              </a:rPr>
              <a:t>.</a:t>
            </a:r>
          </a:p>
          <a:p>
            <a:endParaRPr lang="en-IE" sz="2000" dirty="0">
              <a:solidFill>
                <a:srgbClr val="990033"/>
              </a:solidFill>
            </a:endParaRPr>
          </a:p>
          <a:p>
            <a:r>
              <a:rPr lang="en-IE" sz="2000" dirty="0" smtClean="0">
                <a:solidFill>
                  <a:srgbClr val="990033"/>
                </a:solidFill>
              </a:rPr>
              <a:t>4 </a:t>
            </a:r>
            <a:r>
              <a:rPr lang="en-IE" sz="2000" dirty="0">
                <a:solidFill>
                  <a:srgbClr val="990033"/>
                </a:solidFill>
              </a:rPr>
              <a:t>A farmer says the minimum number of cows he can keep on his farm is 22 and</a:t>
            </a:r>
          </a:p>
          <a:p>
            <a:r>
              <a:rPr lang="en-IE" sz="2000" dirty="0">
                <a:solidFill>
                  <a:srgbClr val="990033"/>
                </a:solidFill>
              </a:rPr>
              <a:t>the maximum is 35, write this as an inequality</a:t>
            </a:r>
            <a:r>
              <a:rPr lang="en-IE" sz="2000" dirty="0" smtClean="0">
                <a:solidFill>
                  <a:srgbClr val="990033"/>
                </a:solidFill>
              </a:rPr>
              <a:t>.</a:t>
            </a:r>
            <a:endParaRPr lang="en-IE" sz="2000" dirty="0">
              <a:solidFill>
                <a:srgbClr val="990033"/>
              </a:solidFill>
            </a:endParaRPr>
          </a:p>
        </p:txBody>
      </p:sp>
    </p:spTree>
    <p:extLst>
      <p:ext uri="{BB962C8B-B14F-4D97-AF65-F5344CB8AC3E}">
        <p14:creationId xmlns:p14="http://schemas.microsoft.com/office/powerpoint/2010/main" val="254668318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3" name="Table 2"/>
              <p:cNvGraphicFramePr>
                <a:graphicFrameLocks noGrp="1"/>
              </p:cNvGraphicFramePr>
              <p:nvPr>
                <p:extLst>
                  <p:ext uri="{D42A27DB-BD31-4B8C-83A1-F6EECF244321}">
                    <p14:modId xmlns:p14="http://schemas.microsoft.com/office/powerpoint/2010/main" val="1041950596"/>
                  </p:ext>
                </p:extLst>
              </p:nvPr>
            </p:nvGraphicFramePr>
            <p:xfrm>
              <a:off x="364654" y="1039919"/>
              <a:ext cx="8437920" cy="5796000"/>
            </p:xfrm>
            <a:graphic>
              <a:graphicData uri="http://schemas.openxmlformats.org/drawingml/2006/table">
                <a:tbl>
                  <a:tblPr firstRow="1" bandRow="1">
                    <a:tableStyleId>{5940675A-B579-460E-94D1-54222C63F5DA}</a:tableStyleId>
                  </a:tblPr>
                  <a:tblGrid>
                    <a:gridCol w="8437920"/>
                  </a:tblGrid>
                  <a:tr h="828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sz="2000" dirty="0" smtClean="0">
                              <a:solidFill>
                                <a:srgbClr val="990033"/>
                              </a:solidFill>
                            </a:rPr>
                            <a:t>a </a:t>
                          </a:r>
                          <a14:m>
                            <m:oMath xmlns:m="http://schemas.openxmlformats.org/officeDocument/2006/math">
                              <m:r>
                                <a:rPr lang="en-IE" sz="2000" b="0" i="0" dirty="0" smtClean="0">
                                  <a:solidFill>
                                    <a:srgbClr val="990033"/>
                                  </a:solidFill>
                                  <a:latin typeface="Cambria Math"/>
                                </a:rPr>
                                <m:t>   </m:t>
                              </m:r>
                              <m:r>
                                <a:rPr lang="en-IE" sz="2000" i="1" dirty="0" smtClean="0">
                                  <a:solidFill>
                                    <a:srgbClr val="990033"/>
                                  </a:solidFill>
                                  <a:latin typeface="Cambria Math"/>
                                </a:rPr>
                                <m:t>1 ≤ </m:t>
                              </m:r>
                              <m:r>
                                <a:rPr lang="en-IE" sz="2000" i="1" dirty="0" smtClean="0">
                                  <a:solidFill>
                                    <a:srgbClr val="990033"/>
                                  </a:solidFill>
                                  <a:latin typeface="Cambria Math"/>
                                </a:rPr>
                                <m:t>𝑥</m:t>
                              </m:r>
                              <m:r>
                                <a:rPr lang="en-IE" sz="2000" i="1" dirty="0" smtClean="0">
                                  <a:solidFill>
                                    <a:srgbClr val="990033"/>
                                  </a:solidFill>
                                  <a:latin typeface="Cambria Math"/>
                                </a:rPr>
                                <m:t> ≤ 4, </m:t>
                              </m:r>
                              <m:r>
                                <a:rPr lang="en-IE" sz="2000" i="1" dirty="0" smtClean="0">
                                  <a:solidFill>
                                    <a:srgbClr val="990033"/>
                                  </a:solidFill>
                                  <a:latin typeface="Cambria Math"/>
                                </a:rPr>
                                <m:t>𝑥</m:t>
                              </m:r>
                              <m:r>
                                <a:rPr lang="en-IE" sz="2000" i="1" dirty="0" smtClean="0">
                                  <a:solidFill>
                                    <a:srgbClr val="990033"/>
                                  </a:solidFill>
                                  <a:latin typeface="Cambria Math"/>
                                </a:rPr>
                                <m:t> ∈ </m:t>
                              </m:r>
                              <m:r>
                                <a:rPr lang="en-IE" sz="2000" i="1" dirty="0" smtClean="0">
                                  <a:solidFill>
                                    <a:srgbClr val="990033"/>
                                  </a:solidFill>
                                  <a:latin typeface="Cambria Math"/>
                                </a:rPr>
                                <m:t>𝑁</m:t>
                              </m:r>
                            </m:oMath>
                          </a14:m>
                          <a:endParaRPr lang="en-IE" sz="2000" dirty="0">
                            <a:solidFill>
                              <a:srgbClr val="990033"/>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828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sz="2000" dirty="0" smtClean="0">
                              <a:solidFill>
                                <a:srgbClr val="990033"/>
                              </a:solidFill>
                            </a:rPr>
                            <a:t>b   </a:t>
                          </a:r>
                          <a14:m>
                            <m:oMath xmlns:m="http://schemas.openxmlformats.org/officeDocument/2006/math">
                              <m:r>
                                <a:rPr lang="en-IE" sz="2000" i="1" dirty="0" smtClean="0">
                                  <a:solidFill>
                                    <a:srgbClr val="990033"/>
                                  </a:solidFill>
                                  <a:latin typeface="Cambria Math"/>
                                </a:rPr>
                                <m:t>−3 ≤ </m:t>
                              </m:r>
                              <m:r>
                                <a:rPr lang="en-IE" sz="2000" i="1" dirty="0" smtClean="0">
                                  <a:solidFill>
                                    <a:srgbClr val="990033"/>
                                  </a:solidFill>
                                  <a:latin typeface="Cambria Math"/>
                                </a:rPr>
                                <m:t>𝑥</m:t>
                              </m:r>
                              <m:r>
                                <a:rPr lang="en-IE" sz="2000" i="1" dirty="0" smtClean="0">
                                  <a:solidFill>
                                    <a:srgbClr val="990033"/>
                                  </a:solidFill>
                                  <a:latin typeface="Cambria Math"/>
                                </a:rPr>
                                <m:t> ≤ 4, </m:t>
                              </m:r>
                              <m:r>
                                <a:rPr lang="en-IE" sz="2000" i="1" dirty="0" smtClean="0">
                                  <a:solidFill>
                                    <a:srgbClr val="990033"/>
                                  </a:solidFill>
                                  <a:latin typeface="Cambria Math"/>
                                </a:rPr>
                                <m:t>𝑥</m:t>
                              </m:r>
                              <m:r>
                                <a:rPr lang="en-IE" sz="2000" i="1" dirty="0" smtClean="0">
                                  <a:solidFill>
                                    <a:srgbClr val="990033"/>
                                  </a:solidFill>
                                  <a:latin typeface="Cambria Math"/>
                                </a:rPr>
                                <m:t> ∈ </m:t>
                              </m:r>
                              <m:r>
                                <a:rPr lang="en-IE" sz="2000" i="1" dirty="0" smtClean="0">
                                  <a:solidFill>
                                    <a:srgbClr val="990033"/>
                                  </a:solidFill>
                                  <a:latin typeface="Cambria Math"/>
                                </a:rPr>
                                <m:t>𝑍</m:t>
                              </m:r>
                            </m:oMath>
                          </a14:m>
                          <a:endParaRPr lang="en-IE" sz="2000" dirty="0">
                            <a:solidFill>
                              <a:srgbClr val="990033"/>
                            </a:solidFill>
                          </a:endParaRPr>
                        </a:p>
                        <a:p>
                          <a:endParaRPr lang="en-IE" sz="2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828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sz="2000" dirty="0" smtClean="0">
                              <a:solidFill>
                                <a:srgbClr val="990033"/>
                              </a:solidFill>
                            </a:rPr>
                            <a:t>c </a:t>
                          </a:r>
                          <a14:m>
                            <m:oMath xmlns:m="http://schemas.openxmlformats.org/officeDocument/2006/math">
                              <m:r>
                                <a:rPr lang="en-IE" sz="2000" b="0" i="0" dirty="0" smtClean="0">
                                  <a:solidFill>
                                    <a:srgbClr val="990033"/>
                                  </a:solidFill>
                                  <a:latin typeface="Cambria Math"/>
                                </a:rPr>
                                <m:t>  </m:t>
                              </m:r>
                              <m:r>
                                <a:rPr lang="en-IE" sz="2000" i="1" dirty="0" smtClean="0">
                                  <a:solidFill>
                                    <a:srgbClr val="990033"/>
                                  </a:solidFill>
                                  <a:latin typeface="Cambria Math"/>
                                </a:rPr>
                                <m:t>−3 ≤ </m:t>
                              </m:r>
                              <m:r>
                                <a:rPr lang="en-IE" sz="2000" i="1" dirty="0" smtClean="0">
                                  <a:solidFill>
                                    <a:srgbClr val="990033"/>
                                  </a:solidFill>
                                  <a:latin typeface="Cambria Math"/>
                                </a:rPr>
                                <m:t>𝑥</m:t>
                              </m:r>
                              <m:r>
                                <a:rPr lang="en-IE" sz="2000" i="1" dirty="0" smtClean="0">
                                  <a:solidFill>
                                    <a:srgbClr val="990033"/>
                                  </a:solidFill>
                                  <a:latin typeface="Cambria Math"/>
                                </a:rPr>
                                <m:t> ≤ 4, </m:t>
                              </m:r>
                              <m:r>
                                <a:rPr lang="en-IE" sz="2000" i="1" dirty="0" smtClean="0">
                                  <a:solidFill>
                                    <a:srgbClr val="990033"/>
                                  </a:solidFill>
                                  <a:latin typeface="Cambria Math"/>
                                </a:rPr>
                                <m:t>𝑥</m:t>
                              </m:r>
                              <m:r>
                                <a:rPr lang="en-IE" sz="2000" i="1" dirty="0" smtClean="0">
                                  <a:solidFill>
                                    <a:srgbClr val="990033"/>
                                  </a:solidFill>
                                  <a:latin typeface="Cambria Math"/>
                                </a:rPr>
                                <m:t> ∈ </m:t>
                              </m:r>
                              <m:r>
                                <a:rPr lang="en-IE" sz="2000" i="1" dirty="0" smtClean="0">
                                  <a:solidFill>
                                    <a:srgbClr val="990033"/>
                                  </a:solidFill>
                                  <a:latin typeface="Cambria Math"/>
                                </a:rPr>
                                <m:t>𝑅</m:t>
                              </m:r>
                            </m:oMath>
                          </a14:m>
                          <a:endParaRPr lang="en-IE" sz="2000" dirty="0">
                            <a:solidFill>
                              <a:srgbClr val="990033"/>
                            </a:solidFill>
                          </a:endParaRPr>
                        </a:p>
                        <a:p>
                          <a:endParaRPr lang="en-IE" sz="2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828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sz="2000" dirty="0" smtClean="0">
                              <a:solidFill>
                                <a:srgbClr val="990033"/>
                              </a:solidFill>
                            </a:rPr>
                            <a:t>d </a:t>
                          </a:r>
                          <a14:m>
                            <m:oMath xmlns:m="http://schemas.openxmlformats.org/officeDocument/2006/math">
                              <m:r>
                                <a:rPr lang="en-IE" sz="2000" b="0" i="0" dirty="0" smtClean="0">
                                  <a:solidFill>
                                    <a:srgbClr val="990033"/>
                                  </a:solidFill>
                                  <a:latin typeface="Cambria Math"/>
                                </a:rPr>
                                <m:t>  </m:t>
                              </m:r>
                              <m:r>
                                <a:rPr lang="en-IE" sz="2000" i="1" dirty="0" smtClean="0">
                                  <a:solidFill>
                                    <a:srgbClr val="990033"/>
                                  </a:solidFill>
                                  <a:latin typeface="Cambria Math"/>
                                </a:rPr>
                                <m:t>−3 &lt; </m:t>
                              </m:r>
                              <m:r>
                                <a:rPr lang="en-IE" sz="2000" i="1" dirty="0" smtClean="0">
                                  <a:solidFill>
                                    <a:srgbClr val="990033"/>
                                  </a:solidFill>
                                  <a:latin typeface="Cambria Math"/>
                                </a:rPr>
                                <m:t>𝑥</m:t>
                              </m:r>
                              <m:r>
                                <a:rPr lang="en-IE" sz="2000" i="1" dirty="0" smtClean="0">
                                  <a:solidFill>
                                    <a:srgbClr val="990033"/>
                                  </a:solidFill>
                                  <a:latin typeface="Cambria Math"/>
                                </a:rPr>
                                <m:t> ≤ 4, </m:t>
                              </m:r>
                              <m:r>
                                <a:rPr lang="en-IE" sz="2000" i="1" dirty="0" smtClean="0">
                                  <a:solidFill>
                                    <a:srgbClr val="990033"/>
                                  </a:solidFill>
                                  <a:latin typeface="Cambria Math"/>
                                </a:rPr>
                                <m:t>𝑥</m:t>
                              </m:r>
                              <m:r>
                                <a:rPr lang="en-IE" sz="2000" i="1" dirty="0" smtClean="0">
                                  <a:solidFill>
                                    <a:srgbClr val="990033"/>
                                  </a:solidFill>
                                  <a:latin typeface="Cambria Math"/>
                                </a:rPr>
                                <m:t> ∈ </m:t>
                              </m:r>
                              <m:r>
                                <a:rPr lang="en-IE" sz="2000" i="1" dirty="0" smtClean="0">
                                  <a:solidFill>
                                    <a:srgbClr val="990033"/>
                                  </a:solidFill>
                                  <a:latin typeface="Cambria Math"/>
                                </a:rPr>
                                <m:t>𝑍</m:t>
                              </m:r>
                            </m:oMath>
                          </a14:m>
                          <a:endParaRPr lang="en-IE" sz="2000" dirty="0">
                            <a:solidFill>
                              <a:srgbClr val="990033"/>
                            </a:solidFill>
                          </a:endParaRPr>
                        </a:p>
                        <a:p>
                          <a:endParaRPr lang="en-IE" sz="2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828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sz="2000" dirty="0" smtClean="0">
                              <a:solidFill>
                                <a:srgbClr val="990033"/>
                              </a:solidFill>
                            </a:rPr>
                            <a:t>e </a:t>
                          </a:r>
                          <a14:m>
                            <m:oMath xmlns:m="http://schemas.openxmlformats.org/officeDocument/2006/math">
                              <m:r>
                                <a:rPr lang="en-IE" sz="2000" b="0" i="0" dirty="0" smtClean="0">
                                  <a:solidFill>
                                    <a:srgbClr val="990033"/>
                                  </a:solidFill>
                                  <a:latin typeface="Cambria Math"/>
                                </a:rPr>
                                <m:t>  </m:t>
                              </m:r>
                              <m:r>
                                <a:rPr lang="en-IE" sz="2000" i="1" dirty="0" smtClean="0">
                                  <a:solidFill>
                                    <a:srgbClr val="990033"/>
                                  </a:solidFill>
                                  <a:latin typeface="Cambria Math"/>
                                </a:rPr>
                                <m:t>−3 &lt; </m:t>
                              </m:r>
                              <m:r>
                                <a:rPr lang="en-IE" sz="2000" i="1" dirty="0" smtClean="0">
                                  <a:solidFill>
                                    <a:srgbClr val="990033"/>
                                  </a:solidFill>
                                  <a:latin typeface="Cambria Math"/>
                                </a:rPr>
                                <m:t>𝑥</m:t>
                              </m:r>
                              <m:r>
                                <a:rPr lang="en-IE" sz="2000" i="1" dirty="0" smtClean="0">
                                  <a:solidFill>
                                    <a:srgbClr val="990033"/>
                                  </a:solidFill>
                                  <a:latin typeface="Cambria Math"/>
                                </a:rPr>
                                <m:t> &lt; 4, </m:t>
                              </m:r>
                              <m:r>
                                <a:rPr lang="en-IE" sz="2000" i="1" dirty="0" smtClean="0">
                                  <a:solidFill>
                                    <a:srgbClr val="990033"/>
                                  </a:solidFill>
                                  <a:latin typeface="Cambria Math"/>
                                </a:rPr>
                                <m:t>𝑥</m:t>
                              </m:r>
                              <m:r>
                                <a:rPr lang="en-IE" sz="2000" i="1" dirty="0" smtClean="0">
                                  <a:solidFill>
                                    <a:srgbClr val="990033"/>
                                  </a:solidFill>
                                  <a:latin typeface="Cambria Math"/>
                                </a:rPr>
                                <m:t> ∈ </m:t>
                              </m:r>
                              <m:r>
                                <a:rPr lang="en-IE" sz="2000" i="1" dirty="0" smtClean="0">
                                  <a:solidFill>
                                    <a:srgbClr val="990033"/>
                                  </a:solidFill>
                                  <a:latin typeface="Cambria Math"/>
                                </a:rPr>
                                <m:t>𝑍</m:t>
                              </m:r>
                            </m:oMath>
                          </a14:m>
                          <a:endParaRPr lang="en-IE" sz="2000" dirty="0" smtClean="0">
                            <a:solidFill>
                              <a:srgbClr val="990033"/>
                            </a:solidFill>
                          </a:endParaRPr>
                        </a:p>
                        <a:p>
                          <a:endParaRPr lang="en-IE" sz="2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828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2000" dirty="0" smtClean="0">
                              <a:solidFill>
                                <a:srgbClr val="990033"/>
                              </a:solidFill>
                            </a:rPr>
                            <a:t>f </a:t>
                          </a:r>
                          <a14:m>
                            <m:oMath xmlns:m="http://schemas.openxmlformats.org/officeDocument/2006/math">
                              <m:r>
                                <a:rPr lang="en-IE" sz="2000" b="0" i="0" dirty="0" smtClean="0">
                                  <a:solidFill>
                                    <a:srgbClr val="990033"/>
                                  </a:solidFill>
                                  <a:latin typeface="Cambria Math"/>
                                </a:rPr>
                                <m:t>  </m:t>
                              </m:r>
                              <m:r>
                                <a:rPr lang="pt-BR" sz="2000" i="1" dirty="0" smtClean="0">
                                  <a:solidFill>
                                    <a:srgbClr val="990033"/>
                                  </a:solidFill>
                                  <a:latin typeface="Cambria Math"/>
                                </a:rPr>
                                <m:t>−3 &lt; </m:t>
                              </m:r>
                              <m:r>
                                <a:rPr lang="pt-BR" sz="2000" b="1" i="1" dirty="0">
                                  <a:solidFill>
                                    <a:srgbClr val="990033"/>
                                  </a:solidFill>
                                  <a:latin typeface="Cambria Math"/>
                                </a:rPr>
                                <m:t>𝒙</m:t>
                              </m:r>
                              <m:r>
                                <a:rPr lang="pt-BR" sz="2000" b="1" i="1" dirty="0">
                                  <a:solidFill>
                                    <a:srgbClr val="990033"/>
                                  </a:solidFill>
                                  <a:latin typeface="Cambria Math"/>
                                </a:rPr>
                                <m:t> </m:t>
                              </m:r>
                              <m:r>
                                <a:rPr lang="pt-BR" sz="2000" i="1" dirty="0">
                                  <a:solidFill>
                                    <a:srgbClr val="990033"/>
                                  </a:solidFill>
                                  <a:latin typeface="Cambria Math"/>
                                </a:rPr>
                                <m:t>&lt; 4, </m:t>
                              </m:r>
                              <m:r>
                                <a:rPr lang="pt-BR" sz="2000" b="1" i="1" dirty="0">
                                  <a:solidFill>
                                    <a:srgbClr val="990033"/>
                                  </a:solidFill>
                                  <a:latin typeface="Cambria Math"/>
                                </a:rPr>
                                <m:t>𝒙</m:t>
                              </m:r>
                              <m:r>
                                <a:rPr lang="pt-BR" sz="2000" b="1" i="1" dirty="0">
                                  <a:solidFill>
                                    <a:srgbClr val="990033"/>
                                  </a:solidFill>
                                  <a:latin typeface="Cambria Math"/>
                                </a:rPr>
                                <m:t> </m:t>
                              </m:r>
                              <m:r>
                                <a:rPr lang="pt-BR" sz="2000" i="1" dirty="0">
                                  <a:solidFill>
                                    <a:srgbClr val="990033"/>
                                  </a:solidFill>
                                  <a:latin typeface="Cambria Math"/>
                                </a:rPr>
                                <m:t>∈ </m:t>
                              </m:r>
                              <m:r>
                                <a:rPr lang="pt-BR" sz="2000" b="1" i="1" dirty="0">
                                  <a:solidFill>
                                    <a:srgbClr val="990033"/>
                                  </a:solidFill>
                                  <a:latin typeface="Cambria Math"/>
                                </a:rPr>
                                <m:t>𝑹</m:t>
                              </m:r>
                              <m:r>
                                <a:rPr lang="pt-BR" sz="2000" b="1" i="1" dirty="0">
                                  <a:solidFill>
                                    <a:srgbClr val="990033"/>
                                  </a:solidFill>
                                  <a:latin typeface="Cambria Math"/>
                                </a:rPr>
                                <m:t> </m:t>
                              </m:r>
                            </m:oMath>
                          </a14:m>
                          <a:endParaRPr lang="pt-BR" sz="2000" dirty="0">
                            <a:solidFill>
                              <a:srgbClr val="990033"/>
                            </a:solidFill>
                          </a:endParaRPr>
                        </a:p>
                        <a:p>
                          <a:endParaRPr lang="en-IE" sz="2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82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2000" dirty="0" smtClean="0">
                              <a:solidFill>
                                <a:srgbClr val="990033"/>
                              </a:solidFill>
                            </a:rPr>
                            <a:t>g </a:t>
                          </a:r>
                          <a14:m>
                            <m:oMath xmlns:m="http://schemas.openxmlformats.org/officeDocument/2006/math">
                              <m:r>
                                <a:rPr lang="en-IE" sz="2000" b="0" i="0" dirty="0" smtClean="0">
                                  <a:solidFill>
                                    <a:srgbClr val="990033"/>
                                  </a:solidFill>
                                  <a:latin typeface="Cambria Math"/>
                                </a:rPr>
                                <m:t>  </m:t>
                              </m:r>
                              <m:r>
                                <a:rPr lang="pt-BR" sz="2000" i="1" dirty="0" smtClean="0">
                                  <a:solidFill>
                                    <a:srgbClr val="990033"/>
                                  </a:solidFill>
                                  <a:latin typeface="Cambria Math"/>
                                </a:rPr>
                                <m:t>−3 ≤ </m:t>
                              </m:r>
                              <m:r>
                                <a:rPr lang="pt-BR" sz="2000" b="1" i="1" dirty="0" smtClean="0">
                                  <a:solidFill>
                                    <a:srgbClr val="990033"/>
                                  </a:solidFill>
                                  <a:latin typeface="Cambria Math"/>
                                </a:rPr>
                                <m:t>𝒙</m:t>
                              </m:r>
                              <m:r>
                                <a:rPr lang="pt-BR" sz="2000" b="1" i="1" dirty="0" smtClean="0">
                                  <a:solidFill>
                                    <a:srgbClr val="990033"/>
                                  </a:solidFill>
                                  <a:latin typeface="Cambria Math"/>
                                </a:rPr>
                                <m:t> </m:t>
                              </m:r>
                              <m:r>
                                <a:rPr lang="pt-BR" sz="2000" i="1" dirty="0" smtClean="0">
                                  <a:solidFill>
                                    <a:srgbClr val="990033"/>
                                  </a:solidFill>
                                  <a:latin typeface="Cambria Math"/>
                                </a:rPr>
                                <m:t>&lt; 4, </m:t>
                              </m:r>
                              <m:r>
                                <a:rPr lang="pt-BR" sz="2000" b="1" i="1" dirty="0" smtClean="0">
                                  <a:solidFill>
                                    <a:srgbClr val="990033"/>
                                  </a:solidFill>
                                  <a:latin typeface="Cambria Math"/>
                                </a:rPr>
                                <m:t>𝒙</m:t>
                              </m:r>
                              <m:r>
                                <a:rPr lang="pt-BR" sz="2000" b="1" i="1" dirty="0" smtClean="0">
                                  <a:solidFill>
                                    <a:srgbClr val="990033"/>
                                  </a:solidFill>
                                  <a:latin typeface="Cambria Math"/>
                                </a:rPr>
                                <m:t> </m:t>
                              </m:r>
                              <m:r>
                                <a:rPr lang="pt-BR" sz="2000" i="1" dirty="0" smtClean="0">
                                  <a:solidFill>
                                    <a:srgbClr val="990033"/>
                                  </a:solidFill>
                                  <a:latin typeface="Cambria Math"/>
                                </a:rPr>
                                <m:t>∈ </m:t>
                              </m:r>
                              <m:r>
                                <a:rPr lang="pt-BR" sz="2000" b="1" i="1" dirty="0" smtClean="0">
                                  <a:solidFill>
                                    <a:srgbClr val="990033"/>
                                  </a:solidFill>
                                  <a:latin typeface="Cambria Math"/>
                                </a:rPr>
                                <m:t>𝑹</m:t>
                              </m:r>
                              <m:r>
                                <a:rPr lang="pt-BR" sz="2000" b="1" i="1" dirty="0" smtClean="0">
                                  <a:solidFill>
                                    <a:srgbClr val="990033"/>
                                  </a:solidFill>
                                  <a:latin typeface="Cambria Math"/>
                                </a:rPr>
                                <m:t> </m:t>
                              </m:r>
                            </m:oMath>
                          </a14:m>
                          <a:endParaRPr lang="en-IE" sz="2000" dirty="0" smtClean="0">
                            <a:solidFill>
                              <a:srgbClr val="990033"/>
                            </a:solidFill>
                          </a:endParaRPr>
                        </a:p>
                        <a:p>
                          <a:endParaRPr lang="en-IE" sz="2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mc:Choice>
        <mc:Fallback xmlns="">
          <p:graphicFrame>
            <p:nvGraphicFramePr>
              <p:cNvPr id="3" name="Table 2"/>
              <p:cNvGraphicFramePr>
                <a:graphicFrameLocks noGrp="1"/>
              </p:cNvGraphicFramePr>
              <p:nvPr>
                <p:extLst>
                  <p:ext uri="{D42A27DB-BD31-4B8C-83A1-F6EECF244321}">
                    <p14:modId xmlns:p14="http://schemas.microsoft.com/office/powerpoint/2010/main" val="1041950596"/>
                  </p:ext>
                </p:extLst>
              </p:nvPr>
            </p:nvGraphicFramePr>
            <p:xfrm>
              <a:off x="364654" y="1039919"/>
              <a:ext cx="8437920" cy="5796000"/>
            </p:xfrm>
            <a:graphic>
              <a:graphicData uri="http://schemas.openxmlformats.org/drawingml/2006/table">
                <a:tbl>
                  <a:tblPr firstRow="1" bandRow="1">
                    <a:tableStyleId>{5940675A-B579-460E-94D1-54222C63F5DA}</a:tableStyleId>
                  </a:tblPr>
                  <a:tblGrid>
                    <a:gridCol w="8437920"/>
                  </a:tblGrid>
                  <a:tr h="828000">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rotWithShape="1">
                          <a:blip r:embed="rId2"/>
                          <a:stretch>
                            <a:fillRect l="-72" t="-3676" b="-599265"/>
                          </a:stretch>
                        </a:blipFill>
                      </a:tcPr>
                    </a:tc>
                  </a:tr>
                  <a:tr h="828000">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rotWithShape="1">
                          <a:blip r:embed="rId2"/>
                          <a:stretch>
                            <a:fillRect l="-72" t="-104444" b="-503704"/>
                          </a:stretch>
                        </a:blipFill>
                      </a:tcPr>
                    </a:tc>
                  </a:tr>
                  <a:tr h="828000">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rotWithShape="1">
                          <a:blip r:embed="rId2"/>
                          <a:stretch>
                            <a:fillRect l="-72" t="-202941" b="-400000"/>
                          </a:stretch>
                        </a:blipFill>
                      </a:tcPr>
                    </a:tc>
                  </a:tr>
                  <a:tr h="828000">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rotWithShape="1">
                          <a:blip r:embed="rId2"/>
                          <a:stretch>
                            <a:fillRect l="-72" t="-302941" b="-300000"/>
                          </a:stretch>
                        </a:blipFill>
                      </a:tcPr>
                    </a:tc>
                  </a:tr>
                  <a:tr h="828000">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rotWithShape="1">
                          <a:blip r:embed="rId2"/>
                          <a:stretch>
                            <a:fillRect l="-72" t="-402941" b="-200000"/>
                          </a:stretch>
                        </a:blipFill>
                      </a:tcPr>
                    </a:tc>
                  </a:tr>
                  <a:tr h="828000">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rotWithShape="1">
                          <a:blip r:embed="rId2"/>
                          <a:stretch>
                            <a:fillRect l="-72" t="-506667" b="-101481"/>
                          </a:stretch>
                        </a:blipFill>
                      </a:tcPr>
                    </a:tc>
                  </a:tr>
                  <a:tr h="828000">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rotWithShape="1">
                          <a:blip r:embed="rId2"/>
                          <a:stretch>
                            <a:fillRect l="-72" t="-602206" b="-735"/>
                          </a:stretch>
                        </a:blipFill>
                      </a:tcPr>
                    </a:tc>
                  </a:tr>
                </a:tbl>
              </a:graphicData>
            </a:graphic>
          </p:graphicFrame>
        </mc:Fallback>
      </mc:AlternateContent>
      <p:sp>
        <p:nvSpPr>
          <p:cNvPr id="2" name="Title 1"/>
          <p:cNvSpPr>
            <a:spLocks noGrp="1"/>
          </p:cNvSpPr>
          <p:nvPr>
            <p:ph type="title"/>
          </p:nvPr>
        </p:nvSpPr>
        <p:spPr>
          <a:xfrm>
            <a:off x="457200" y="-90264"/>
            <a:ext cx="8229600" cy="1143000"/>
          </a:xfrm>
        </p:spPr>
        <p:txBody>
          <a:bodyPr>
            <a:normAutofit fontScale="90000"/>
          </a:bodyPr>
          <a:lstStyle/>
          <a:p>
            <a:r>
              <a:rPr lang="en-IE" dirty="0"/>
              <a:t>Section I</a:t>
            </a:r>
            <a:r>
              <a:rPr lang="en-IE" dirty="0" smtClean="0"/>
              <a:t>: </a:t>
            </a:r>
            <a:r>
              <a:rPr lang="en-IE" dirty="0"/>
              <a:t>Student Activity 1</a:t>
            </a:r>
            <a:br>
              <a:rPr lang="en-IE" dirty="0"/>
            </a:br>
            <a:endParaRPr lang="en-IE" dirty="0"/>
          </a:p>
        </p:txBody>
      </p:sp>
      <p:sp>
        <p:nvSpPr>
          <p:cNvPr id="4" name="Rectangle 3"/>
          <p:cNvSpPr/>
          <p:nvPr/>
        </p:nvSpPr>
        <p:spPr>
          <a:xfrm>
            <a:off x="349592" y="620688"/>
            <a:ext cx="8444816" cy="400110"/>
          </a:xfrm>
          <a:prstGeom prst="rect">
            <a:avLst/>
          </a:prstGeom>
        </p:spPr>
        <p:txBody>
          <a:bodyPr wrap="square">
            <a:spAutoFit/>
          </a:bodyPr>
          <a:lstStyle/>
          <a:p>
            <a:r>
              <a:rPr lang="en-IE" sz="2000" dirty="0" smtClean="0">
                <a:solidFill>
                  <a:srgbClr val="990033"/>
                </a:solidFill>
              </a:rPr>
              <a:t>5 </a:t>
            </a:r>
            <a:r>
              <a:rPr lang="en-IE" sz="2000" dirty="0">
                <a:solidFill>
                  <a:srgbClr val="990033"/>
                </a:solidFill>
              </a:rPr>
              <a:t>Represent the following on the number lines </a:t>
            </a:r>
            <a:r>
              <a:rPr lang="en-IE" sz="2000" dirty="0" smtClean="0">
                <a:solidFill>
                  <a:srgbClr val="990033"/>
                </a:solidFill>
              </a:rPr>
              <a:t>provided</a:t>
            </a:r>
          </a:p>
        </p:txBody>
      </p:sp>
      <p:pic>
        <p:nvPicPr>
          <p:cNvPr id="21507" name="Picture 3"/>
          <p:cNvPicPr>
            <a:picLocks noChangeArrowheads="1"/>
          </p:cNvPicPr>
          <p:nvPr/>
        </p:nvPicPr>
        <p:blipFill rotWithShape="1">
          <a:blip r:embed="rId3" cstate="print">
            <a:extLst>
              <a:ext uri="{28A0092B-C50C-407E-A947-70E740481C1C}">
                <a14:useLocalDpi xmlns:a14="http://schemas.microsoft.com/office/drawing/2010/main" val="0"/>
              </a:ext>
            </a:extLst>
          </a:blip>
          <a:srcRect t="69817" b="18772"/>
          <a:stretch/>
        </p:blipFill>
        <p:spPr bwMode="auto">
          <a:xfrm>
            <a:off x="3060448" y="1124744"/>
            <a:ext cx="5580000"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p:cNvPicPr>
            <a:picLocks noChangeArrowheads="1"/>
          </p:cNvPicPr>
          <p:nvPr/>
        </p:nvPicPr>
        <p:blipFill rotWithShape="1">
          <a:blip r:embed="rId3" cstate="print">
            <a:extLst>
              <a:ext uri="{28A0092B-C50C-407E-A947-70E740481C1C}">
                <a14:useLocalDpi xmlns:a14="http://schemas.microsoft.com/office/drawing/2010/main" val="0"/>
              </a:ext>
            </a:extLst>
          </a:blip>
          <a:srcRect t="69817" b="18772"/>
          <a:stretch/>
        </p:blipFill>
        <p:spPr bwMode="auto">
          <a:xfrm>
            <a:off x="3060448" y="1957776"/>
            <a:ext cx="5580000"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3"/>
          <p:cNvPicPr>
            <a:picLocks noChangeArrowheads="1"/>
          </p:cNvPicPr>
          <p:nvPr/>
        </p:nvPicPr>
        <p:blipFill rotWithShape="1">
          <a:blip r:embed="rId3" cstate="print">
            <a:extLst>
              <a:ext uri="{28A0092B-C50C-407E-A947-70E740481C1C}">
                <a14:useLocalDpi xmlns:a14="http://schemas.microsoft.com/office/drawing/2010/main" val="0"/>
              </a:ext>
            </a:extLst>
          </a:blip>
          <a:srcRect t="69817" b="18772"/>
          <a:stretch/>
        </p:blipFill>
        <p:spPr bwMode="auto">
          <a:xfrm>
            <a:off x="3060448" y="2907568"/>
            <a:ext cx="5580000"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rrowheads="1"/>
          </p:cNvPicPr>
          <p:nvPr/>
        </p:nvPicPr>
        <p:blipFill rotWithShape="1">
          <a:blip r:embed="rId3" cstate="print">
            <a:extLst>
              <a:ext uri="{28A0092B-C50C-407E-A947-70E740481C1C}">
                <a14:useLocalDpi xmlns:a14="http://schemas.microsoft.com/office/drawing/2010/main" val="0"/>
              </a:ext>
            </a:extLst>
          </a:blip>
          <a:srcRect t="69817" b="18772"/>
          <a:stretch/>
        </p:blipFill>
        <p:spPr bwMode="auto">
          <a:xfrm>
            <a:off x="3060448" y="3627648"/>
            <a:ext cx="5580000"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rrowheads="1"/>
          </p:cNvPicPr>
          <p:nvPr/>
        </p:nvPicPr>
        <p:blipFill rotWithShape="1">
          <a:blip r:embed="rId3" cstate="print">
            <a:extLst>
              <a:ext uri="{28A0092B-C50C-407E-A947-70E740481C1C}">
                <a14:useLocalDpi xmlns:a14="http://schemas.microsoft.com/office/drawing/2010/main" val="0"/>
              </a:ext>
            </a:extLst>
          </a:blip>
          <a:srcRect t="69817" b="18772"/>
          <a:stretch/>
        </p:blipFill>
        <p:spPr bwMode="auto">
          <a:xfrm>
            <a:off x="3060448" y="4491744"/>
            <a:ext cx="5580000"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ChangeArrowheads="1"/>
          </p:cNvPicPr>
          <p:nvPr/>
        </p:nvPicPr>
        <p:blipFill rotWithShape="1">
          <a:blip r:embed="rId3" cstate="print">
            <a:extLst>
              <a:ext uri="{28A0092B-C50C-407E-A947-70E740481C1C}">
                <a14:useLocalDpi xmlns:a14="http://schemas.microsoft.com/office/drawing/2010/main" val="0"/>
              </a:ext>
            </a:extLst>
          </a:blip>
          <a:srcRect t="69817" b="18772"/>
          <a:stretch/>
        </p:blipFill>
        <p:spPr bwMode="auto">
          <a:xfrm>
            <a:off x="3060448" y="5283832"/>
            <a:ext cx="5580000"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3"/>
          <p:cNvPicPr>
            <a:picLocks noChangeArrowheads="1"/>
          </p:cNvPicPr>
          <p:nvPr/>
        </p:nvPicPr>
        <p:blipFill rotWithShape="1">
          <a:blip r:embed="rId3" cstate="print">
            <a:extLst>
              <a:ext uri="{28A0092B-C50C-407E-A947-70E740481C1C}">
                <a14:useLocalDpi xmlns:a14="http://schemas.microsoft.com/office/drawing/2010/main" val="0"/>
              </a:ext>
            </a:extLst>
          </a:blip>
          <a:srcRect t="69817" b="18772"/>
          <a:stretch/>
        </p:blipFill>
        <p:spPr bwMode="auto">
          <a:xfrm>
            <a:off x="3060448" y="6075920"/>
            <a:ext cx="5580000"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447684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0264"/>
            <a:ext cx="8229600" cy="1143000"/>
          </a:xfrm>
        </p:spPr>
        <p:txBody>
          <a:bodyPr>
            <a:normAutofit fontScale="90000"/>
          </a:bodyPr>
          <a:lstStyle/>
          <a:p>
            <a:r>
              <a:rPr lang="en-IE" dirty="0"/>
              <a:t>Section I</a:t>
            </a:r>
            <a:r>
              <a:rPr lang="en-IE" dirty="0" smtClean="0"/>
              <a:t>: </a:t>
            </a:r>
            <a:r>
              <a:rPr lang="en-IE" dirty="0"/>
              <a:t>Student Activity 1</a:t>
            </a:r>
            <a:br>
              <a:rPr lang="en-IE" dirty="0"/>
            </a:br>
            <a:endParaRPr lang="en-IE" dirty="0"/>
          </a:p>
        </p:txBody>
      </p:sp>
      <p:sp>
        <p:nvSpPr>
          <p:cNvPr id="4" name="Rectangle 3"/>
          <p:cNvSpPr/>
          <p:nvPr/>
        </p:nvSpPr>
        <p:spPr>
          <a:xfrm>
            <a:off x="349591" y="620688"/>
            <a:ext cx="8442901" cy="5786199"/>
          </a:xfrm>
          <a:prstGeom prst="rect">
            <a:avLst/>
          </a:prstGeom>
        </p:spPr>
        <p:txBody>
          <a:bodyPr wrap="square">
            <a:spAutoFit/>
          </a:bodyPr>
          <a:lstStyle/>
          <a:p>
            <a:pPr marL="342900" indent="-342900">
              <a:buFont typeface="Arial" pitchFamily="34" charset="0"/>
              <a:buChar char="•"/>
            </a:pPr>
            <a:r>
              <a:rPr lang="en-IE" sz="2000" dirty="0" smtClean="0">
                <a:solidFill>
                  <a:srgbClr val="990033"/>
                </a:solidFill>
              </a:rPr>
              <a:t>How would one solve the inequality </a:t>
            </a:r>
            <a:endParaRPr lang="en-IE" sz="2000" i="1" dirty="0" smtClean="0">
              <a:solidFill>
                <a:srgbClr val="990033"/>
              </a:solidFill>
              <a:latin typeface="Cambria Math"/>
            </a:endParaRPr>
          </a:p>
          <a:p>
            <a:pPr marL="342900" indent="-342900">
              <a:buFont typeface="Arial" pitchFamily="34" charset="0"/>
              <a:buChar char="•"/>
            </a:pPr>
            <a:endParaRPr lang="en-IE" sz="2000" dirty="0">
              <a:solidFill>
                <a:srgbClr val="990033"/>
              </a:solidFill>
            </a:endParaRPr>
          </a:p>
          <a:p>
            <a:pPr marL="342900" indent="-342900">
              <a:buFont typeface="Arial" pitchFamily="34" charset="0"/>
              <a:buChar char="•"/>
            </a:pPr>
            <a:endParaRPr lang="en-IE" sz="2000" dirty="0" smtClean="0">
              <a:solidFill>
                <a:srgbClr val="990033"/>
              </a:solidFill>
            </a:endParaRPr>
          </a:p>
          <a:p>
            <a:pPr marL="342900" indent="-342900">
              <a:buFont typeface="Arial" pitchFamily="34" charset="0"/>
              <a:buChar char="•"/>
            </a:pPr>
            <a:endParaRPr lang="en-IE" sz="2000" dirty="0">
              <a:solidFill>
                <a:srgbClr val="990033"/>
              </a:solidFill>
            </a:endParaRPr>
          </a:p>
          <a:p>
            <a:pPr marL="342900" indent="-342900">
              <a:buFont typeface="Arial" pitchFamily="34" charset="0"/>
              <a:buChar char="•"/>
            </a:pPr>
            <a:endParaRPr lang="en-IE" sz="2000" dirty="0" smtClean="0">
              <a:solidFill>
                <a:srgbClr val="990033"/>
              </a:solidFill>
            </a:endParaRPr>
          </a:p>
          <a:p>
            <a:pPr marL="342900" indent="-342900">
              <a:buFont typeface="Arial" pitchFamily="34" charset="0"/>
              <a:buChar char="•"/>
            </a:pPr>
            <a:endParaRPr lang="en-IE" sz="2000" dirty="0">
              <a:solidFill>
                <a:srgbClr val="990033"/>
              </a:solidFill>
            </a:endParaRPr>
          </a:p>
          <a:p>
            <a:pPr marL="342900" indent="-342900">
              <a:buFont typeface="Arial" pitchFamily="34" charset="0"/>
              <a:buChar char="•"/>
            </a:pPr>
            <a:endParaRPr lang="en-IE" sz="2000" dirty="0" smtClean="0">
              <a:solidFill>
                <a:srgbClr val="990033"/>
              </a:solidFill>
            </a:endParaRPr>
          </a:p>
          <a:p>
            <a:pPr marL="342900" indent="-342900">
              <a:buFont typeface="Arial" pitchFamily="34" charset="0"/>
              <a:buChar char="•"/>
            </a:pPr>
            <a:endParaRPr lang="en-IE" sz="2000" dirty="0">
              <a:solidFill>
                <a:srgbClr val="990033"/>
              </a:solidFill>
            </a:endParaRPr>
          </a:p>
          <a:p>
            <a:pPr marL="342900" indent="-342900">
              <a:lnSpc>
                <a:spcPct val="150000"/>
              </a:lnSpc>
              <a:buFont typeface="Arial" pitchFamily="34" charset="0"/>
              <a:buChar char="•"/>
            </a:pPr>
            <a:r>
              <a:rPr lang="en-IE" sz="2000" dirty="0" smtClean="0">
                <a:solidFill>
                  <a:srgbClr val="990033"/>
                </a:solidFill>
              </a:rPr>
              <a:t>Now </a:t>
            </a:r>
            <a:r>
              <a:rPr lang="en-IE" sz="2000" dirty="0">
                <a:solidFill>
                  <a:srgbClr val="990033"/>
                </a:solidFill>
              </a:rPr>
              <a:t>write this inequality as two inequalities. </a:t>
            </a:r>
          </a:p>
          <a:p>
            <a:pPr marL="342900" indent="-342900">
              <a:lnSpc>
                <a:spcPct val="150000"/>
              </a:lnSpc>
              <a:buFont typeface="Arial" pitchFamily="34" charset="0"/>
              <a:buChar char="•"/>
            </a:pPr>
            <a:r>
              <a:rPr lang="en-IE" sz="2000" dirty="0" smtClean="0">
                <a:solidFill>
                  <a:srgbClr val="990033"/>
                </a:solidFill>
              </a:rPr>
              <a:t>Can </a:t>
            </a:r>
            <a:r>
              <a:rPr lang="en-IE" sz="2000" dirty="0">
                <a:solidFill>
                  <a:srgbClr val="990033"/>
                </a:solidFill>
              </a:rPr>
              <a:t>any of these inequalities be simplified? </a:t>
            </a:r>
          </a:p>
          <a:p>
            <a:pPr marL="342900" indent="-342900">
              <a:lnSpc>
                <a:spcPct val="150000"/>
              </a:lnSpc>
              <a:buFont typeface="Arial" pitchFamily="34" charset="0"/>
              <a:buChar char="•"/>
            </a:pPr>
            <a:r>
              <a:rPr lang="en-IE" sz="2000" dirty="0" smtClean="0">
                <a:solidFill>
                  <a:srgbClr val="990033"/>
                </a:solidFill>
              </a:rPr>
              <a:t>Now </a:t>
            </a:r>
            <a:r>
              <a:rPr lang="en-IE" sz="2000" dirty="0">
                <a:solidFill>
                  <a:srgbClr val="990033"/>
                </a:solidFill>
              </a:rPr>
              <a:t>draw this on the number line. </a:t>
            </a:r>
            <a:endParaRPr lang="en-IE" sz="2000" dirty="0" smtClean="0">
              <a:solidFill>
                <a:srgbClr val="990033"/>
              </a:solidFill>
            </a:endParaRPr>
          </a:p>
          <a:p>
            <a:pPr marL="342900" indent="-342900">
              <a:lnSpc>
                <a:spcPct val="150000"/>
              </a:lnSpc>
              <a:buFont typeface="Arial" pitchFamily="34" charset="0"/>
              <a:buChar char="•"/>
            </a:pPr>
            <a:endParaRPr lang="en-IE" sz="2000" dirty="0">
              <a:solidFill>
                <a:srgbClr val="990033"/>
              </a:solidFill>
            </a:endParaRPr>
          </a:p>
          <a:p>
            <a:pPr marL="342900" indent="-342900">
              <a:lnSpc>
                <a:spcPct val="150000"/>
              </a:lnSpc>
              <a:buFont typeface="Arial" pitchFamily="34" charset="0"/>
              <a:buChar char="•"/>
            </a:pPr>
            <a:r>
              <a:rPr lang="en-IE" sz="2000" dirty="0" smtClean="0">
                <a:solidFill>
                  <a:srgbClr val="990033"/>
                </a:solidFill>
              </a:rPr>
              <a:t>So </a:t>
            </a:r>
            <a:r>
              <a:rPr lang="en-IE" sz="2000" dirty="0">
                <a:solidFill>
                  <a:srgbClr val="990033"/>
                </a:solidFill>
              </a:rPr>
              <a:t>what is another way of writing the solution? </a:t>
            </a:r>
            <a:endParaRPr lang="en-IE" sz="2000" dirty="0" smtClean="0">
              <a:solidFill>
                <a:srgbClr val="990033"/>
              </a:solidFill>
            </a:endParaRPr>
          </a:p>
          <a:p>
            <a:pPr marL="342900" indent="-342900">
              <a:lnSpc>
                <a:spcPct val="150000"/>
              </a:lnSpc>
              <a:buFont typeface="Arial" pitchFamily="34" charset="0"/>
              <a:buChar char="•"/>
            </a:pPr>
            <a:endParaRPr lang="en-IE" sz="2000" dirty="0">
              <a:solidFill>
                <a:srgbClr val="990033"/>
              </a:solidFill>
            </a:endParaRPr>
          </a:p>
          <a:p>
            <a:pPr marL="342900" indent="-342900">
              <a:lnSpc>
                <a:spcPct val="150000"/>
              </a:lnSpc>
              <a:buFont typeface="Arial" pitchFamily="34" charset="0"/>
              <a:buChar char="•"/>
            </a:pPr>
            <a:r>
              <a:rPr lang="en-IE" sz="2000" dirty="0" smtClean="0">
                <a:solidFill>
                  <a:srgbClr val="990033"/>
                </a:solidFill>
              </a:rPr>
              <a:t>Complete </a:t>
            </a:r>
            <a:r>
              <a:rPr lang="en-IE" sz="2000" dirty="0">
                <a:solidFill>
                  <a:srgbClr val="990033"/>
                </a:solidFill>
              </a:rPr>
              <a:t>the remaining exercises in </a:t>
            </a:r>
            <a:r>
              <a:rPr lang="en-IE" sz="2000" b="1" dirty="0">
                <a:solidFill>
                  <a:srgbClr val="990033"/>
                </a:solidFill>
              </a:rPr>
              <a:t>Section I: Student Activity 1</a:t>
            </a:r>
            <a:r>
              <a:rPr lang="en-IE" sz="2000" dirty="0">
                <a:solidFill>
                  <a:srgbClr val="990033"/>
                </a:solidFill>
              </a:rPr>
              <a:t>. 	</a:t>
            </a:r>
          </a:p>
        </p:txBody>
      </p:sp>
      <mc:AlternateContent xmlns:mc="http://schemas.openxmlformats.org/markup-compatibility/2006" xmlns:a14="http://schemas.microsoft.com/office/drawing/2010/main">
        <mc:Choice Requires="a14">
          <p:sp>
            <p:nvSpPr>
              <p:cNvPr id="15" name="Rectangle 14"/>
              <p:cNvSpPr/>
              <p:nvPr/>
            </p:nvSpPr>
            <p:spPr>
              <a:xfrm>
                <a:off x="3023829" y="1279793"/>
                <a:ext cx="1944215" cy="553998"/>
              </a:xfrm>
              <a:prstGeom prst="rect">
                <a:avLst/>
              </a:prstGeom>
            </p:spPr>
            <p:txBody>
              <a:bodyPr wrap="square">
                <a:spAutoFit/>
              </a:bodyPr>
              <a:lstStyle/>
              <a:p>
                <a:pPr lvl="0">
                  <a:lnSpc>
                    <a:spcPct val="150000"/>
                  </a:lnSpc>
                </a:pPr>
                <a14:m>
                  <m:oMathPara xmlns:m="http://schemas.openxmlformats.org/officeDocument/2006/math">
                    <m:oMathParaPr>
                      <m:jc m:val="centerGroup"/>
                    </m:oMathParaPr>
                    <m:oMath xmlns:m="http://schemas.openxmlformats.org/officeDocument/2006/math">
                      <m:r>
                        <a:rPr lang="en-IE" sz="2000" i="1" dirty="0">
                          <a:solidFill>
                            <a:srgbClr val="990033"/>
                          </a:solidFill>
                          <a:latin typeface="Cambria Math"/>
                        </a:rPr>
                        <m:t> </m:t>
                      </m:r>
                      <m:r>
                        <a:rPr lang="en-IE" sz="2000" b="0" i="1" dirty="0" smtClean="0">
                          <a:solidFill>
                            <a:srgbClr val="990033"/>
                          </a:solidFill>
                          <a:latin typeface="Cambria Math"/>
                        </a:rPr>
                        <m:t>2</m:t>
                      </m:r>
                      <m:r>
                        <a:rPr lang="en-IE" sz="2000" b="0" i="1" dirty="0" smtClean="0">
                          <a:solidFill>
                            <a:srgbClr val="990033"/>
                          </a:solidFill>
                          <a:latin typeface="Cambria Math"/>
                          <a:ea typeface="Cambria Math"/>
                        </a:rPr>
                        <m:t>≤−2</m:t>
                      </m:r>
                      <m:r>
                        <a:rPr lang="en-IE" sz="2000" i="1" dirty="0">
                          <a:solidFill>
                            <a:srgbClr val="990033"/>
                          </a:solidFill>
                          <a:latin typeface="Cambria Math"/>
                        </a:rPr>
                        <m:t>𝑥</m:t>
                      </m:r>
                      <m:r>
                        <a:rPr lang="en-IE" sz="2000" i="1" dirty="0" smtClean="0">
                          <a:solidFill>
                            <a:srgbClr val="990033"/>
                          </a:solidFill>
                          <a:latin typeface="Cambria Math"/>
                          <a:ea typeface="Cambria Math"/>
                        </a:rPr>
                        <m:t>≤</m:t>
                      </m:r>
                      <m:r>
                        <a:rPr lang="en-IE" sz="2000" b="0" i="1" dirty="0" smtClean="0">
                          <a:solidFill>
                            <a:srgbClr val="990033"/>
                          </a:solidFill>
                          <a:latin typeface="Cambria Math"/>
                          <a:ea typeface="Cambria Math"/>
                        </a:rPr>
                        <m:t>6</m:t>
                      </m:r>
                      <m:r>
                        <a:rPr lang="en-IE" sz="2000" i="1" dirty="0">
                          <a:solidFill>
                            <a:srgbClr val="990033"/>
                          </a:solidFill>
                          <a:latin typeface="Cambria Math"/>
                        </a:rPr>
                        <m:t> </m:t>
                      </m:r>
                    </m:oMath>
                  </m:oMathPara>
                </a14:m>
                <a:endParaRPr lang="en-IE" sz="2000" dirty="0">
                  <a:solidFill>
                    <a:srgbClr val="990033"/>
                  </a:solidFill>
                </a:endParaRPr>
              </a:p>
            </p:txBody>
          </p:sp>
        </mc:Choice>
        <mc:Fallback xmlns="">
          <p:sp>
            <p:nvSpPr>
              <p:cNvPr id="15" name="Rectangle 14"/>
              <p:cNvSpPr>
                <a:spLocks noRot="1" noChangeAspect="1" noMove="1" noResize="1" noEditPoints="1" noAdjustHandles="1" noChangeArrowheads="1" noChangeShapeType="1" noTextEdit="1"/>
              </p:cNvSpPr>
              <p:nvPr/>
            </p:nvSpPr>
            <p:spPr>
              <a:xfrm>
                <a:off x="3023829" y="1279793"/>
                <a:ext cx="1944215" cy="553998"/>
              </a:xfrm>
              <a:prstGeom prst="rect">
                <a:avLst/>
              </a:prstGeom>
              <a:blipFill rotWithShape="1">
                <a:blip r:embed="rId2"/>
                <a:stretch>
                  <a:fillRect/>
                </a:stretch>
              </a:blipFill>
            </p:spPr>
            <p:txBody>
              <a:bodyPr/>
              <a:lstStyle/>
              <a:p>
                <a:r>
                  <a:rPr lang="en-IE">
                    <a:noFill/>
                  </a:rPr>
                  <a:t> </a:t>
                </a:r>
              </a:p>
            </p:txBody>
          </p:sp>
        </mc:Fallback>
      </mc:AlternateContent>
      <p:cxnSp>
        <p:nvCxnSpPr>
          <p:cNvPr id="16" name="Straight Connector 15"/>
          <p:cNvCxnSpPr/>
          <p:nvPr/>
        </p:nvCxnSpPr>
        <p:spPr>
          <a:xfrm>
            <a:off x="2843808" y="1063341"/>
            <a:ext cx="0" cy="1836000"/>
          </a:xfrm>
          <a:prstGeom prst="line">
            <a:avLst/>
          </a:prstGeom>
          <a:ln w="38100">
            <a:solidFill>
              <a:srgbClr val="990033"/>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5295708" y="1063341"/>
            <a:ext cx="0" cy="1836000"/>
          </a:xfrm>
          <a:prstGeom prst="line">
            <a:avLst/>
          </a:prstGeom>
          <a:ln w="38100">
            <a:solidFill>
              <a:srgbClr val="990033"/>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8" name="Rectangle 17"/>
              <p:cNvSpPr/>
              <p:nvPr/>
            </p:nvSpPr>
            <p:spPr>
              <a:xfrm>
                <a:off x="2076298" y="1340768"/>
                <a:ext cx="59022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IE" i="1" dirty="0" smtClean="0">
                          <a:solidFill>
                            <a:srgbClr val="990033"/>
                          </a:solidFill>
                          <a:latin typeface="Cambria Math"/>
                        </a:rPr>
                        <m:t>−</m:t>
                      </m:r>
                      <m:r>
                        <a:rPr lang="en-IE" b="0" i="1" dirty="0" smtClean="0">
                          <a:solidFill>
                            <a:srgbClr val="990033"/>
                          </a:solidFill>
                          <a:latin typeface="Cambria Math"/>
                        </a:rPr>
                        <m:t>1</m:t>
                      </m:r>
                      <m:r>
                        <a:rPr lang="en-IE" i="1" dirty="0">
                          <a:solidFill>
                            <a:srgbClr val="990033"/>
                          </a:solidFill>
                          <a:latin typeface="Cambria Math"/>
                        </a:rPr>
                        <m:t> </m:t>
                      </m:r>
                    </m:oMath>
                  </m:oMathPara>
                </a14:m>
                <a:endParaRPr lang="en-IE" dirty="0"/>
              </a:p>
            </p:txBody>
          </p:sp>
        </mc:Choice>
        <mc:Fallback xmlns="">
          <p:sp>
            <p:nvSpPr>
              <p:cNvPr id="18" name="Rectangle 17"/>
              <p:cNvSpPr>
                <a:spLocks noRot="1" noChangeAspect="1" noMove="1" noResize="1" noEditPoints="1" noAdjustHandles="1" noChangeArrowheads="1" noChangeShapeType="1" noTextEdit="1"/>
              </p:cNvSpPr>
              <p:nvPr/>
            </p:nvSpPr>
            <p:spPr>
              <a:xfrm>
                <a:off x="2076298" y="1340768"/>
                <a:ext cx="590226" cy="369332"/>
              </a:xfrm>
              <a:prstGeom prst="rect">
                <a:avLst/>
              </a:prstGeom>
              <a:blipFill rotWithShape="1">
                <a:blip r:embed="rId3"/>
                <a:stretch>
                  <a:fillRect/>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19" name="Rectangle 18"/>
              <p:cNvSpPr/>
              <p:nvPr/>
            </p:nvSpPr>
            <p:spPr>
              <a:xfrm>
                <a:off x="5295708" y="1340768"/>
                <a:ext cx="59022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IE" i="1" dirty="0" smtClean="0">
                          <a:solidFill>
                            <a:srgbClr val="990033"/>
                          </a:solidFill>
                          <a:latin typeface="Cambria Math"/>
                        </a:rPr>
                        <m:t>−</m:t>
                      </m:r>
                      <m:r>
                        <a:rPr lang="en-IE" b="0" i="1" dirty="0" smtClean="0">
                          <a:solidFill>
                            <a:srgbClr val="990033"/>
                          </a:solidFill>
                          <a:latin typeface="Cambria Math"/>
                        </a:rPr>
                        <m:t>1</m:t>
                      </m:r>
                      <m:r>
                        <a:rPr lang="en-IE" i="1" dirty="0">
                          <a:solidFill>
                            <a:srgbClr val="990033"/>
                          </a:solidFill>
                          <a:latin typeface="Cambria Math"/>
                        </a:rPr>
                        <m:t> </m:t>
                      </m:r>
                    </m:oMath>
                  </m:oMathPara>
                </a14:m>
                <a:endParaRPr lang="en-IE" dirty="0"/>
              </a:p>
            </p:txBody>
          </p:sp>
        </mc:Choice>
        <mc:Fallback xmlns="">
          <p:sp>
            <p:nvSpPr>
              <p:cNvPr id="19" name="Rectangle 18"/>
              <p:cNvSpPr>
                <a:spLocks noRot="1" noChangeAspect="1" noMove="1" noResize="1" noEditPoints="1" noAdjustHandles="1" noChangeArrowheads="1" noChangeShapeType="1" noTextEdit="1"/>
              </p:cNvSpPr>
              <p:nvPr/>
            </p:nvSpPr>
            <p:spPr>
              <a:xfrm>
                <a:off x="5295708" y="1340768"/>
                <a:ext cx="590226" cy="369332"/>
              </a:xfrm>
              <a:prstGeom prst="rect">
                <a:avLst/>
              </a:prstGeom>
              <a:blipFill rotWithShape="1">
                <a:blip r:embed="rId4"/>
                <a:stretch>
                  <a:fillRect/>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21" name="Rectangle 20"/>
              <p:cNvSpPr/>
              <p:nvPr/>
            </p:nvSpPr>
            <p:spPr>
              <a:xfrm>
                <a:off x="1986262" y="1844824"/>
                <a:ext cx="641522"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IE" i="1" dirty="0" smtClean="0">
                          <a:solidFill>
                            <a:srgbClr val="990033"/>
                          </a:solidFill>
                          <a:latin typeface="Cambria Math"/>
                          <a:ea typeface="Cambria Math"/>
                        </a:rPr>
                        <m:t>÷</m:t>
                      </m:r>
                      <m:r>
                        <a:rPr lang="en-IE" b="0" i="1" dirty="0" smtClean="0">
                          <a:solidFill>
                            <a:srgbClr val="990033"/>
                          </a:solidFill>
                          <a:latin typeface="Cambria Math"/>
                          <a:ea typeface="Cambria Math"/>
                        </a:rPr>
                        <m:t>2</m:t>
                      </m:r>
                      <m:r>
                        <a:rPr lang="en-IE" i="1" dirty="0">
                          <a:solidFill>
                            <a:srgbClr val="990033"/>
                          </a:solidFill>
                          <a:latin typeface="Cambria Math"/>
                        </a:rPr>
                        <m:t> </m:t>
                      </m:r>
                    </m:oMath>
                  </m:oMathPara>
                </a14:m>
                <a:endParaRPr lang="en-IE" dirty="0"/>
              </a:p>
            </p:txBody>
          </p:sp>
        </mc:Choice>
        <mc:Fallback xmlns="">
          <p:sp>
            <p:nvSpPr>
              <p:cNvPr id="21" name="Rectangle 20"/>
              <p:cNvSpPr>
                <a:spLocks noRot="1" noChangeAspect="1" noMove="1" noResize="1" noEditPoints="1" noAdjustHandles="1" noChangeArrowheads="1" noChangeShapeType="1" noTextEdit="1"/>
              </p:cNvSpPr>
              <p:nvPr/>
            </p:nvSpPr>
            <p:spPr>
              <a:xfrm>
                <a:off x="1986262" y="1844824"/>
                <a:ext cx="641522" cy="369332"/>
              </a:xfrm>
              <a:prstGeom prst="rect">
                <a:avLst/>
              </a:prstGeom>
              <a:blipFill rotWithShape="1">
                <a:blip r:embed="rId5"/>
                <a:stretch>
                  <a:fillRect/>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22" name="Rectangle 21"/>
              <p:cNvSpPr/>
              <p:nvPr/>
            </p:nvSpPr>
            <p:spPr>
              <a:xfrm>
                <a:off x="5295708" y="1844824"/>
                <a:ext cx="641522"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IE" i="1" dirty="0" smtClean="0">
                          <a:solidFill>
                            <a:srgbClr val="990033"/>
                          </a:solidFill>
                          <a:latin typeface="Cambria Math"/>
                          <a:ea typeface="Cambria Math"/>
                        </a:rPr>
                        <m:t>÷</m:t>
                      </m:r>
                      <m:r>
                        <a:rPr lang="en-IE" b="0" i="1" dirty="0" smtClean="0">
                          <a:solidFill>
                            <a:srgbClr val="990033"/>
                          </a:solidFill>
                          <a:latin typeface="Cambria Math"/>
                          <a:ea typeface="Cambria Math"/>
                        </a:rPr>
                        <m:t>2</m:t>
                      </m:r>
                      <m:r>
                        <a:rPr lang="en-IE" i="1" dirty="0">
                          <a:solidFill>
                            <a:srgbClr val="990033"/>
                          </a:solidFill>
                          <a:latin typeface="Cambria Math"/>
                        </a:rPr>
                        <m:t> </m:t>
                      </m:r>
                    </m:oMath>
                  </m:oMathPara>
                </a14:m>
                <a:endParaRPr lang="en-IE" dirty="0"/>
              </a:p>
            </p:txBody>
          </p:sp>
        </mc:Choice>
        <mc:Fallback xmlns="">
          <p:sp>
            <p:nvSpPr>
              <p:cNvPr id="22" name="Rectangle 21"/>
              <p:cNvSpPr>
                <a:spLocks noRot="1" noChangeAspect="1" noMove="1" noResize="1" noEditPoints="1" noAdjustHandles="1" noChangeArrowheads="1" noChangeShapeType="1" noTextEdit="1"/>
              </p:cNvSpPr>
              <p:nvPr/>
            </p:nvSpPr>
            <p:spPr>
              <a:xfrm>
                <a:off x="5295708" y="1844824"/>
                <a:ext cx="641522" cy="369332"/>
              </a:xfrm>
              <a:prstGeom prst="rect">
                <a:avLst/>
              </a:prstGeom>
              <a:blipFill rotWithShape="1">
                <a:blip r:embed="rId6"/>
                <a:stretch>
                  <a:fillRect/>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24" name="Rectangle 23"/>
              <p:cNvSpPr/>
              <p:nvPr/>
            </p:nvSpPr>
            <p:spPr>
              <a:xfrm>
                <a:off x="3023829" y="1866890"/>
                <a:ext cx="1944215" cy="553998"/>
              </a:xfrm>
              <a:prstGeom prst="rect">
                <a:avLst/>
              </a:prstGeom>
            </p:spPr>
            <p:txBody>
              <a:bodyPr wrap="square">
                <a:spAutoFit/>
              </a:bodyPr>
              <a:lstStyle/>
              <a:p>
                <a:pPr lvl="0">
                  <a:lnSpc>
                    <a:spcPct val="150000"/>
                  </a:lnSpc>
                </a:pPr>
                <a14:m>
                  <m:oMathPara xmlns:m="http://schemas.openxmlformats.org/officeDocument/2006/math">
                    <m:oMathParaPr>
                      <m:jc m:val="centerGroup"/>
                    </m:oMathParaPr>
                    <m:oMath xmlns:m="http://schemas.openxmlformats.org/officeDocument/2006/math">
                      <m:r>
                        <a:rPr lang="en-IE" sz="2000" b="0" i="1" dirty="0" smtClean="0">
                          <a:solidFill>
                            <a:srgbClr val="990033"/>
                          </a:solidFill>
                          <a:latin typeface="Cambria Math"/>
                        </a:rPr>
                        <m:t>1</m:t>
                      </m:r>
                      <m:r>
                        <a:rPr lang="en-IE" sz="2000" b="0" i="1" dirty="0" smtClean="0">
                          <a:solidFill>
                            <a:srgbClr val="990033"/>
                          </a:solidFill>
                          <a:latin typeface="Cambria Math"/>
                          <a:ea typeface="Cambria Math"/>
                        </a:rPr>
                        <m:t>≤−</m:t>
                      </m:r>
                      <m:r>
                        <a:rPr lang="en-IE" sz="2000" i="1" dirty="0">
                          <a:solidFill>
                            <a:srgbClr val="990033"/>
                          </a:solidFill>
                          <a:latin typeface="Cambria Math"/>
                        </a:rPr>
                        <m:t>𝑥</m:t>
                      </m:r>
                      <m:r>
                        <a:rPr lang="en-IE" sz="2000" i="1" dirty="0" smtClean="0">
                          <a:solidFill>
                            <a:srgbClr val="990033"/>
                          </a:solidFill>
                          <a:latin typeface="Cambria Math"/>
                          <a:ea typeface="Cambria Math"/>
                        </a:rPr>
                        <m:t>≤</m:t>
                      </m:r>
                      <m:r>
                        <a:rPr lang="en-IE" sz="2000" b="0" i="1" dirty="0" smtClean="0">
                          <a:solidFill>
                            <a:srgbClr val="990033"/>
                          </a:solidFill>
                          <a:latin typeface="Cambria Math"/>
                          <a:ea typeface="Cambria Math"/>
                        </a:rPr>
                        <m:t>3</m:t>
                      </m:r>
                      <m:r>
                        <a:rPr lang="en-IE" sz="2000" i="1" dirty="0">
                          <a:solidFill>
                            <a:srgbClr val="990033"/>
                          </a:solidFill>
                          <a:latin typeface="Cambria Math"/>
                        </a:rPr>
                        <m:t> </m:t>
                      </m:r>
                    </m:oMath>
                  </m:oMathPara>
                </a14:m>
                <a:endParaRPr lang="en-IE" sz="2000" dirty="0">
                  <a:solidFill>
                    <a:srgbClr val="990033"/>
                  </a:solidFill>
                </a:endParaRPr>
              </a:p>
            </p:txBody>
          </p:sp>
        </mc:Choice>
        <mc:Fallback xmlns="">
          <p:sp>
            <p:nvSpPr>
              <p:cNvPr id="24" name="Rectangle 23"/>
              <p:cNvSpPr>
                <a:spLocks noRot="1" noChangeAspect="1" noMove="1" noResize="1" noEditPoints="1" noAdjustHandles="1" noChangeArrowheads="1" noChangeShapeType="1" noTextEdit="1"/>
              </p:cNvSpPr>
              <p:nvPr/>
            </p:nvSpPr>
            <p:spPr>
              <a:xfrm>
                <a:off x="3023829" y="1866890"/>
                <a:ext cx="1944215" cy="553998"/>
              </a:xfrm>
              <a:prstGeom prst="rect">
                <a:avLst/>
              </a:prstGeom>
              <a:blipFill rotWithShape="1">
                <a:blip r:embed="rId7"/>
                <a:stretch>
                  <a:fillRect/>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25" name="Rectangle 24"/>
              <p:cNvSpPr/>
              <p:nvPr/>
            </p:nvSpPr>
            <p:spPr>
              <a:xfrm>
                <a:off x="1835696" y="2276872"/>
                <a:ext cx="100700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IE" i="1" dirty="0" smtClean="0">
                          <a:solidFill>
                            <a:srgbClr val="990033"/>
                          </a:solidFill>
                          <a:latin typeface="Cambria Math"/>
                          <a:ea typeface="Cambria Math"/>
                        </a:rPr>
                        <m:t>÷</m:t>
                      </m:r>
                      <m:r>
                        <a:rPr lang="en-IE" b="0" i="1" dirty="0" smtClean="0">
                          <a:solidFill>
                            <a:srgbClr val="990033"/>
                          </a:solidFill>
                          <a:latin typeface="Cambria Math"/>
                          <a:ea typeface="Cambria Math"/>
                        </a:rPr>
                        <m:t>(−1)</m:t>
                      </m:r>
                      <m:r>
                        <a:rPr lang="en-IE" i="1" dirty="0">
                          <a:solidFill>
                            <a:srgbClr val="990033"/>
                          </a:solidFill>
                          <a:latin typeface="Cambria Math"/>
                        </a:rPr>
                        <m:t> </m:t>
                      </m:r>
                    </m:oMath>
                  </m:oMathPara>
                </a14:m>
                <a:endParaRPr lang="en-IE" dirty="0"/>
              </a:p>
            </p:txBody>
          </p:sp>
        </mc:Choice>
        <mc:Fallback xmlns="">
          <p:sp>
            <p:nvSpPr>
              <p:cNvPr id="25" name="Rectangle 24"/>
              <p:cNvSpPr>
                <a:spLocks noRot="1" noChangeAspect="1" noMove="1" noResize="1" noEditPoints="1" noAdjustHandles="1" noChangeArrowheads="1" noChangeShapeType="1" noTextEdit="1"/>
              </p:cNvSpPr>
              <p:nvPr/>
            </p:nvSpPr>
            <p:spPr>
              <a:xfrm>
                <a:off x="1835696" y="2276872"/>
                <a:ext cx="1007006" cy="369332"/>
              </a:xfrm>
              <a:prstGeom prst="rect">
                <a:avLst/>
              </a:prstGeom>
              <a:blipFill rotWithShape="1">
                <a:blip r:embed="rId8"/>
                <a:stretch>
                  <a:fillRect b="-13333"/>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26" name="Rectangle 25"/>
              <p:cNvSpPr/>
              <p:nvPr/>
            </p:nvSpPr>
            <p:spPr>
              <a:xfrm>
                <a:off x="5289158" y="2276872"/>
                <a:ext cx="100700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IE" i="1" dirty="0" smtClean="0">
                          <a:solidFill>
                            <a:srgbClr val="990033"/>
                          </a:solidFill>
                          <a:latin typeface="Cambria Math"/>
                          <a:ea typeface="Cambria Math"/>
                        </a:rPr>
                        <m:t>÷</m:t>
                      </m:r>
                      <m:r>
                        <a:rPr lang="en-IE" b="0" i="1" dirty="0" smtClean="0">
                          <a:solidFill>
                            <a:srgbClr val="990033"/>
                          </a:solidFill>
                          <a:latin typeface="Cambria Math"/>
                          <a:ea typeface="Cambria Math"/>
                        </a:rPr>
                        <m:t>(−1)</m:t>
                      </m:r>
                      <m:r>
                        <a:rPr lang="en-IE" i="1" dirty="0">
                          <a:solidFill>
                            <a:srgbClr val="990033"/>
                          </a:solidFill>
                          <a:latin typeface="Cambria Math"/>
                        </a:rPr>
                        <m:t> </m:t>
                      </m:r>
                    </m:oMath>
                  </m:oMathPara>
                </a14:m>
                <a:endParaRPr lang="en-IE" dirty="0"/>
              </a:p>
            </p:txBody>
          </p:sp>
        </mc:Choice>
        <mc:Fallback xmlns="">
          <p:sp>
            <p:nvSpPr>
              <p:cNvPr id="26" name="Rectangle 25"/>
              <p:cNvSpPr>
                <a:spLocks noRot="1" noChangeAspect="1" noMove="1" noResize="1" noEditPoints="1" noAdjustHandles="1" noChangeArrowheads="1" noChangeShapeType="1" noTextEdit="1"/>
              </p:cNvSpPr>
              <p:nvPr/>
            </p:nvSpPr>
            <p:spPr>
              <a:xfrm>
                <a:off x="5289158" y="2276872"/>
                <a:ext cx="1007007" cy="369332"/>
              </a:xfrm>
              <a:prstGeom prst="rect">
                <a:avLst/>
              </a:prstGeom>
              <a:blipFill rotWithShape="1">
                <a:blip r:embed="rId9"/>
                <a:stretch>
                  <a:fillRect b="-13333"/>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27" name="Rectangle 26"/>
              <p:cNvSpPr/>
              <p:nvPr/>
            </p:nvSpPr>
            <p:spPr>
              <a:xfrm>
                <a:off x="3023829" y="2370946"/>
                <a:ext cx="1944215" cy="553998"/>
              </a:xfrm>
              <a:prstGeom prst="rect">
                <a:avLst/>
              </a:prstGeom>
            </p:spPr>
            <p:txBody>
              <a:bodyPr wrap="square">
                <a:spAutoFit/>
              </a:bodyPr>
              <a:lstStyle/>
              <a:p>
                <a:pPr lvl="0">
                  <a:lnSpc>
                    <a:spcPct val="150000"/>
                  </a:lnSpc>
                </a:pPr>
                <a14:m>
                  <m:oMathPara xmlns:m="http://schemas.openxmlformats.org/officeDocument/2006/math">
                    <m:oMathParaPr>
                      <m:jc m:val="centerGroup"/>
                    </m:oMathParaPr>
                    <m:oMath xmlns:m="http://schemas.openxmlformats.org/officeDocument/2006/math">
                      <m:r>
                        <a:rPr lang="en-IE" sz="2000" i="1" dirty="0" smtClean="0">
                          <a:solidFill>
                            <a:srgbClr val="990033"/>
                          </a:solidFill>
                          <a:latin typeface="Cambria Math"/>
                        </a:rPr>
                        <m:t>−</m:t>
                      </m:r>
                      <m:r>
                        <a:rPr lang="en-IE" sz="2000" b="0" i="1" dirty="0" smtClean="0">
                          <a:solidFill>
                            <a:srgbClr val="990033"/>
                          </a:solidFill>
                          <a:latin typeface="Cambria Math"/>
                        </a:rPr>
                        <m:t>1</m:t>
                      </m:r>
                      <m:r>
                        <a:rPr lang="en-IE" sz="2000" b="0" i="1" dirty="0" smtClean="0">
                          <a:solidFill>
                            <a:srgbClr val="990033"/>
                          </a:solidFill>
                          <a:latin typeface="Cambria Math"/>
                          <a:ea typeface="Cambria Math"/>
                        </a:rPr>
                        <m:t>≥</m:t>
                      </m:r>
                      <m:r>
                        <a:rPr lang="en-IE" sz="2000" i="1" dirty="0">
                          <a:solidFill>
                            <a:srgbClr val="990033"/>
                          </a:solidFill>
                          <a:latin typeface="Cambria Math"/>
                        </a:rPr>
                        <m:t>𝑥</m:t>
                      </m:r>
                      <m:r>
                        <a:rPr lang="en-IE" sz="2000" i="1" dirty="0" smtClean="0">
                          <a:solidFill>
                            <a:srgbClr val="990033"/>
                          </a:solidFill>
                          <a:latin typeface="Cambria Math"/>
                          <a:ea typeface="Cambria Math"/>
                        </a:rPr>
                        <m:t>≥</m:t>
                      </m:r>
                      <m:r>
                        <a:rPr lang="en-IE" sz="2000" b="0" i="1" dirty="0" smtClean="0">
                          <a:solidFill>
                            <a:srgbClr val="990033"/>
                          </a:solidFill>
                          <a:latin typeface="Cambria Math"/>
                          <a:ea typeface="Cambria Math"/>
                        </a:rPr>
                        <m:t>−3</m:t>
                      </m:r>
                      <m:r>
                        <a:rPr lang="en-IE" sz="2000" i="1" dirty="0">
                          <a:solidFill>
                            <a:srgbClr val="990033"/>
                          </a:solidFill>
                          <a:latin typeface="Cambria Math"/>
                        </a:rPr>
                        <m:t> </m:t>
                      </m:r>
                    </m:oMath>
                  </m:oMathPara>
                </a14:m>
                <a:endParaRPr lang="en-IE" sz="2000" dirty="0">
                  <a:solidFill>
                    <a:srgbClr val="990033"/>
                  </a:solidFill>
                </a:endParaRPr>
              </a:p>
            </p:txBody>
          </p:sp>
        </mc:Choice>
        <mc:Fallback xmlns="">
          <p:sp>
            <p:nvSpPr>
              <p:cNvPr id="27" name="Rectangle 26"/>
              <p:cNvSpPr>
                <a:spLocks noRot="1" noChangeAspect="1" noMove="1" noResize="1" noEditPoints="1" noAdjustHandles="1" noChangeArrowheads="1" noChangeShapeType="1" noTextEdit="1"/>
              </p:cNvSpPr>
              <p:nvPr/>
            </p:nvSpPr>
            <p:spPr>
              <a:xfrm>
                <a:off x="3023829" y="2370946"/>
                <a:ext cx="1944215" cy="553998"/>
              </a:xfrm>
              <a:prstGeom prst="rect">
                <a:avLst/>
              </a:prstGeom>
              <a:blipFill rotWithShape="1">
                <a:blip r:embed="rId10"/>
                <a:stretch>
                  <a:fillRect/>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2609494" y="943501"/>
                <a:ext cx="4436963" cy="400110"/>
              </a:xfrm>
              <a:prstGeom prst="rect">
                <a:avLst/>
              </a:prstGeom>
            </p:spPr>
            <p:txBody>
              <a:bodyPr wrap="square">
                <a:spAutoFit/>
              </a:bodyPr>
              <a:lstStyle/>
              <a:p>
                <a:pPr lvl="0"/>
                <a14:m>
                  <m:oMathPara xmlns:m="http://schemas.openxmlformats.org/officeDocument/2006/math">
                    <m:oMathParaPr>
                      <m:jc m:val="centerGroup"/>
                    </m:oMathParaPr>
                    <m:oMath xmlns:m="http://schemas.openxmlformats.org/officeDocument/2006/math">
                      <m:r>
                        <a:rPr lang="en-IE" sz="2000" i="1" dirty="0">
                          <a:solidFill>
                            <a:srgbClr val="990033"/>
                          </a:solidFill>
                          <a:latin typeface="Cambria Math"/>
                        </a:rPr>
                        <m:t>3 ≤ − 2</m:t>
                      </m:r>
                      <m:r>
                        <a:rPr lang="en-IE" sz="2000" i="1" dirty="0">
                          <a:solidFill>
                            <a:srgbClr val="990033"/>
                          </a:solidFill>
                          <a:latin typeface="Cambria Math"/>
                        </a:rPr>
                        <m:t>𝑥</m:t>
                      </m:r>
                      <m:r>
                        <a:rPr lang="en-IE" sz="2000" i="1" dirty="0">
                          <a:solidFill>
                            <a:srgbClr val="990033"/>
                          </a:solidFill>
                          <a:latin typeface="Cambria Math"/>
                        </a:rPr>
                        <m:t> + 1 ≤ 7,   </m:t>
                      </m:r>
                      <m:r>
                        <a:rPr lang="en-IE" sz="2000" i="1" dirty="0">
                          <a:solidFill>
                            <a:srgbClr val="990033"/>
                          </a:solidFill>
                          <a:latin typeface="Cambria Math"/>
                        </a:rPr>
                        <m:t>𝑥</m:t>
                      </m:r>
                      <m:r>
                        <a:rPr lang="en-IE" sz="2000" i="1" dirty="0">
                          <a:solidFill>
                            <a:srgbClr val="990033"/>
                          </a:solidFill>
                          <a:latin typeface="Cambria Math"/>
                        </a:rPr>
                        <m:t> ∈ </m:t>
                      </m:r>
                      <m:r>
                        <a:rPr lang="en-IE" sz="2000" i="1" dirty="0">
                          <a:solidFill>
                            <a:srgbClr val="990033"/>
                          </a:solidFill>
                          <a:latin typeface="Cambria Math"/>
                        </a:rPr>
                        <m:t>𝑅</m:t>
                      </m:r>
                      <m:r>
                        <a:rPr lang="en-IE" sz="2000" i="1" dirty="0">
                          <a:solidFill>
                            <a:srgbClr val="990033"/>
                          </a:solidFill>
                          <a:latin typeface="Cambria Math"/>
                        </a:rPr>
                        <m:t>? </m:t>
                      </m:r>
                    </m:oMath>
                  </m:oMathPara>
                </a14:m>
                <a:endParaRPr lang="en-IE" sz="2000" dirty="0">
                  <a:solidFill>
                    <a:srgbClr val="990033"/>
                  </a:solidFill>
                </a:endParaRPr>
              </a:p>
            </p:txBody>
          </p:sp>
        </mc:Choice>
        <mc:Fallback xmlns="">
          <p:sp>
            <p:nvSpPr>
              <p:cNvPr id="6" name="Rectangle 5"/>
              <p:cNvSpPr>
                <a:spLocks noRot="1" noChangeAspect="1" noMove="1" noResize="1" noEditPoints="1" noAdjustHandles="1" noChangeArrowheads="1" noChangeShapeType="1" noTextEdit="1"/>
              </p:cNvSpPr>
              <p:nvPr/>
            </p:nvSpPr>
            <p:spPr>
              <a:xfrm>
                <a:off x="2609494" y="943501"/>
                <a:ext cx="4436963" cy="400110"/>
              </a:xfrm>
              <a:prstGeom prst="rect">
                <a:avLst/>
              </a:prstGeom>
              <a:blipFill rotWithShape="1">
                <a:blip r:embed="rId11"/>
                <a:stretch>
                  <a:fillRect/>
                </a:stretch>
              </a:blipFill>
            </p:spPr>
            <p:txBody>
              <a:bodyPr/>
              <a:lstStyle/>
              <a:p>
                <a:r>
                  <a:rPr lang="en-IE">
                    <a:noFill/>
                  </a:rPr>
                  <a:t> </a:t>
                </a:r>
              </a:p>
            </p:txBody>
          </p:sp>
        </mc:Fallback>
      </mc:AlternateContent>
      <p:pic>
        <p:nvPicPr>
          <p:cNvPr id="29" name="Picture 3"/>
          <p:cNvPicPr>
            <a:picLocks noChangeArrowheads="1"/>
          </p:cNvPicPr>
          <p:nvPr/>
        </p:nvPicPr>
        <p:blipFill rotWithShape="1">
          <a:blip r:embed="rId12" cstate="print">
            <a:extLst>
              <a:ext uri="{28A0092B-C50C-407E-A947-70E740481C1C}">
                <a14:useLocalDpi xmlns:a14="http://schemas.microsoft.com/office/drawing/2010/main" val="0"/>
              </a:ext>
            </a:extLst>
          </a:blip>
          <a:srcRect t="69817" b="18772"/>
          <a:stretch/>
        </p:blipFill>
        <p:spPr bwMode="auto">
          <a:xfrm>
            <a:off x="612000" y="4581168"/>
            <a:ext cx="7920000"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0" name="Group 29"/>
          <p:cNvGrpSpPr/>
          <p:nvPr/>
        </p:nvGrpSpPr>
        <p:grpSpPr>
          <a:xfrm>
            <a:off x="2764180" y="4611572"/>
            <a:ext cx="1375772" cy="182251"/>
            <a:chOff x="2764180" y="2379324"/>
            <a:chExt cx="1375772" cy="182251"/>
          </a:xfrm>
        </p:grpSpPr>
        <p:cxnSp>
          <p:nvCxnSpPr>
            <p:cNvPr id="31" name="Straight Connector 30"/>
            <p:cNvCxnSpPr/>
            <p:nvPr/>
          </p:nvCxnSpPr>
          <p:spPr>
            <a:xfrm>
              <a:off x="2843808" y="2469577"/>
              <a:ext cx="1188000" cy="0"/>
            </a:xfrm>
            <a:prstGeom prst="line">
              <a:avLst/>
            </a:prstGeom>
            <a:ln w="57150">
              <a:solidFill>
                <a:srgbClr val="990033"/>
              </a:solidFill>
            </a:ln>
          </p:spPr>
          <p:style>
            <a:lnRef idx="1">
              <a:schemeClr val="accent1"/>
            </a:lnRef>
            <a:fillRef idx="0">
              <a:schemeClr val="accent1"/>
            </a:fillRef>
            <a:effectRef idx="0">
              <a:schemeClr val="accent1"/>
            </a:effectRef>
            <a:fontRef idx="minor">
              <a:schemeClr val="tx1"/>
            </a:fontRef>
          </p:style>
        </p:cxnSp>
        <p:sp>
          <p:nvSpPr>
            <p:cNvPr id="32" name="Oval 31"/>
            <p:cNvSpPr/>
            <p:nvPr/>
          </p:nvSpPr>
          <p:spPr>
            <a:xfrm>
              <a:off x="3959952" y="2379324"/>
              <a:ext cx="180000" cy="180000"/>
            </a:xfrm>
            <a:prstGeom prst="ellipse">
              <a:avLst/>
            </a:prstGeom>
            <a:solidFill>
              <a:srgbClr val="990033"/>
            </a:solidFill>
            <a:ln>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3" name="Oval 32"/>
            <p:cNvSpPr/>
            <p:nvPr/>
          </p:nvSpPr>
          <p:spPr>
            <a:xfrm>
              <a:off x="2764180" y="2381575"/>
              <a:ext cx="180000" cy="180000"/>
            </a:xfrm>
            <a:prstGeom prst="ellipse">
              <a:avLst/>
            </a:prstGeom>
            <a:solidFill>
              <a:srgbClr val="990033"/>
            </a:solidFill>
            <a:ln>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mc:AlternateContent xmlns:mc="http://schemas.openxmlformats.org/markup-compatibility/2006" xmlns:a14="http://schemas.microsoft.com/office/drawing/2010/main">
        <mc:Choice Requires="a14">
          <p:sp>
            <p:nvSpPr>
              <p:cNvPr id="34" name="Rectangle 33"/>
              <p:cNvSpPr/>
              <p:nvPr/>
            </p:nvSpPr>
            <p:spPr>
              <a:xfrm>
                <a:off x="3014420" y="5373216"/>
                <a:ext cx="1944215" cy="553998"/>
              </a:xfrm>
              <a:prstGeom prst="rect">
                <a:avLst/>
              </a:prstGeom>
            </p:spPr>
            <p:txBody>
              <a:bodyPr wrap="square">
                <a:spAutoFit/>
              </a:bodyPr>
              <a:lstStyle/>
              <a:p>
                <a:pPr lvl="0">
                  <a:lnSpc>
                    <a:spcPct val="150000"/>
                  </a:lnSpc>
                </a:pPr>
                <a14:m>
                  <m:oMathPara xmlns:m="http://schemas.openxmlformats.org/officeDocument/2006/math">
                    <m:oMathParaPr>
                      <m:jc m:val="centerGroup"/>
                    </m:oMathParaPr>
                    <m:oMath xmlns:m="http://schemas.openxmlformats.org/officeDocument/2006/math">
                      <m:r>
                        <a:rPr lang="en-IE" sz="2000" b="0" i="1" dirty="0" smtClean="0">
                          <a:solidFill>
                            <a:srgbClr val="990033"/>
                          </a:solidFill>
                          <a:latin typeface="Cambria Math"/>
                        </a:rPr>
                        <m:t>−3</m:t>
                      </m:r>
                      <m:r>
                        <a:rPr lang="en-IE" sz="2000" b="0" i="1" dirty="0" smtClean="0">
                          <a:solidFill>
                            <a:srgbClr val="990033"/>
                          </a:solidFill>
                          <a:latin typeface="Cambria Math"/>
                          <a:ea typeface="Cambria Math"/>
                        </a:rPr>
                        <m:t>≤</m:t>
                      </m:r>
                      <m:r>
                        <a:rPr lang="en-IE" sz="2000" i="1" dirty="0">
                          <a:solidFill>
                            <a:srgbClr val="990033"/>
                          </a:solidFill>
                          <a:latin typeface="Cambria Math"/>
                        </a:rPr>
                        <m:t>𝑥</m:t>
                      </m:r>
                      <m:r>
                        <a:rPr lang="en-IE" sz="2000" i="1" dirty="0" smtClean="0">
                          <a:solidFill>
                            <a:srgbClr val="990033"/>
                          </a:solidFill>
                          <a:latin typeface="Cambria Math"/>
                          <a:ea typeface="Cambria Math"/>
                        </a:rPr>
                        <m:t>≤</m:t>
                      </m:r>
                      <m:r>
                        <a:rPr lang="en-IE" sz="2000" b="0" i="1" dirty="0" smtClean="0">
                          <a:solidFill>
                            <a:srgbClr val="990033"/>
                          </a:solidFill>
                          <a:latin typeface="Cambria Math"/>
                          <a:ea typeface="Cambria Math"/>
                        </a:rPr>
                        <m:t>−1</m:t>
                      </m:r>
                      <m:r>
                        <a:rPr lang="en-IE" sz="2000" i="1" dirty="0">
                          <a:solidFill>
                            <a:srgbClr val="990033"/>
                          </a:solidFill>
                          <a:latin typeface="Cambria Math"/>
                        </a:rPr>
                        <m:t> </m:t>
                      </m:r>
                    </m:oMath>
                  </m:oMathPara>
                </a14:m>
                <a:endParaRPr lang="en-IE" sz="2000" dirty="0">
                  <a:solidFill>
                    <a:srgbClr val="990033"/>
                  </a:solidFill>
                </a:endParaRPr>
              </a:p>
            </p:txBody>
          </p:sp>
        </mc:Choice>
        <mc:Fallback xmlns="">
          <p:sp>
            <p:nvSpPr>
              <p:cNvPr id="34" name="Rectangle 33"/>
              <p:cNvSpPr>
                <a:spLocks noRot="1" noChangeAspect="1" noMove="1" noResize="1" noEditPoints="1" noAdjustHandles="1" noChangeArrowheads="1" noChangeShapeType="1" noTextEdit="1"/>
              </p:cNvSpPr>
              <p:nvPr/>
            </p:nvSpPr>
            <p:spPr>
              <a:xfrm>
                <a:off x="3014420" y="5373216"/>
                <a:ext cx="1944215" cy="553998"/>
              </a:xfrm>
              <a:prstGeom prst="rect">
                <a:avLst/>
              </a:prstGeom>
              <a:blipFill rotWithShape="1">
                <a:blip r:embed="rId13"/>
                <a:stretch>
                  <a:fillRect/>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35" name="Rectangle 34"/>
              <p:cNvSpPr/>
              <p:nvPr/>
            </p:nvSpPr>
            <p:spPr>
              <a:xfrm>
                <a:off x="5616469" y="3077344"/>
                <a:ext cx="2627939" cy="553998"/>
              </a:xfrm>
              <a:prstGeom prst="rect">
                <a:avLst/>
              </a:prstGeom>
            </p:spPr>
            <p:txBody>
              <a:bodyPr wrap="square">
                <a:spAutoFit/>
              </a:bodyPr>
              <a:lstStyle/>
              <a:p>
                <a:pPr lvl="0">
                  <a:lnSpc>
                    <a:spcPct val="150000"/>
                  </a:lnSpc>
                </a:pPr>
                <a14:m>
                  <m:oMathPara xmlns:m="http://schemas.openxmlformats.org/officeDocument/2006/math">
                    <m:oMathParaPr>
                      <m:jc m:val="centerGroup"/>
                    </m:oMathParaPr>
                    <m:oMath xmlns:m="http://schemas.openxmlformats.org/officeDocument/2006/math">
                      <m:r>
                        <a:rPr lang="en-IE" sz="2000" i="1" dirty="0" smtClean="0">
                          <a:solidFill>
                            <a:srgbClr val="990033"/>
                          </a:solidFill>
                          <a:latin typeface="Cambria Math"/>
                        </a:rPr>
                        <m:t>−</m:t>
                      </m:r>
                      <m:r>
                        <a:rPr lang="en-IE" sz="2000" b="0" i="1" dirty="0" smtClean="0">
                          <a:solidFill>
                            <a:srgbClr val="990033"/>
                          </a:solidFill>
                          <a:latin typeface="Cambria Math"/>
                        </a:rPr>
                        <m:t>1</m:t>
                      </m:r>
                      <m:r>
                        <a:rPr lang="en-IE" sz="2000" b="0" i="1" dirty="0" smtClean="0">
                          <a:solidFill>
                            <a:srgbClr val="990033"/>
                          </a:solidFill>
                          <a:latin typeface="Cambria Math"/>
                          <a:ea typeface="Cambria Math"/>
                        </a:rPr>
                        <m:t>≥</m:t>
                      </m:r>
                      <m:r>
                        <a:rPr lang="en-IE" sz="2000" i="1" dirty="0">
                          <a:solidFill>
                            <a:srgbClr val="990033"/>
                          </a:solidFill>
                          <a:latin typeface="Cambria Math"/>
                        </a:rPr>
                        <m:t>𝑥</m:t>
                      </m:r>
                      <m:r>
                        <a:rPr lang="en-IE" sz="2000" b="0" i="1" dirty="0" smtClean="0">
                          <a:solidFill>
                            <a:srgbClr val="990033"/>
                          </a:solidFill>
                          <a:latin typeface="Cambria Math"/>
                        </a:rPr>
                        <m:t>   &amp;  </m:t>
                      </m:r>
                      <m:r>
                        <a:rPr lang="en-IE" sz="2000" b="0" i="1" dirty="0" smtClean="0">
                          <a:solidFill>
                            <a:srgbClr val="990033"/>
                          </a:solidFill>
                          <a:latin typeface="Cambria Math"/>
                        </a:rPr>
                        <m:t>𝑥</m:t>
                      </m:r>
                      <m:r>
                        <a:rPr lang="en-IE" sz="2000" i="1" dirty="0" smtClean="0">
                          <a:solidFill>
                            <a:srgbClr val="990033"/>
                          </a:solidFill>
                          <a:latin typeface="Cambria Math"/>
                          <a:ea typeface="Cambria Math"/>
                        </a:rPr>
                        <m:t>≥</m:t>
                      </m:r>
                      <m:r>
                        <a:rPr lang="en-IE" sz="2000" b="0" i="1" dirty="0" smtClean="0">
                          <a:solidFill>
                            <a:srgbClr val="990033"/>
                          </a:solidFill>
                          <a:latin typeface="Cambria Math"/>
                          <a:ea typeface="Cambria Math"/>
                        </a:rPr>
                        <m:t>−3</m:t>
                      </m:r>
                      <m:r>
                        <a:rPr lang="en-IE" sz="2000" i="1" dirty="0">
                          <a:solidFill>
                            <a:srgbClr val="990033"/>
                          </a:solidFill>
                          <a:latin typeface="Cambria Math"/>
                        </a:rPr>
                        <m:t> </m:t>
                      </m:r>
                    </m:oMath>
                  </m:oMathPara>
                </a14:m>
                <a:endParaRPr lang="en-IE" sz="2000" dirty="0">
                  <a:solidFill>
                    <a:srgbClr val="990033"/>
                  </a:solidFill>
                </a:endParaRPr>
              </a:p>
            </p:txBody>
          </p:sp>
        </mc:Choice>
        <mc:Fallback xmlns="">
          <p:sp>
            <p:nvSpPr>
              <p:cNvPr id="35" name="Rectangle 34"/>
              <p:cNvSpPr>
                <a:spLocks noRot="1" noChangeAspect="1" noMove="1" noResize="1" noEditPoints="1" noAdjustHandles="1" noChangeArrowheads="1" noChangeShapeType="1" noTextEdit="1"/>
              </p:cNvSpPr>
              <p:nvPr/>
            </p:nvSpPr>
            <p:spPr>
              <a:xfrm>
                <a:off x="5616469" y="3077344"/>
                <a:ext cx="2627939" cy="553998"/>
              </a:xfrm>
              <a:prstGeom prst="rect">
                <a:avLst/>
              </a:prstGeom>
              <a:blipFill rotWithShape="1">
                <a:blip r:embed="rId14"/>
                <a:stretch>
                  <a:fillRect/>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36" name="Rectangle 35"/>
              <p:cNvSpPr/>
              <p:nvPr/>
            </p:nvSpPr>
            <p:spPr>
              <a:xfrm>
                <a:off x="5580112" y="3523074"/>
                <a:ext cx="2627939" cy="553998"/>
              </a:xfrm>
              <a:prstGeom prst="rect">
                <a:avLst/>
              </a:prstGeom>
            </p:spPr>
            <p:txBody>
              <a:bodyPr wrap="square">
                <a:spAutoFit/>
              </a:bodyPr>
              <a:lstStyle/>
              <a:p>
                <a:pPr lvl="0">
                  <a:lnSpc>
                    <a:spcPct val="150000"/>
                  </a:lnSpc>
                </a:pPr>
                <a14:m>
                  <m:oMathPara xmlns:m="http://schemas.openxmlformats.org/officeDocument/2006/math">
                    <m:oMathParaPr>
                      <m:jc m:val="centerGroup"/>
                    </m:oMathParaPr>
                    <m:oMath xmlns:m="http://schemas.openxmlformats.org/officeDocument/2006/math">
                      <m:r>
                        <a:rPr lang="en-IE" sz="2000" b="0" i="1" dirty="0" smtClean="0">
                          <a:solidFill>
                            <a:srgbClr val="990033"/>
                          </a:solidFill>
                          <a:latin typeface="Cambria Math"/>
                        </a:rPr>
                        <m:t>𝑥</m:t>
                      </m:r>
                      <m:r>
                        <a:rPr lang="en-IE" sz="2000" b="0" i="1" dirty="0" smtClean="0">
                          <a:solidFill>
                            <a:srgbClr val="990033"/>
                          </a:solidFill>
                          <a:latin typeface="Cambria Math"/>
                          <a:ea typeface="Cambria Math"/>
                        </a:rPr>
                        <m:t>≤−1</m:t>
                      </m:r>
                      <m:r>
                        <a:rPr lang="en-IE" sz="2000" b="0" i="1" dirty="0" smtClean="0">
                          <a:solidFill>
                            <a:srgbClr val="990033"/>
                          </a:solidFill>
                          <a:latin typeface="Cambria Math"/>
                        </a:rPr>
                        <m:t>   &amp;  </m:t>
                      </m:r>
                      <m:r>
                        <a:rPr lang="en-IE" sz="2000" b="0" i="1" dirty="0" smtClean="0">
                          <a:solidFill>
                            <a:srgbClr val="990033"/>
                          </a:solidFill>
                          <a:latin typeface="Cambria Math"/>
                        </a:rPr>
                        <m:t>𝑥</m:t>
                      </m:r>
                      <m:r>
                        <a:rPr lang="en-IE" sz="2000" i="1" dirty="0" smtClean="0">
                          <a:solidFill>
                            <a:srgbClr val="990033"/>
                          </a:solidFill>
                          <a:latin typeface="Cambria Math"/>
                          <a:ea typeface="Cambria Math"/>
                        </a:rPr>
                        <m:t>≥</m:t>
                      </m:r>
                      <m:r>
                        <a:rPr lang="en-IE" sz="2000" b="0" i="1" dirty="0" smtClean="0">
                          <a:solidFill>
                            <a:srgbClr val="990033"/>
                          </a:solidFill>
                          <a:latin typeface="Cambria Math"/>
                          <a:ea typeface="Cambria Math"/>
                        </a:rPr>
                        <m:t>−3</m:t>
                      </m:r>
                      <m:r>
                        <a:rPr lang="en-IE" sz="2000" i="1" dirty="0">
                          <a:solidFill>
                            <a:srgbClr val="990033"/>
                          </a:solidFill>
                          <a:latin typeface="Cambria Math"/>
                        </a:rPr>
                        <m:t> </m:t>
                      </m:r>
                    </m:oMath>
                  </m:oMathPara>
                </a14:m>
                <a:endParaRPr lang="en-IE" sz="2000" dirty="0">
                  <a:solidFill>
                    <a:srgbClr val="990033"/>
                  </a:solidFill>
                </a:endParaRPr>
              </a:p>
            </p:txBody>
          </p:sp>
        </mc:Choice>
        <mc:Fallback xmlns="">
          <p:sp>
            <p:nvSpPr>
              <p:cNvPr id="36" name="Rectangle 35"/>
              <p:cNvSpPr>
                <a:spLocks noRot="1" noChangeAspect="1" noMove="1" noResize="1" noEditPoints="1" noAdjustHandles="1" noChangeArrowheads="1" noChangeShapeType="1" noTextEdit="1"/>
              </p:cNvSpPr>
              <p:nvPr/>
            </p:nvSpPr>
            <p:spPr>
              <a:xfrm>
                <a:off x="5580112" y="3523074"/>
                <a:ext cx="2627939" cy="553998"/>
              </a:xfrm>
              <a:prstGeom prst="rect">
                <a:avLst/>
              </a:prstGeom>
              <a:blipFill rotWithShape="1">
                <a:blip r:embed="rId15"/>
                <a:stretch>
                  <a:fillRect/>
                </a:stretch>
              </a:blipFill>
            </p:spPr>
            <p:txBody>
              <a:bodyPr/>
              <a:lstStyle/>
              <a:p>
                <a:r>
                  <a:rPr lang="en-IE">
                    <a:noFill/>
                  </a:rPr>
                  <a:t> </a:t>
                </a:r>
              </a:p>
            </p:txBody>
          </p:sp>
        </mc:Fallback>
      </mc:AlternateContent>
      <p:grpSp>
        <p:nvGrpSpPr>
          <p:cNvPr id="5" name="Group 4"/>
          <p:cNvGrpSpPr/>
          <p:nvPr/>
        </p:nvGrpSpPr>
        <p:grpSpPr>
          <a:xfrm>
            <a:off x="8792493" y="476672"/>
            <a:ext cx="7696129" cy="5572125"/>
            <a:chOff x="8792493" y="476672"/>
            <a:chExt cx="7696129" cy="5572125"/>
          </a:xfrm>
        </p:grpSpPr>
        <p:pic>
          <p:nvPicPr>
            <p:cNvPr id="36866" name="Picture 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9173422" y="476672"/>
              <a:ext cx="7315200" cy="5572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Rounded Rectangle 12"/>
            <p:cNvSpPr/>
            <p:nvPr/>
          </p:nvSpPr>
          <p:spPr>
            <a:xfrm rot="16200000">
              <a:off x="8162493" y="1511698"/>
              <a:ext cx="1620000" cy="360000"/>
            </a:xfrm>
            <a:prstGeom prst="roundRect">
              <a:avLst/>
            </a:prstGeom>
            <a:solidFill>
              <a:srgbClr val="FDCC33"/>
            </a:solidFill>
            <a:ln w="19050">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IE" sz="1400" dirty="0" smtClean="0">
                  <a:solidFill>
                    <a:srgbClr val="990033"/>
                  </a:solidFill>
                </a:rPr>
                <a:t>Lesson interaction</a:t>
              </a:r>
              <a:endParaRPr lang="en-IE" sz="1400" dirty="0">
                <a:solidFill>
                  <a:srgbClr val="990033"/>
                </a:solidFill>
              </a:endParaRPr>
            </a:p>
          </p:txBody>
        </p:sp>
      </p:grpSp>
    </p:spTree>
    <p:extLst>
      <p:ext uri="{BB962C8B-B14F-4D97-AF65-F5344CB8AC3E}">
        <p14:creationId xmlns:p14="http://schemas.microsoft.com/office/powerpoint/2010/main" val="3001207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up)">
                                      <p:cBhvr>
                                        <p:cTn id="7" dur="500"/>
                                        <p:tgtEl>
                                          <p:spTgt spid="16"/>
                                        </p:tgtEl>
                                      </p:cBhvr>
                                    </p:animEffect>
                                  </p:childTnLst>
                                </p:cTn>
                              </p:par>
                              <p:par>
                                <p:cTn id="8" presetID="22" presetClass="entr" presetSubtype="1"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up)">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500"/>
                                        <p:tgtEl>
                                          <p:spTgt spid="21"/>
                                        </p:tgtEl>
                                      </p:cBhvr>
                                    </p:animEffect>
                                  </p:childTnLst>
                                </p:cTn>
                              </p:par>
                            </p:childTnLst>
                          </p:cTn>
                        </p:par>
                        <p:par>
                          <p:cTn id="29" fill="hold">
                            <p:stCondLst>
                              <p:cond delay="500"/>
                            </p:stCondLst>
                            <p:childTnLst>
                              <p:par>
                                <p:cTn id="30" presetID="10" presetClass="entr" presetSubtype="0"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500"/>
                                        <p:tgtEl>
                                          <p:spTgt spid="22"/>
                                        </p:tgtEl>
                                      </p:cBhvr>
                                    </p:animEffect>
                                  </p:childTnLst>
                                </p:cTn>
                              </p:par>
                            </p:childTnLst>
                          </p:cTn>
                        </p:par>
                        <p:par>
                          <p:cTn id="33" fill="hold">
                            <p:stCondLst>
                              <p:cond delay="1000"/>
                            </p:stCondLst>
                            <p:childTnLst>
                              <p:par>
                                <p:cTn id="34" presetID="10" presetClass="entr" presetSubtype="0" fill="hold" grpId="0"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fade">
                                      <p:cBhvr>
                                        <p:cTn id="36" dur="500"/>
                                        <p:tgtEl>
                                          <p:spTgt spid="24"/>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fade">
                                      <p:cBhvr>
                                        <p:cTn id="41" dur="500"/>
                                        <p:tgtEl>
                                          <p:spTgt spid="25"/>
                                        </p:tgtEl>
                                      </p:cBhvr>
                                    </p:animEffect>
                                  </p:childTnLst>
                                </p:cTn>
                              </p:par>
                            </p:childTnLst>
                          </p:cTn>
                        </p:par>
                        <p:par>
                          <p:cTn id="42" fill="hold">
                            <p:stCondLst>
                              <p:cond delay="500"/>
                            </p:stCondLst>
                            <p:childTnLst>
                              <p:par>
                                <p:cTn id="43" presetID="10"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500"/>
                                        <p:tgtEl>
                                          <p:spTgt spid="26"/>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fade">
                                      <p:cBhvr>
                                        <p:cTn id="48" dur="500"/>
                                        <p:tgtEl>
                                          <p:spTgt spid="27"/>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4">
                                            <p:txEl>
                                              <p:pRg st="8" end="8"/>
                                            </p:txEl>
                                          </p:spTgt>
                                        </p:tgtEl>
                                        <p:attrNameLst>
                                          <p:attrName>style.visibility</p:attrName>
                                        </p:attrNameLst>
                                      </p:cBhvr>
                                      <p:to>
                                        <p:strVal val="visible"/>
                                      </p:to>
                                    </p:set>
                                    <p:animEffect transition="in" filter="fade">
                                      <p:cBhvr>
                                        <p:cTn id="53" dur="500"/>
                                        <p:tgtEl>
                                          <p:spTgt spid="4">
                                            <p:txEl>
                                              <p:pRg st="8" end="8"/>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35"/>
                                        </p:tgtEl>
                                        <p:attrNameLst>
                                          <p:attrName>style.visibility</p:attrName>
                                        </p:attrNameLst>
                                      </p:cBhvr>
                                      <p:to>
                                        <p:strVal val="visible"/>
                                      </p:to>
                                    </p:set>
                                    <p:animEffect transition="in" filter="fade">
                                      <p:cBhvr>
                                        <p:cTn id="58" dur="500"/>
                                        <p:tgtEl>
                                          <p:spTgt spid="35"/>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4">
                                            <p:txEl>
                                              <p:pRg st="9" end="9"/>
                                            </p:txEl>
                                          </p:spTgt>
                                        </p:tgtEl>
                                        <p:attrNameLst>
                                          <p:attrName>style.visibility</p:attrName>
                                        </p:attrNameLst>
                                      </p:cBhvr>
                                      <p:to>
                                        <p:strVal val="visible"/>
                                      </p:to>
                                    </p:set>
                                    <p:animEffect transition="in" filter="fade">
                                      <p:cBhvr>
                                        <p:cTn id="63" dur="500"/>
                                        <p:tgtEl>
                                          <p:spTgt spid="4">
                                            <p:txEl>
                                              <p:pRg st="9" end="9"/>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36"/>
                                        </p:tgtEl>
                                        <p:attrNameLst>
                                          <p:attrName>style.visibility</p:attrName>
                                        </p:attrNameLst>
                                      </p:cBhvr>
                                      <p:to>
                                        <p:strVal val="visible"/>
                                      </p:to>
                                    </p:set>
                                    <p:animEffect transition="in" filter="fade">
                                      <p:cBhvr>
                                        <p:cTn id="68" dur="500"/>
                                        <p:tgtEl>
                                          <p:spTgt spid="36"/>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4">
                                            <p:txEl>
                                              <p:pRg st="10" end="10"/>
                                            </p:txEl>
                                          </p:spTgt>
                                        </p:tgtEl>
                                        <p:attrNameLst>
                                          <p:attrName>style.visibility</p:attrName>
                                        </p:attrNameLst>
                                      </p:cBhvr>
                                      <p:to>
                                        <p:strVal val="visible"/>
                                      </p:to>
                                    </p:set>
                                    <p:animEffect transition="in" filter="fade">
                                      <p:cBhvr>
                                        <p:cTn id="73" dur="500"/>
                                        <p:tgtEl>
                                          <p:spTgt spid="4">
                                            <p:txEl>
                                              <p:pRg st="10" end="10"/>
                                            </p:txEl>
                                          </p:spTgt>
                                        </p:tgtEl>
                                      </p:cBhvr>
                                    </p:animEffect>
                                  </p:childTnLst>
                                </p:cTn>
                              </p:par>
                              <p:par>
                                <p:cTn id="74" presetID="10" presetClass="entr" presetSubtype="0" fill="hold" nodeType="with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fade">
                                      <p:cBhvr>
                                        <p:cTn id="76" dur="500"/>
                                        <p:tgtEl>
                                          <p:spTgt spid="29"/>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nodeType="click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fade">
                                      <p:cBhvr>
                                        <p:cTn id="81" dur="500"/>
                                        <p:tgtEl>
                                          <p:spTgt spid="30"/>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grpId="0" nodeType="clickEffect">
                                  <p:stCondLst>
                                    <p:cond delay="0"/>
                                  </p:stCondLst>
                                  <p:childTnLst>
                                    <p:set>
                                      <p:cBhvr>
                                        <p:cTn id="85" dur="1" fill="hold">
                                          <p:stCondLst>
                                            <p:cond delay="0"/>
                                          </p:stCondLst>
                                        </p:cTn>
                                        <p:tgtEl>
                                          <p:spTgt spid="4">
                                            <p:txEl>
                                              <p:pRg st="12" end="12"/>
                                            </p:txEl>
                                          </p:spTgt>
                                        </p:tgtEl>
                                        <p:attrNameLst>
                                          <p:attrName>style.visibility</p:attrName>
                                        </p:attrNameLst>
                                      </p:cBhvr>
                                      <p:to>
                                        <p:strVal val="visible"/>
                                      </p:to>
                                    </p:set>
                                    <p:animEffect transition="in" filter="fade">
                                      <p:cBhvr>
                                        <p:cTn id="86" dur="500"/>
                                        <p:tgtEl>
                                          <p:spTgt spid="4">
                                            <p:txEl>
                                              <p:pRg st="12" end="12"/>
                                            </p:txEl>
                                          </p:spTgt>
                                        </p:tgtEl>
                                      </p:cBhvr>
                                    </p:animEffect>
                                  </p:childTnLst>
                                </p:cTn>
                              </p:par>
                            </p:childTnLst>
                          </p:cTn>
                        </p:par>
                        <p:par>
                          <p:cTn id="87" fill="hold">
                            <p:stCondLst>
                              <p:cond delay="500"/>
                            </p:stCondLst>
                            <p:childTnLst>
                              <p:par>
                                <p:cTn id="88" presetID="10" presetClass="entr" presetSubtype="0" fill="hold" grpId="0" nodeType="afterEffect">
                                  <p:stCondLst>
                                    <p:cond delay="0"/>
                                  </p:stCondLst>
                                  <p:childTnLst>
                                    <p:set>
                                      <p:cBhvr>
                                        <p:cTn id="89" dur="1" fill="hold">
                                          <p:stCondLst>
                                            <p:cond delay="0"/>
                                          </p:stCondLst>
                                        </p:cTn>
                                        <p:tgtEl>
                                          <p:spTgt spid="34"/>
                                        </p:tgtEl>
                                        <p:attrNameLst>
                                          <p:attrName>style.visibility</p:attrName>
                                        </p:attrNameLst>
                                      </p:cBhvr>
                                      <p:to>
                                        <p:strVal val="visible"/>
                                      </p:to>
                                    </p:set>
                                    <p:animEffect transition="in" filter="fade">
                                      <p:cBhvr>
                                        <p:cTn id="90" dur="500"/>
                                        <p:tgtEl>
                                          <p:spTgt spid="34"/>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grpId="0" nodeType="clickEffect">
                                  <p:stCondLst>
                                    <p:cond delay="0"/>
                                  </p:stCondLst>
                                  <p:childTnLst>
                                    <p:set>
                                      <p:cBhvr>
                                        <p:cTn id="94" dur="1" fill="hold">
                                          <p:stCondLst>
                                            <p:cond delay="0"/>
                                          </p:stCondLst>
                                        </p:cTn>
                                        <p:tgtEl>
                                          <p:spTgt spid="4">
                                            <p:txEl>
                                              <p:pRg st="14" end="14"/>
                                            </p:txEl>
                                          </p:spTgt>
                                        </p:tgtEl>
                                        <p:attrNameLst>
                                          <p:attrName>style.visibility</p:attrName>
                                        </p:attrNameLst>
                                      </p:cBhvr>
                                      <p:to>
                                        <p:strVal val="visible"/>
                                      </p:to>
                                    </p:set>
                                    <p:animEffect transition="in" filter="fade">
                                      <p:cBhvr>
                                        <p:cTn id="95" dur="500"/>
                                        <p:tgtEl>
                                          <p:spTgt spid="4">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96" restart="whenNotActive" fill="hold" evtFilter="cancelBubble" nodeType="interactiveSeq">
                <p:stCondLst>
                  <p:cond evt="onClick" delay="0">
                    <p:tgtEl>
                      <p:spTgt spid="5"/>
                    </p:tgtEl>
                  </p:cond>
                </p:stCondLst>
                <p:endSync evt="end" delay="0">
                  <p:rtn val="all"/>
                </p:endSync>
                <p:childTnLst>
                  <p:par>
                    <p:cTn id="97" fill="hold">
                      <p:stCondLst>
                        <p:cond delay="0"/>
                      </p:stCondLst>
                      <p:childTnLst>
                        <p:par>
                          <p:cTn id="98" fill="hold">
                            <p:stCondLst>
                              <p:cond delay="0"/>
                            </p:stCondLst>
                            <p:childTnLst>
                              <p:par>
                                <p:cTn id="99" presetID="35" presetClass="path" presetSubtype="0" accel="50000" decel="50000" fill="hold" nodeType="clickEffect">
                                  <p:stCondLst>
                                    <p:cond delay="0"/>
                                  </p:stCondLst>
                                  <p:childTnLst>
                                    <p:animMotion origin="layout" path="M -0.00018 7.40741E-7 L -0.93038 7.40741E-7 " pathEditMode="relative" rAng="0" ptsTypes="AA">
                                      <p:cBhvr>
                                        <p:cTn id="100" dur="2000" fill="hold"/>
                                        <p:tgtEl>
                                          <p:spTgt spid="5"/>
                                        </p:tgtEl>
                                        <p:attrNameLst>
                                          <p:attrName>ppt_x</p:attrName>
                                          <p:attrName>ppt_y</p:attrName>
                                        </p:attrNameLst>
                                      </p:cBhvr>
                                      <p:rCtr x="-46510" y="0"/>
                                    </p:animMotion>
                                  </p:childTnLst>
                                </p:cTn>
                              </p:par>
                            </p:childTnLst>
                          </p:cTn>
                        </p:par>
                      </p:childTnLst>
                    </p:cTn>
                  </p:par>
                  <p:par>
                    <p:cTn id="101" fill="hold">
                      <p:stCondLst>
                        <p:cond delay="indefinite"/>
                      </p:stCondLst>
                      <p:childTnLst>
                        <p:par>
                          <p:cTn id="102" fill="hold">
                            <p:stCondLst>
                              <p:cond delay="0"/>
                            </p:stCondLst>
                            <p:childTnLst>
                              <p:par>
                                <p:cTn id="103" presetID="63" presetClass="path" presetSubtype="0" accel="50000" decel="50000" fill="hold" nodeType="clickEffect">
                                  <p:stCondLst>
                                    <p:cond delay="0"/>
                                  </p:stCondLst>
                                  <p:childTnLst>
                                    <p:animMotion origin="layout" path="M -0.93038 7.40741E-7 L -0.00018 0.00347 " pathEditMode="relative" rAng="0" ptsTypes="AA">
                                      <p:cBhvr>
                                        <p:cTn id="104" dur="2000" fill="hold"/>
                                        <p:tgtEl>
                                          <p:spTgt spid="5"/>
                                        </p:tgtEl>
                                        <p:attrNameLst>
                                          <p:attrName>ppt_x</p:attrName>
                                          <p:attrName>ppt_y</p:attrName>
                                        </p:attrNameLst>
                                      </p:cBhvr>
                                      <p:rCtr x="46510" y="162"/>
                                    </p:animMotion>
                                  </p:childTnLst>
                                </p:cTn>
                              </p:par>
                            </p:childTnLst>
                          </p:cTn>
                        </p:par>
                      </p:childTnLst>
                    </p:cTn>
                  </p:par>
                </p:childTnLst>
              </p:cTn>
              <p:nextCondLst>
                <p:cond evt="onClick" delay="0">
                  <p:tgtEl>
                    <p:spTgt spid="5"/>
                  </p:tgtEl>
                </p:cond>
              </p:nextCondLst>
            </p:seq>
          </p:childTnLst>
        </p:cTn>
      </p:par>
    </p:tnLst>
    <p:bldLst>
      <p:bldP spid="4" grpId="0" uiExpand="1" build="p"/>
      <p:bldP spid="15" grpId="0"/>
      <p:bldP spid="18" grpId="0"/>
      <p:bldP spid="19" grpId="0"/>
      <p:bldP spid="21" grpId="0"/>
      <p:bldP spid="22" grpId="0"/>
      <p:bldP spid="24" grpId="0"/>
      <p:bldP spid="25" grpId="0"/>
      <p:bldP spid="26" grpId="0"/>
      <p:bldP spid="27" grpId="0"/>
      <p:bldP spid="34" grpId="0"/>
      <p:bldP spid="35" grpId="0"/>
      <p:bldP spid="36"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3" name="Table 2"/>
              <p:cNvGraphicFramePr>
                <a:graphicFrameLocks noGrp="1"/>
              </p:cNvGraphicFramePr>
              <p:nvPr>
                <p:extLst>
                  <p:ext uri="{D42A27DB-BD31-4B8C-83A1-F6EECF244321}">
                    <p14:modId xmlns:p14="http://schemas.microsoft.com/office/powerpoint/2010/main" val="3343216124"/>
                  </p:ext>
                </p:extLst>
              </p:nvPr>
            </p:nvGraphicFramePr>
            <p:xfrm>
              <a:off x="364654" y="1377416"/>
              <a:ext cx="8437920" cy="4860000"/>
            </p:xfrm>
            <a:graphic>
              <a:graphicData uri="http://schemas.openxmlformats.org/drawingml/2006/table">
                <a:tbl>
                  <a:tblPr firstRow="1" bandRow="1">
                    <a:tableStyleId>{5940675A-B579-460E-94D1-54222C63F5DA}</a:tableStyleId>
                  </a:tblPr>
                  <a:tblGrid>
                    <a:gridCol w="8437920"/>
                  </a:tblGrid>
                  <a:tr h="972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sz="1800" dirty="0" smtClean="0">
                              <a:solidFill>
                                <a:srgbClr val="990033"/>
                              </a:solidFill>
                            </a:rPr>
                            <a:t>a </a:t>
                          </a:r>
                          <a14:m>
                            <m:oMath xmlns:m="http://schemas.openxmlformats.org/officeDocument/2006/math">
                              <m:r>
                                <a:rPr lang="en-IE" sz="1800" b="0" i="0" dirty="0" smtClean="0">
                                  <a:solidFill>
                                    <a:srgbClr val="990033"/>
                                  </a:solidFill>
                                  <a:latin typeface="Cambria Math"/>
                                </a:rPr>
                                <m:t>   </m:t>
                              </m:r>
                              <m:r>
                                <a:rPr lang="en-IE" sz="1800" i="1" dirty="0" smtClean="0">
                                  <a:solidFill>
                                    <a:srgbClr val="990033"/>
                                  </a:solidFill>
                                  <a:latin typeface="Cambria Math"/>
                                </a:rPr>
                                <m:t>−3 &lt; </m:t>
                              </m:r>
                              <m:r>
                                <a:rPr lang="en-IE" sz="1800" i="1" dirty="0" smtClean="0">
                                  <a:solidFill>
                                    <a:srgbClr val="990033"/>
                                  </a:solidFill>
                                  <a:latin typeface="Cambria Math"/>
                                </a:rPr>
                                <m:t>𝑥</m:t>
                              </m:r>
                              <m:r>
                                <a:rPr lang="en-IE" sz="1800" i="1" dirty="0" smtClean="0">
                                  <a:solidFill>
                                    <a:srgbClr val="990033"/>
                                  </a:solidFill>
                                  <a:latin typeface="Cambria Math"/>
                                </a:rPr>
                                <m:t> + 2 &lt; 5, </m:t>
                              </m:r>
                              <m:r>
                                <a:rPr lang="en-IE" sz="1800" i="1" dirty="0" smtClean="0">
                                  <a:solidFill>
                                    <a:srgbClr val="990033"/>
                                  </a:solidFill>
                                  <a:latin typeface="Cambria Math"/>
                                </a:rPr>
                                <m:t>𝑥</m:t>
                              </m:r>
                              <m:r>
                                <a:rPr lang="en-IE" sz="1800" i="1" dirty="0" smtClean="0">
                                  <a:solidFill>
                                    <a:srgbClr val="990033"/>
                                  </a:solidFill>
                                  <a:latin typeface="Cambria Math"/>
                                </a:rPr>
                                <m:t> ∈ </m:t>
                              </m:r>
                              <m:r>
                                <a:rPr lang="en-IE" sz="1800" i="1" dirty="0" smtClean="0">
                                  <a:solidFill>
                                    <a:srgbClr val="990033"/>
                                  </a:solidFill>
                                  <a:latin typeface="Cambria Math"/>
                                </a:rPr>
                                <m:t>𝑅</m:t>
                              </m:r>
                            </m:oMath>
                          </a14:m>
                          <a:endParaRPr lang="en-IE" sz="1800" dirty="0" smtClean="0">
                            <a:solidFill>
                              <a:srgbClr val="990033"/>
                            </a:solidFill>
                          </a:endParaRPr>
                        </a:p>
                        <a:p>
                          <a:endParaRPr lang="en-IE"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972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sz="1800" dirty="0" smtClean="0">
                              <a:solidFill>
                                <a:srgbClr val="990033"/>
                              </a:solidFill>
                            </a:rPr>
                            <a:t>b </a:t>
                          </a:r>
                          <a14:m>
                            <m:oMath xmlns:m="http://schemas.openxmlformats.org/officeDocument/2006/math">
                              <m:r>
                                <a:rPr lang="en-IE" sz="1800" b="0" i="0" dirty="0" smtClean="0">
                                  <a:solidFill>
                                    <a:srgbClr val="990033"/>
                                  </a:solidFill>
                                  <a:latin typeface="Cambria Math"/>
                                </a:rPr>
                                <m:t>   </m:t>
                              </m:r>
                              <m:r>
                                <a:rPr lang="en-IE" sz="1800" i="1" dirty="0" smtClean="0">
                                  <a:solidFill>
                                    <a:srgbClr val="990033"/>
                                  </a:solidFill>
                                  <a:latin typeface="Cambria Math"/>
                                </a:rPr>
                                <m:t>−3 ≤ </m:t>
                              </m:r>
                              <m:r>
                                <a:rPr lang="en-IE" sz="1800" i="1" dirty="0" smtClean="0">
                                  <a:solidFill>
                                    <a:srgbClr val="990033"/>
                                  </a:solidFill>
                                  <a:latin typeface="Cambria Math"/>
                                </a:rPr>
                                <m:t>𝑥</m:t>
                              </m:r>
                              <m:r>
                                <a:rPr lang="en-IE" sz="1800" i="1" dirty="0" smtClean="0">
                                  <a:solidFill>
                                    <a:srgbClr val="990033"/>
                                  </a:solidFill>
                                  <a:latin typeface="Cambria Math"/>
                                </a:rPr>
                                <m:t> + 2 ≤ 5, </m:t>
                              </m:r>
                              <m:r>
                                <a:rPr lang="en-IE" sz="1800" i="1" dirty="0" smtClean="0">
                                  <a:solidFill>
                                    <a:srgbClr val="990033"/>
                                  </a:solidFill>
                                  <a:latin typeface="Cambria Math"/>
                                </a:rPr>
                                <m:t>𝑥</m:t>
                              </m:r>
                              <m:r>
                                <a:rPr lang="en-IE" sz="1800" i="1" dirty="0" smtClean="0">
                                  <a:solidFill>
                                    <a:srgbClr val="990033"/>
                                  </a:solidFill>
                                  <a:latin typeface="Cambria Math"/>
                                </a:rPr>
                                <m:t> ∈ </m:t>
                              </m:r>
                              <m:r>
                                <a:rPr lang="en-IE" sz="1800" i="1" dirty="0" smtClean="0">
                                  <a:solidFill>
                                    <a:srgbClr val="990033"/>
                                  </a:solidFill>
                                  <a:latin typeface="Cambria Math"/>
                                </a:rPr>
                                <m:t>𝑍</m:t>
                              </m:r>
                            </m:oMath>
                          </a14:m>
                          <a:endParaRPr lang="en-IE" sz="1800" dirty="0" smtClean="0">
                            <a:solidFill>
                              <a:srgbClr val="990033"/>
                            </a:solidFill>
                          </a:endParaRPr>
                        </a:p>
                        <a:p>
                          <a:endParaRPr lang="en-IE"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972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sz="1800" dirty="0" smtClean="0">
                              <a:solidFill>
                                <a:srgbClr val="990033"/>
                              </a:solidFill>
                            </a:rPr>
                            <a:t>c </a:t>
                          </a:r>
                          <a14:m>
                            <m:oMath xmlns:m="http://schemas.openxmlformats.org/officeDocument/2006/math">
                              <m:r>
                                <a:rPr lang="en-IE" sz="1800" b="0" i="0" dirty="0" smtClean="0">
                                  <a:solidFill>
                                    <a:srgbClr val="990033"/>
                                  </a:solidFill>
                                  <a:latin typeface="Cambria Math"/>
                                </a:rPr>
                                <m:t>   </m:t>
                              </m:r>
                              <m:r>
                                <a:rPr lang="en-IE" sz="1800" i="1" dirty="0" smtClean="0">
                                  <a:solidFill>
                                    <a:srgbClr val="990033"/>
                                  </a:solidFill>
                                  <a:latin typeface="Cambria Math"/>
                                </a:rPr>
                                <m:t>−2 ≤ </m:t>
                              </m:r>
                              <m:r>
                                <a:rPr lang="en-IE" sz="1800" i="1" dirty="0" smtClean="0">
                                  <a:solidFill>
                                    <a:srgbClr val="990033"/>
                                  </a:solidFill>
                                  <a:latin typeface="Cambria Math"/>
                                </a:rPr>
                                <m:t>𝑥</m:t>
                              </m:r>
                              <m:r>
                                <a:rPr lang="en-IE" sz="1800" i="1" dirty="0" smtClean="0">
                                  <a:solidFill>
                                    <a:srgbClr val="990033"/>
                                  </a:solidFill>
                                  <a:latin typeface="Cambria Math"/>
                                </a:rPr>
                                <m:t> + 3 ≤ 5, </m:t>
                              </m:r>
                              <m:r>
                                <a:rPr lang="en-IE" sz="1800" i="1" dirty="0" smtClean="0">
                                  <a:solidFill>
                                    <a:srgbClr val="990033"/>
                                  </a:solidFill>
                                  <a:latin typeface="Cambria Math"/>
                                </a:rPr>
                                <m:t>𝑥</m:t>
                              </m:r>
                              <m:r>
                                <a:rPr lang="en-IE" sz="1800" i="1" dirty="0" smtClean="0">
                                  <a:solidFill>
                                    <a:srgbClr val="990033"/>
                                  </a:solidFill>
                                  <a:latin typeface="Cambria Math"/>
                                </a:rPr>
                                <m:t> ∈ </m:t>
                              </m:r>
                              <m:r>
                                <a:rPr lang="en-IE" sz="1800" i="1" dirty="0" smtClean="0">
                                  <a:solidFill>
                                    <a:srgbClr val="990033"/>
                                  </a:solidFill>
                                  <a:latin typeface="Cambria Math"/>
                                </a:rPr>
                                <m:t>𝑅</m:t>
                              </m:r>
                            </m:oMath>
                          </a14:m>
                          <a:endParaRPr lang="en-IE" sz="1800" dirty="0" smtClean="0">
                            <a:solidFill>
                              <a:srgbClr val="990033"/>
                            </a:solidFill>
                          </a:endParaRPr>
                        </a:p>
                        <a:p>
                          <a:endParaRPr lang="en-IE"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972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sz="1800" dirty="0" smtClean="0">
                              <a:solidFill>
                                <a:srgbClr val="990033"/>
                              </a:solidFill>
                            </a:rPr>
                            <a:t>d </a:t>
                          </a:r>
                          <a14:m>
                            <m:oMath xmlns:m="http://schemas.openxmlformats.org/officeDocument/2006/math">
                              <m:r>
                                <a:rPr lang="en-IE" sz="1800" b="0" i="0" dirty="0" smtClean="0">
                                  <a:solidFill>
                                    <a:srgbClr val="990033"/>
                                  </a:solidFill>
                                  <a:latin typeface="Cambria Math"/>
                                </a:rPr>
                                <m:t>   </m:t>
                              </m:r>
                              <m:r>
                                <a:rPr lang="en-IE" sz="1800" i="1" dirty="0" smtClean="0">
                                  <a:solidFill>
                                    <a:srgbClr val="990033"/>
                                  </a:solidFill>
                                  <a:latin typeface="Cambria Math"/>
                                </a:rPr>
                                <m:t>−2 &lt; </m:t>
                              </m:r>
                              <m:r>
                                <a:rPr lang="en-IE" sz="1800" i="1" dirty="0" smtClean="0">
                                  <a:solidFill>
                                    <a:srgbClr val="990033"/>
                                  </a:solidFill>
                                  <a:latin typeface="Cambria Math"/>
                                </a:rPr>
                                <m:t>𝑥</m:t>
                              </m:r>
                              <m:r>
                                <a:rPr lang="en-IE" sz="1800" i="1" dirty="0" smtClean="0">
                                  <a:solidFill>
                                    <a:srgbClr val="990033"/>
                                  </a:solidFill>
                                  <a:latin typeface="Cambria Math"/>
                                </a:rPr>
                                <m:t> + 3 &lt; 4, </m:t>
                              </m:r>
                              <m:r>
                                <a:rPr lang="en-IE" sz="1800" i="1" dirty="0" smtClean="0">
                                  <a:solidFill>
                                    <a:srgbClr val="990033"/>
                                  </a:solidFill>
                                  <a:latin typeface="Cambria Math"/>
                                </a:rPr>
                                <m:t>𝑥</m:t>
                              </m:r>
                              <m:r>
                                <a:rPr lang="en-IE" sz="1800" i="1" dirty="0" smtClean="0">
                                  <a:solidFill>
                                    <a:srgbClr val="990033"/>
                                  </a:solidFill>
                                  <a:latin typeface="Cambria Math"/>
                                </a:rPr>
                                <m:t> ∈ </m:t>
                              </m:r>
                              <m:r>
                                <a:rPr lang="en-IE" sz="1800" i="1" dirty="0" smtClean="0">
                                  <a:solidFill>
                                    <a:srgbClr val="990033"/>
                                  </a:solidFill>
                                  <a:latin typeface="Cambria Math"/>
                                </a:rPr>
                                <m:t>𝑍</m:t>
                              </m:r>
                            </m:oMath>
                          </a14:m>
                          <a:endParaRPr lang="en-IE" sz="1800" dirty="0" smtClean="0">
                            <a:solidFill>
                              <a:srgbClr val="990033"/>
                            </a:solidFill>
                          </a:endParaRPr>
                        </a:p>
                        <a:p>
                          <a:endParaRPr lang="en-IE"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972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sz="1800" dirty="0" smtClean="0">
                              <a:solidFill>
                                <a:srgbClr val="990033"/>
                              </a:solidFill>
                            </a:rPr>
                            <a:t>e </a:t>
                          </a:r>
                          <a14:m>
                            <m:oMath xmlns:m="http://schemas.openxmlformats.org/officeDocument/2006/math">
                              <m:r>
                                <a:rPr lang="en-IE" sz="1800" b="0" i="0" dirty="0" smtClean="0">
                                  <a:solidFill>
                                    <a:srgbClr val="990033"/>
                                  </a:solidFill>
                                  <a:latin typeface="Cambria Math"/>
                                </a:rPr>
                                <m:t>   </m:t>
                              </m:r>
                              <m:r>
                                <a:rPr lang="en-IE" sz="1800" i="1" dirty="0" smtClean="0">
                                  <a:solidFill>
                                    <a:srgbClr val="990033"/>
                                  </a:solidFill>
                                  <a:latin typeface="Cambria Math"/>
                                </a:rPr>
                                <m:t>−2 ≤ </m:t>
                              </m:r>
                              <m:r>
                                <a:rPr lang="en-IE" sz="1800" i="1" dirty="0" smtClean="0">
                                  <a:solidFill>
                                    <a:srgbClr val="990033"/>
                                  </a:solidFill>
                                  <a:latin typeface="Cambria Math"/>
                                </a:rPr>
                                <m:t>𝑥</m:t>
                              </m:r>
                              <m:r>
                                <a:rPr lang="en-IE" sz="1800" i="1" dirty="0" smtClean="0">
                                  <a:solidFill>
                                    <a:srgbClr val="990033"/>
                                  </a:solidFill>
                                  <a:latin typeface="Cambria Math"/>
                                </a:rPr>
                                <m:t> − 1 ≤ 4, </m:t>
                              </m:r>
                              <m:r>
                                <a:rPr lang="en-IE" sz="1800" i="1" dirty="0" smtClean="0">
                                  <a:solidFill>
                                    <a:srgbClr val="990033"/>
                                  </a:solidFill>
                                  <a:latin typeface="Cambria Math"/>
                                </a:rPr>
                                <m:t>𝑥</m:t>
                              </m:r>
                              <m:r>
                                <a:rPr lang="en-IE" sz="1800" i="1" dirty="0" smtClean="0">
                                  <a:solidFill>
                                    <a:srgbClr val="990033"/>
                                  </a:solidFill>
                                  <a:latin typeface="Cambria Math"/>
                                </a:rPr>
                                <m:t> ∈ </m:t>
                              </m:r>
                              <m:r>
                                <a:rPr lang="en-IE" sz="1800" i="1" dirty="0" smtClean="0">
                                  <a:solidFill>
                                    <a:srgbClr val="990033"/>
                                  </a:solidFill>
                                  <a:latin typeface="Cambria Math"/>
                                </a:rPr>
                                <m:t>𝑅</m:t>
                              </m:r>
                            </m:oMath>
                          </a14:m>
                          <a:endParaRPr lang="en-IE" sz="1800" dirty="0" smtClean="0">
                            <a:solidFill>
                              <a:srgbClr val="990033"/>
                            </a:solidFill>
                          </a:endParaRPr>
                        </a:p>
                        <a:p>
                          <a:endParaRPr lang="en-IE"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mc:Choice>
        <mc:Fallback xmlns="">
          <p:graphicFrame>
            <p:nvGraphicFramePr>
              <p:cNvPr id="3" name="Table 2"/>
              <p:cNvGraphicFramePr>
                <a:graphicFrameLocks noGrp="1"/>
              </p:cNvGraphicFramePr>
              <p:nvPr>
                <p:extLst>
                  <p:ext uri="{D42A27DB-BD31-4B8C-83A1-F6EECF244321}">
                    <p14:modId xmlns:p14="http://schemas.microsoft.com/office/powerpoint/2010/main" val="3343216124"/>
                  </p:ext>
                </p:extLst>
              </p:nvPr>
            </p:nvGraphicFramePr>
            <p:xfrm>
              <a:off x="364654" y="1377416"/>
              <a:ext cx="8437920" cy="4860000"/>
            </p:xfrm>
            <a:graphic>
              <a:graphicData uri="http://schemas.openxmlformats.org/drawingml/2006/table">
                <a:tbl>
                  <a:tblPr firstRow="1" bandRow="1">
                    <a:tableStyleId>{5940675A-B579-460E-94D1-54222C63F5DA}</a:tableStyleId>
                  </a:tblPr>
                  <a:tblGrid>
                    <a:gridCol w="8437920"/>
                  </a:tblGrid>
                  <a:tr h="972000">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rotWithShape="1">
                          <a:blip r:embed="rId2"/>
                          <a:stretch>
                            <a:fillRect l="-72" t="-3145" b="-401887"/>
                          </a:stretch>
                        </a:blipFill>
                      </a:tcPr>
                    </a:tc>
                  </a:tr>
                  <a:tr h="972000">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rotWithShape="1">
                          <a:blip r:embed="rId2"/>
                          <a:stretch>
                            <a:fillRect l="-72" t="-102500" b="-299375"/>
                          </a:stretch>
                        </a:blipFill>
                      </a:tcPr>
                    </a:tc>
                  </a:tr>
                  <a:tr h="972000">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rotWithShape="1">
                          <a:blip r:embed="rId2"/>
                          <a:stretch>
                            <a:fillRect l="-72" t="-203774" b="-201258"/>
                          </a:stretch>
                        </a:blipFill>
                      </a:tcPr>
                    </a:tc>
                  </a:tr>
                  <a:tr h="972000">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rotWithShape="1">
                          <a:blip r:embed="rId2"/>
                          <a:stretch>
                            <a:fillRect l="-72" t="-301875" b="-100000"/>
                          </a:stretch>
                        </a:blipFill>
                      </a:tcPr>
                    </a:tc>
                  </a:tr>
                  <a:tr h="972000">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rotWithShape="1">
                          <a:blip r:embed="rId2"/>
                          <a:stretch>
                            <a:fillRect l="-72" t="-404403" b="-629"/>
                          </a:stretch>
                        </a:blipFill>
                      </a:tcPr>
                    </a:tc>
                  </a:tr>
                </a:tbl>
              </a:graphicData>
            </a:graphic>
          </p:graphicFrame>
        </mc:Fallback>
      </mc:AlternateContent>
      <p:sp>
        <p:nvSpPr>
          <p:cNvPr id="2" name="Title 1"/>
          <p:cNvSpPr>
            <a:spLocks noGrp="1"/>
          </p:cNvSpPr>
          <p:nvPr>
            <p:ph type="title"/>
          </p:nvPr>
        </p:nvSpPr>
        <p:spPr>
          <a:xfrm>
            <a:off x="457200" y="-90264"/>
            <a:ext cx="8229600" cy="1143000"/>
          </a:xfrm>
        </p:spPr>
        <p:txBody>
          <a:bodyPr>
            <a:normAutofit fontScale="90000"/>
          </a:bodyPr>
          <a:lstStyle/>
          <a:p>
            <a:r>
              <a:rPr lang="en-IE" dirty="0"/>
              <a:t>Section I</a:t>
            </a:r>
            <a:r>
              <a:rPr lang="en-IE" dirty="0" smtClean="0"/>
              <a:t>: </a:t>
            </a:r>
            <a:r>
              <a:rPr lang="en-IE" dirty="0"/>
              <a:t>Student Activity 1</a:t>
            </a:r>
            <a:br>
              <a:rPr lang="en-IE" dirty="0"/>
            </a:br>
            <a:endParaRPr lang="en-IE" dirty="0"/>
          </a:p>
        </p:txBody>
      </p:sp>
      <p:sp>
        <p:nvSpPr>
          <p:cNvPr id="4" name="Rectangle 3"/>
          <p:cNvSpPr/>
          <p:nvPr/>
        </p:nvSpPr>
        <p:spPr>
          <a:xfrm>
            <a:off x="349592" y="620688"/>
            <a:ext cx="8444816" cy="707886"/>
          </a:xfrm>
          <a:prstGeom prst="rect">
            <a:avLst/>
          </a:prstGeom>
        </p:spPr>
        <p:txBody>
          <a:bodyPr wrap="square">
            <a:spAutoFit/>
          </a:bodyPr>
          <a:lstStyle/>
          <a:p>
            <a:r>
              <a:rPr lang="en-IE" sz="2000" dirty="0">
                <a:solidFill>
                  <a:srgbClr val="990033"/>
                </a:solidFill>
              </a:rPr>
              <a:t>6 Solve the following inequalities and represent the solution set on the number</a:t>
            </a:r>
          </a:p>
          <a:p>
            <a:r>
              <a:rPr lang="en-IE" sz="2000" dirty="0">
                <a:solidFill>
                  <a:srgbClr val="990033"/>
                </a:solidFill>
              </a:rPr>
              <a:t>lines</a:t>
            </a:r>
            <a:r>
              <a:rPr lang="en-IE" sz="2000" dirty="0" smtClean="0">
                <a:solidFill>
                  <a:srgbClr val="990033"/>
                </a:solidFill>
              </a:rPr>
              <a:t>:</a:t>
            </a:r>
            <a:endParaRPr lang="en-IE" sz="2000" dirty="0">
              <a:solidFill>
                <a:srgbClr val="990033"/>
              </a:solidFill>
            </a:endParaRPr>
          </a:p>
        </p:txBody>
      </p:sp>
      <p:pic>
        <p:nvPicPr>
          <p:cNvPr id="21507" name="Picture 3"/>
          <p:cNvPicPr>
            <a:picLocks noChangeArrowheads="1"/>
          </p:cNvPicPr>
          <p:nvPr/>
        </p:nvPicPr>
        <p:blipFill rotWithShape="1">
          <a:blip r:embed="rId3" cstate="print">
            <a:extLst>
              <a:ext uri="{28A0092B-C50C-407E-A947-70E740481C1C}">
                <a14:useLocalDpi xmlns:a14="http://schemas.microsoft.com/office/drawing/2010/main" val="0"/>
              </a:ext>
            </a:extLst>
          </a:blip>
          <a:srcRect t="69817" b="18772"/>
          <a:stretch/>
        </p:blipFill>
        <p:spPr bwMode="auto">
          <a:xfrm>
            <a:off x="3060448" y="1862240"/>
            <a:ext cx="5580000"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p:cNvPicPr>
            <a:picLocks noChangeArrowheads="1"/>
          </p:cNvPicPr>
          <p:nvPr/>
        </p:nvPicPr>
        <p:blipFill rotWithShape="1">
          <a:blip r:embed="rId3" cstate="print">
            <a:extLst>
              <a:ext uri="{28A0092B-C50C-407E-A947-70E740481C1C}">
                <a14:useLocalDpi xmlns:a14="http://schemas.microsoft.com/office/drawing/2010/main" val="0"/>
              </a:ext>
            </a:extLst>
          </a:blip>
          <a:srcRect t="69817" b="18772"/>
          <a:stretch/>
        </p:blipFill>
        <p:spPr bwMode="auto">
          <a:xfrm>
            <a:off x="3060448" y="2780968"/>
            <a:ext cx="5580000"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3"/>
          <p:cNvPicPr>
            <a:picLocks noChangeArrowheads="1"/>
          </p:cNvPicPr>
          <p:nvPr/>
        </p:nvPicPr>
        <p:blipFill rotWithShape="1">
          <a:blip r:embed="rId3" cstate="print">
            <a:extLst>
              <a:ext uri="{28A0092B-C50C-407E-A947-70E740481C1C}">
                <a14:useLocalDpi xmlns:a14="http://schemas.microsoft.com/office/drawing/2010/main" val="0"/>
              </a:ext>
            </a:extLst>
          </a:blip>
          <a:srcRect t="69817" b="18772"/>
          <a:stretch/>
        </p:blipFill>
        <p:spPr bwMode="auto">
          <a:xfrm>
            <a:off x="3060448" y="3645064"/>
            <a:ext cx="5580000"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rrowheads="1"/>
          </p:cNvPicPr>
          <p:nvPr/>
        </p:nvPicPr>
        <p:blipFill rotWithShape="1">
          <a:blip r:embed="rId3" cstate="print">
            <a:extLst>
              <a:ext uri="{28A0092B-C50C-407E-A947-70E740481C1C}">
                <a14:useLocalDpi xmlns:a14="http://schemas.microsoft.com/office/drawing/2010/main" val="0"/>
              </a:ext>
            </a:extLst>
          </a:blip>
          <a:srcRect t="69817" b="18772"/>
          <a:stretch/>
        </p:blipFill>
        <p:spPr bwMode="auto">
          <a:xfrm>
            <a:off x="3060448" y="4653176"/>
            <a:ext cx="5580000"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rrowheads="1"/>
          </p:cNvPicPr>
          <p:nvPr/>
        </p:nvPicPr>
        <p:blipFill rotWithShape="1">
          <a:blip r:embed="rId3" cstate="print">
            <a:extLst>
              <a:ext uri="{28A0092B-C50C-407E-A947-70E740481C1C}">
                <a14:useLocalDpi xmlns:a14="http://schemas.microsoft.com/office/drawing/2010/main" val="0"/>
              </a:ext>
            </a:extLst>
          </a:blip>
          <a:srcRect t="69817" b="18772"/>
          <a:stretch/>
        </p:blipFill>
        <p:spPr bwMode="auto">
          <a:xfrm>
            <a:off x="3060448" y="5661288"/>
            <a:ext cx="5580000"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9531627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3" name="Table 2"/>
              <p:cNvGraphicFramePr>
                <a:graphicFrameLocks noGrp="1"/>
              </p:cNvGraphicFramePr>
              <p:nvPr>
                <p:extLst>
                  <p:ext uri="{D42A27DB-BD31-4B8C-83A1-F6EECF244321}">
                    <p14:modId xmlns:p14="http://schemas.microsoft.com/office/powerpoint/2010/main" val="1433494327"/>
                  </p:ext>
                </p:extLst>
              </p:nvPr>
            </p:nvGraphicFramePr>
            <p:xfrm>
              <a:off x="364654" y="1377416"/>
              <a:ext cx="8437920" cy="5400000"/>
            </p:xfrm>
            <a:graphic>
              <a:graphicData uri="http://schemas.openxmlformats.org/drawingml/2006/table">
                <a:tbl>
                  <a:tblPr firstRow="1" bandRow="1">
                    <a:tableStyleId>{5940675A-B579-460E-94D1-54222C63F5DA}</a:tableStyleId>
                  </a:tblPr>
                  <a:tblGrid>
                    <a:gridCol w="8437920"/>
                  </a:tblGrid>
                  <a:tr h="900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800" dirty="0" smtClean="0">
                              <a:solidFill>
                                <a:srgbClr val="990033"/>
                              </a:solidFill>
                            </a:rPr>
                            <a:t>a </a:t>
                          </a:r>
                          <a14:m>
                            <m:oMath xmlns:m="http://schemas.openxmlformats.org/officeDocument/2006/math">
                              <m:r>
                                <a:rPr lang="en-IE" sz="1800" b="0" i="0" dirty="0" smtClean="0">
                                  <a:solidFill>
                                    <a:srgbClr val="990033"/>
                                  </a:solidFill>
                                  <a:latin typeface="Cambria Math"/>
                                </a:rPr>
                                <m:t>  </m:t>
                              </m:r>
                              <m:r>
                                <a:rPr lang="en-IE" sz="1800" b="0" i="1" dirty="0" smtClean="0">
                                  <a:solidFill>
                                    <a:srgbClr val="990033"/>
                                  </a:solidFill>
                                  <a:latin typeface="Cambria Math"/>
                                </a:rPr>
                                <m:t> </m:t>
                              </m:r>
                              <m:r>
                                <a:rPr lang="pt-BR" sz="1800" i="1" dirty="0" smtClean="0">
                                  <a:solidFill>
                                    <a:srgbClr val="990033"/>
                                  </a:solidFill>
                                  <a:latin typeface="Cambria Math"/>
                                </a:rPr>
                                <m:t>−1 ≤ 2</m:t>
                              </m:r>
                              <m:r>
                                <a:rPr lang="pt-BR" sz="1800" b="1" i="1" dirty="0" smtClean="0">
                                  <a:solidFill>
                                    <a:srgbClr val="990033"/>
                                  </a:solidFill>
                                  <a:latin typeface="Cambria Math"/>
                                </a:rPr>
                                <m:t>𝒙</m:t>
                              </m:r>
                              <m:r>
                                <a:rPr lang="pt-BR" sz="1800" b="1" i="1" dirty="0" smtClean="0">
                                  <a:solidFill>
                                    <a:srgbClr val="990033"/>
                                  </a:solidFill>
                                  <a:latin typeface="Cambria Math"/>
                                </a:rPr>
                                <m:t> </m:t>
                              </m:r>
                              <m:r>
                                <a:rPr lang="pt-BR" sz="1800" i="1" dirty="0" smtClean="0">
                                  <a:solidFill>
                                    <a:srgbClr val="990033"/>
                                  </a:solidFill>
                                  <a:latin typeface="Cambria Math"/>
                                </a:rPr>
                                <m:t>+ 3 ≤ 7, </m:t>
                              </m:r>
                              <m:r>
                                <a:rPr lang="pt-BR" sz="1800" b="1" i="1" dirty="0" smtClean="0">
                                  <a:solidFill>
                                    <a:srgbClr val="990033"/>
                                  </a:solidFill>
                                  <a:latin typeface="Cambria Math"/>
                                </a:rPr>
                                <m:t>𝒙</m:t>
                              </m:r>
                              <m:r>
                                <a:rPr lang="pt-BR" sz="1800" b="1" i="1" dirty="0" smtClean="0">
                                  <a:solidFill>
                                    <a:srgbClr val="990033"/>
                                  </a:solidFill>
                                  <a:latin typeface="Cambria Math"/>
                                </a:rPr>
                                <m:t> </m:t>
                              </m:r>
                              <m:r>
                                <a:rPr lang="pt-BR" sz="1800" i="1" dirty="0" smtClean="0">
                                  <a:solidFill>
                                    <a:srgbClr val="990033"/>
                                  </a:solidFill>
                                  <a:latin typeface="Cambria Math"/>
                                </a:rPr>
                                <m:t>∈ </m:t>
                              </m:r>
                              <m:r>
                                <a:rPr lang="pt-BR" sz="1800" b="1" i="1" dirty="0" smtClean="0">
                                  <a:solidFill>
                                    <a:srgbClr val="990033"/>
                                  </a:solidFill>
                                  <a:latin typeface="Cambria Math"/>
                                </a:rPr>
                                <m:t>𝑹</m:t>
                              </m:r>
                              <m:r>
                                <a:rPr lang="pt-BR" sz="1800" b="1" i="1" dirty="0" smtClean="0">
                                  <a:solidFill>
                                    <a:srgbClr val="990033"/>
                                  </a:solidFill>
                                  <a:latin typeface="Cambria Math"/>
                                </a:rPr>
                                <m:t> </m:t>
                              </m:r>
                            </m:oMath>
                          </a14:m>
                          <a:endParaRPr lang="pt-BR" sz="1800" dirty="0" smtClean="0">
                            <a:solidFill>
                              <a:srgbClr val="990033"/>
                            </a:solidFill>
                          </a:endParaRPr>
                        </a:p>
                        <a:p>
                          <a:endParaRPr lang="en-IE"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900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800" dirty="0" smtClean="0">
                              <a:solidFill>
                                <a:srgbClr val="990033"/>
                              </a:solidFill>
                            </a:rPr>
                            <a:t>B    </a:t>
                          </a:r>
                          <a14:m>
                            <m:oMath xmlns:m="http://schemas.openxmlformats.org/officeDocument/2006/math">
                              <m:r>
                                <a:rPr lang="pt-BR" sz="1800" i="1" dirty="0" smtClean="0">
                                  <a:solidFill>
                                    <a:srgbClr val="990033"/>
                                  </a:solidFill>
                                  <a:latin typeface="Cambria Math"/>
                                </a:rPr>
                                <m:t>−3 ≤2</m:t>
                              </m:r>
                              <m:r>
                                <a:rPr lang="pt-BR" sz="1800" b="1" i="1" dirty="0" smtClean="0">
                                  <a:solidFill>
                                    <a:srgbClr val="990033"/>
                                  </a:solidFill>
                                  <a:latin typeface="Cambria Math"/>
                                </a:rPr>
                                <m:t>𝒙</m:t>
                              </m:r>
                              <m:r>
                                <a:rPr lang="pt-BR" sz="1800" b="1" i="1" dirty="0" smtClean="0">
                                  <a:solidFill>
                                    <a:srgbClr val="990033"/>
                                  </a:solidFill>
                                  <a:latin typeface="Cambria Math"/>
                                </a:rPr>
                                <m:t> </m:t>
                              </m:r>
                              <m:r>
                                <a:rPr lang="pt-BR" sz="1800" i="1" dirty="0" smtClean="0">
                                  <a:solidFill>
                                    <a:srgbClr val="990033"/>
                                  </a:solidFill>
                                  <a:latin typeface="Cambria Math"/>
                                </a:rPr>
                                <m:t>+ 4 ≤ 3, </m:t>
                              </m:r>
                              <m:r>
                                <a:rPr lang="pt-BR" sz="1800" b="1" i="1" dirty="0" smtClean="0">
                                  <a:solidFill>
                                    <a:srgbClr val="990033"/>
                                  </a:solidFill>
                                  <a:latin typeface="Cambria Math"/>
                                </a:rPr>
                                <m:t>𝒙</m:t>
                              </m:r>
                              <m:r>
                                <a:rPr lang="pt-BR" sz="1800" b="1" i="1" dirty="0" smtClean="0">
                                  <a:solidFill>
                                    <a:srgbClr val="990033"/>
                                  </a:solidFill>
                                  <a:latin typeface="Cambria Math"/>
                                </a:rPr>
                                <m:t> </m:t>
                              </m:r>
                              <m:r>
                                <a:rPr lang="pt-BR" sz="1800" i="1" dirty="0" smtClean="0">
                                  <a:solidFill>
                                    <a:srgbClr val="990033"/>
                                  </a:solidFill>
                                  <a:latin typeface="Cambria Math"/>
                                </a:rPr>
                                <m:t>∈ </m:t>
                              </m:r>
                              <m:r>
                                <a:rPr lang="pt-BR" sz="1800" b="1" i="1" dirty="0" smtClean="0">
                                  <a:solidFill>
                                    <a:srgbClr val="990033"/>
                                  </a:solidFill>
                                  <a:latin typeface="Cambria Math"/>
                                </a:rPr>
                                <m:t>𝑹</m:t>
                              </m:r>
                              <m:r>
                                <a:rPr lang="pt-BR" sz="1800" b="1" i="1" dirty="0" smtClean="0">
                                  <a:solidFill>
                                    <a:srgbClr val="990033"/>
                                  </a:solidFill>
                                  <a:latin typeface="Cambria Math"/>
                                </a:rPr>
                                <m:t> </m:t>
                              </m:r>
                            </m:oMath>
                          </a14:m>
                          <a:endParaRPr lang="pt-BR" sz="1800" dirty="0" smtClean="0">
                            <a:solidFill>
                              <a:srgbClr val="990033"/>
                            </a:solidFill>
                          </a:endParaRPr>
                        </a:p>
                        <a:p>
                          <a:endParaRPr lang="en-IE"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900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800" dirty="0" smtClean="0">
                              <a:solidFill>
                                <a:srgbClr val="990033"/>
                              </a:solidFill>
                            </a:rPr>
                            <a:t>C   </a:t>
                          </a:r>
                          <a14:m>
                            <m:oMath xmlns:m="http://schemas.openxmlformats.org/officeDocument/2006/math">
                              <m:r>
                                <a:rPr lang="pt-BR" sz="1800" i="1" dirty="0" smtClean="0">
                                  <a:solidFill>
                                    <a:srgbClr val="990033"/>
                                  </a:solidFill>
                                  <a:latin typeface="Cambria Math"/>
                                </a:rPr>
                                <m:t>4 &lt; 2</m:t>
                              </m:r>
                              <m:r>
                                <a:rPr lang="pt-BR" sz="1800" b="1" i="1" dirty="0" smtClean="0">
                                  <a:solidFill>
                                    <a:srgbClr val="990033"/>
                                  </a:solidFill>
                                  <a:latin typeface="Cambria Math"/>
                                </a:rPr>
                                <m:t>𝒙</m:t>
                              </m:r>
                              <m:r>
                                <a:rPr lang="pt-BR" sz="1800" b="1" i="1" dirty="0" smtClean="0">
                                  <a:solidFill>
                                    <a:srgbClr val="990033"/>
                                  </a:solidFill>
                                  <a:latin typeface="Cambria Math"/>
                                </a:rPr>
                                <m:t> </m:t>
                              </m:r>
                              <m:r>
                                <a:rPr lang="pt-BR" sz="1800" i="1" dirty="0" smtClean="0">
                                  <a:solidFill>
                                    <a:srgbClr val="990033"/>
                                  </a:solidFill>
                                  <a:latin typeface="Cambria Math"/>
                                </a:rPr>
                                <m:t>+ 1 &lt; 5, </m:t>
                              </m:r>
                              <m:r>
                                <a:rPr lang="pt-BR" sz="1800" b="1" i="1" dirty="0" smtClean="0">
                                  <a:solidFill>
                                    <a:srgbClr val="990033"/>
                                  </a:solidFill>
                                  <a:latin typeface="Cambria Math"/>
                                </a:rPr>
                                <m:t>𝒙</m:t>
                              </m:r>
                              <m:r>
                                <a:rPr lang="pt-BR" sz="1800" b="1" i="1" dirty="0" smtClean="0">
                                  <a:solidFill>
                                    <a:srgbClr val="990033"/>
                                  </a:solidFill>
                                  <a:latin typeface="Cambria Math"/>
                                </a:rPr>
                                <m:t> </m:t>
                              </m:r>
                              <m:r>
                                <a:rPr lang="pt-BR" sz="1800" i="1" dirty="0" smtClean="0">
                                  <a:solidFill>
                                    <a:srgbClr val="990033"/>
                                  </a:solidFill>
                                  <a:latin typeface="Cambria Math"/>
                                </a:rPr>
                                <m:t>∈ </m:t>
                              </m:r>
                              <m:r>
                                <a:rPr lang="pt-BR" sz="1800" b="1" i="1" dirty="0" smtClean="0">
                                  <a:solidFill>
                                    <a:srgbClr val="990033"/>
                                  </a:solidFill>
                                  <a:latin typeface="Cambria Math"/>
                                </a:rPr>
                                <m:t>𝑹</m:t>
                              </m:r>
                              <m:r>
                                <a:rPr lang="pt-BR" sz="1800" b="1" i="1" dirty="0" smtClean="0">
                                  <a:solidFill>
                                    <a:srgbClr val="990033"/>
                                  </a:solidFill>
                                  <a:latin typeface="Cambria Math"/>
                                </a:rPr>
                                <m:t> </m:t>
                              </m:r>
                            </m:oMath>
                          </a14:m>
                          <a:endParaRPr lang="pt-BR" sz="1800" dirty="0" smtClean="0">
                            <a:solidFill>
                              <a:srgbClr val="990033"/>
                            </a:solidFill>
                          </a:endParaRPr>
                        </a:p>
                        <a:p>
                          <a:endParaRPr lang="en-IE"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900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800" dirty="0" smtClean="0">
                              <a:solidFill>
                                <a:srgbClr val="990033"/>
                              </a:solidFill>
                            </a:rPr>
                            <a:t>d </a:t>
                          </a:r>
                          <a:r>
                            <a:rPr lang="en-IE" sz="1800" dirty="0" smtClean="0">
                              <a:solidFill>
                                <a:srgbClr val="990033"/>
                              </a:solidFill>
                            </a:rPr>
                            <a:t>   </a:t>
                          </a:r>
                          <a14:m>
                            <m:oMath xmlns:m="http://schemas.openxmlformats.org/officeDocument/2006/math">
                              <m:r>
                                <a:rPr lang="pl-PL" sz="1800" i="1" dirty="0" smtClean="0">
                                  <a:solidFill>
                                    <a:srgbClr val="990033"/>
                                  </a:solidFill>
                                  <a:latin typeface="Cambria Math"/>
                                </a:rPr>
                                <m:t>4 &lt; 2</m:t>
                              </m:r>
                              <m:r>
                                <a:rPr lang="pl-PL" sz="1800" b="1" i="1" dirty="0" smtClean="0">
                                  <a:solidFill>
                                    <a:srgbClr val="990033"/>
                                  </a:solidFill>
                                  <a:latin typeface="Cambria Math"/>
                                </a:rPr>
                                <m:t>𝒙</m:t>
                              </m:r>
                              <m:r>
                                <a:rPr lang="pl-PL" sz="1800" b="1" i="1" dirty="0" smtClean="0">
                                  <a:solidFill>
                                    <a:srgbClr val="990033"/>
                                  </a:solidFill>
                                  <a:latin typeface="Cambria Math"/>
                                </a:rPr>
                                <m:t> </m:t>
                              </m:r>
                              <m:r>
                                <a:rPr lang="pl-PL" sz="1800" i="1" dirty="0" smtClean="0">
                                  <a:solidFill>
                                    <a:srgbClr val="990033"/>
                                  </a:solidFill>
                                  <a:latin typeface="Cambria Math"/>
                                </a:rPr>
                                <m:t>+ 1 &lt; 5, </m:t>
                              </m:r>
                              <m:r>
                                <a:rPr lang="pl-PL" sz="1800" b="1" i="1" dirty="0" smtClean="0">
                                  <a:solidFill>
                                    <a:srgbClr val="990033"/>
                                  </a:solidFill>
                                  <a:latin typeface="Cambria Math"/>
                                </a:rPr>
                                <m:t>𝒙</m:t>
                              </m:r>
                              <m:r>
                                <a:rPr lang="pl-PL" sz="1800" b="1" i="1" dirty="0" smtClean="0">
                                  <a:solidFill>
                                    <a:srgbClr val="990033"/>
                                  </a:solidFill>
                                  <a:latin typeface="Cambria Math"/>
                                </a:rPr>
                                <m:t> </m:t>
                              </m:r>
                              <m:r>
                                <a:rPr lang="pl-PL" sz="1800" i="1" dirty="0" smtClean="0">
                                  <a:solidFill>
                                    <a:srgbClr val="990033"/>
                                  </a:solidFill>
                                  <a:latin typeface="Cambria Math"/>
                                </a:rPr>
                                <m:t>∈ </m:t>
                              </m:r>
                              <m:r>
                                <a:rPr lang="pl-PL" sz="1800" b="1" i="1" dirty="0" smtClean="0">
                                  <a:solidFill>
                                    <a:srgbClr val="990033"/>
                                  </a:solidFill>
                                  <a:latin typeface="Cambria Math"/>
                                </a:rPr>
                                <m:t>𝒁</m:t>
                              </m:r>
                              <m:r>
                                <a:rPr lang="pl-PL" sz="1800" b="1" i="1" dirty="0" smtClean="0">
                                  <a:solidFill>
                                    <a:srgbClr val="990033"/>
                                  </a:solidFill>
                                  <a:latin typeface="Cambria Math"/>
                                </a:rPr>
                                <m:t> </m:t>
                              </m:r>
                            </m:oMath>
                          </a14:m>
                          <a:endParaRPr lang="pl-PL" sz="1800" dirty="0" smtClean="0">
                            <a:solidFill>
                              <a:srgbClr val="990033"/>
                            </a:solidFill>
                          </a:endParaRPr>
                        </a:p>
                        <a:p>
                          <a:endParaRPr lang="en-IE"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900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800" dirty="0" smtClean="0">
                              <a:solidFill>
                                <a:srgbClr val="990033"/>
                              </a:solidFill>
                            </a:rPr>
                            <a:t>e    </a:t>
                          </a:r>
                          <a14:m>
                            <m:oMath xmlns:m="http://schemas.openxmlformats.org/officeDocument/2006/math">
                              <m:r>
                                <a:rPr lang="pt-BR" sz="1800" i="1" dirty="0" smtClean="0">
                                  <a:solidFill>
                                    <a:srgbClr val="990033"/>
                                  </a:solidFill>
                                  <a:latin typeface="Cambria Math"/>
                                </a:rPr>
                                <m:t>4 &lt; 2</m:t>
                              </m:r>
                              <m:r>
                                <a:rPr lang="pt-BR" sz="1800" b="1" i="1" dirty="0" smtClean="0">
                                  <a:solidFill>
                                    <a:srgbClr val="990033"/>
                                  </a:solidFill>
                                  <a:latin typeface="Cambria Math"/>
                                </a:rPr>
                                <m:t>𝒙</m:t>
                              </m:r>
                              <m:r>
                                <a:rPr lang="pt-BR" sz="1800" b="1" i="1" dirty="0" smtClean="0">
                                  <a:solidFill>
                                    <a:srgbClr val="990033"/>
                                  </a:solidFill>
                                  <a:latin typeface="Cambria Math"/>
                                </a:rPr>
                                <m:t> </m:t>
                              </m:r>
                              <m:r>
                                <a:rPr lang="pt-BR" sz="1800" i="1" dirty="0" smtClean="0">
                                  <a:solidFill>
                                    <a:srgbClr val="990033"/>
                                  </a:solidFill>
                                  <a:latin typeface="Cambria Math"/>
                                </a:rPr>
                                <m:t>+ 1 &lt; 5, </m:t>
                              </m:r>
                              <m:r>
                                <a:rPr lang="pt-BR" sz="1800" b="1" i="1" dirty="0" smtClean="0">
                                  <a:solidFill>
                                    <a:srgbClr val="990033"/>
                                  </a:solidFill>
                                  <a:latin typeface="Cambria Math"/>
                                </a:rPr>
                                <m:t>𝒙</m:t>
                              </m:r>
                              <m:r>
                                <a:rPr lang="pt-BR" sz="1800" b="1" i="1" dirty="0" smtClean="0">
                                  <a:solidFill>
                                    <a:srgbClr val="990033"/>
                                  </a:solidFill>
                                  <a:latin typeface="Cambria Math"/>
                                </a:rPr>
                                <m:t> </m:t>
                              </m:r>
                              <m:r>
                                <a:rPr lang="pt-BR" sz="1800" i="1" dirty="0" smtClean="0">
                                  <a:solidFill>
                                    <a:srgbClr val="990033"/>
                                  </a:solidFill>
                                  <a:latin typeface="Cambria Math"/>
                                </a:rPr>
                                <m:t>∈ </m:t>
                              </m:r>
                              <m:r>
                                <a:rPr lang="pt-BR" sz="1800" b="1" i="1" dirty="0" smtClean="0">
                                  <a:solidFill>
                                    <a:srgbClr val="990033"/>
                                  </a:solidFill>
                                  <a:latin typeface="Cambria Math"/>
                                </a:rPr>
                                <m:t>𝑵</m:t>
                              </m:r>
                              <m:r>
                                <a:rPr lang="pt-BR" sz="1800" b="1" i="1" dirty="0" smtClean="0">
                                  <a:solidFill>
                                    <a:srgbClr val="990033"/>
                                  </a:solidFill>
                                  <a:latin typeface="Cambria Math"/>
                                </a:rPr>
                                <m:t> </m:t>
                              </m:r>
                            </m:oMath>
                          </a14:m>
                          <a:endParaRPr lang="pt-BR" sz="1800" dirty="0" smtClean="0">
                            <a:solidFill>
                              <a:srgbClr val="990033"/>
                            </a:solidFill>
                          </a:endParaRPr>
                        </a:p>
                        <a:p>
                          <a:endParaRPr lang="en-IE"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900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800" dirty="0" smtClean="0">
                              <a:solidFill>
                                <a:srgbClr val="990033"/>
                              </a:solidFill>
                            </a:rPr>
                            <a:t>f    </a:t>
                          </a:r>
                          <a14:m>
                            <m:oMath xmlns:m="http://schemas.openxmlformats.org/officeDocument/2006/math">
                              <m:r>
                                <a:rPr lang="pt-BR" sz="1800" i="1" dirty="0" smtClean="0">
                                  <a:solidFill>
                                    <a:srgbClr val="990033"/>
                                  </a:solidFill>
                                  <a:latin typeface="Cambria Math"/>
                                </a:rPr>
                                <m:t>3 &lt; − 2</m:t>
                              </m:r>
                              <m:r>
                                <a:rPr lang="pt-BR" sz="1800" b="1" i="1" dirty="0" smtClean="0">
                                  <a:solidFill>
                                    <a:srgbClr val="990033"/>
                                  </a:solidFill>
                                  <a:latin typeface="Cambria Math"/>
                                </a:rPr>
                                <m:t>𝒙</m:t>
                              </m:r>
                              <m:r>
                                <a:rPr lang="pt-BR" sz="1800" b="1" i="1" dirty="0" smtClean="0">
                                  <a:solidFill>
                                    <a:srgbClr val="990033"/>
                                  </a:solidFill>
                                  <a:latin typeface="Cambria Math"/>
                                </a:rPr>
                                <m:t> </m:t>
                              </m:r>
                              <m:r>
                                <a:rPr lang="pt-BR" sz="1800" i="1" dirty="0" smtClean="0">
                                  <a:solidFill>
                                    <a:srgbClr val="990033"/>
                                  </a:solidFill>
                                  <a:latin typeface="Cambria Math"/>
                                </a:rPr>
                                <m:t>+ 1 &lt; 5, </m:t>
                              </m:r>
                              <m:r>
                                <a:rPr lang="pt-BR" sz="1800" b="1" i="1" dirty="0" smtClean="0">
                                  <a:solidFill>
                                    <a:srgbClr val="990033"/>
                                  </a:solidFill>
                                  <a:latin typeface="Cambria Math"/>
                                </a:rPr>
                                <m:t>𝒙</m:t>
                              </m:r>
                              <m:r>
                                <a:rPr lang="pt-BR" sz="1800" b="1" i="1" dirty="0" smtClean="0">
                                  <a:solidFill>
                                    <a:srgbClr val="990033"/>
                                  </a:solidFill>
                                  <a:latin typeface="Cambria Math"/>
                                </a:rPr>
                                <m:t> </m:t>
                              </m:r>
                              <m:r>
                                <a:rPr lang="pt-BR" sz="1800" i="1" dirty="0" smtClean="0">
                                  <a:solidFill>
                                    <a:srgbClr val="990033"/>
                                  </a:solidFill>
                                  <a:latin typeface="Cambria Math"/>
                                </a:rPr>
                                <m:t>∈ </m:t>
                              </m:r>
                              <m:r>
                                <a:rPr lang="pt-BR" sz="1800" b="1" i="1" dirty="0" smtClean="0">
                                  <a:solidFill>
                                    <a:srgbClr val="990033"/>
                                  </a:solidFill>
                                  <a:latin typeface="Cambria Math"/>
                                </a:rPr>
                                <m:t>𝑹</m:t>
                              </m:r>
                              <m:r>
                                <a:rPr lang="pt-BR" sz="1800" b="1" i="1" dirty="0" smtClean="0">
                                  <a:solidFill>
                                    <a:srgbClr val="990033"/>
                                  </a:solidFill>
                                  <a:latin typeface="Cambria Math"/>
                                </a:rPr>
                                <m:t> </m:t>
                              </m:r>
                            </m:oMath>
                          </a14:m>
                          <a:endParaRPr lang="en-IE" sz="1800" dirty="0" smtClean="0">
                            <a:solidFill>
                              <a:srgbClr val="990033"/>
                            </a:solidFill>
                          </a:endParaRPr>
                        </a:p>
                        <a:p>
                          <a:endParaRPr lang="en-IE"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mc:Choice>
        <mc:Fallback xmlns="">
          <p:graphicFrame>
            <p:nvGraphicFramePr>
              <p:cNvPr id="3" name="Table 2"/>
              <p:cNvGraphicFramePr>
                <a:graphicFrameLocks noGrp="1"/>
              </p:cNvGraphicFramePr>
              <p:nvPr>
                <p:extLst>
                  <p:ext uri="{D42A27DB-BD31-4B8C-83A1-F6EECF244321}">
                    <p14:modId xmlns:p14="http://schemas.microsoft.com/office/powerpoint/2010/main" val="1433494327"/>
                  </p:ext>
                </p:extLst>
              </p:nvPr>
            </p:nvGraphicFramePr>
            <p:xfrm>
              <a:off x="364654" y="1377416"/>
              <a:ext cx="8437920" cy="5400000"/>
            </p:xfrm>
            <a:graphic>
              <a:graphicData uri="http://schemas.openxmlformats.org/drawingml/2006/table">
                <a:tbl>
                  <a:tblPr firstRow="1" bandRow="1">
                    <a:tableStyleId>{5940675A-B579-460E-94D1-54222C63F5DA}</a:tableStyleId>
                  </a:tblPr>
                  <a:tblGrid>
                    <a:gridCol w="8437920"/>
                  </a:tblGrid>
                  <a:tr h="900000">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rotWithShape="1">
                          <a:blip r:embed="rId2"/>
                          <a:stretch>
                            <a:fillRect l="-72" t="-3378" b="-498649"/>
                          </a:stretch>
                        </a:blipFill>
                      </a:tcPr>
                    </a:tc>
                  </a:tr>
                  <a:tr h="900000">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rotWithShape="1">
                          <a:blip r:embed="rId2"/>
                          <a:stretch>
                            <a:fillRect l="-72" t="-104082" b="-402041"/>
                          </a:stretch>
                        </a:blipFill>
                      </a:tcPr>
                    </a:tc>
                  </a:tr>
                  <a:tr h="900000">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rotWithShape="1">
                          <a:blip r:embed="rId2"/>
                          <a:stretch>
                            <a:fillRect l="-72" t="-202703" b="-299324"/>
                          </a:stretch>
                        </a:blipFill>
                      </a:tcPr>
                    </a:tc>
                  </a:tr>
                  <a:tr h="900000">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rotWithShape="1">
                          <a:blip r:embed="rId2"/>
                          <a:stretch>
                            <a:fillRect l="-72" t="-302703" b="-199324"/>
                          </a:stretch>
                        </a:blipFill>
                      </a:tcPr>
                    </a:tc>
                  </a:tr>
                  <a:tr h="900000">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rotWithShape="1">
                          <a:blip r:embed="rId2"/>
                          <a:stretch>
                            <a:fillRect l="-72" t="-405442" b="-100680"/>
                          </a:stretch>
                        </a:blipFill>
                      </a:tcPr>
                    </a:tc>
                  </a:tr>
                  <a:tr h="900000">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rotWithShape="1">
                          <a:blip r:embed="rId2"/>
                          <a:stretch>
                            <a:fillRect l="-72" t="-502027"/>
                          </a:stretch>
                        </a:blipFill>
                      </a:tcPr>
                    </a:tc>
                  </a:tr>
                </a:tbl>
              </a:graphicData>
            </a:graphic>
          </p:graphicFrame>
        </mc:Fallback>
      </mc:AlternateContent>
      <p:sp>
        <p:nvSpPr>
          <p:cNvPr id="2" name="Title 1"/>
          <p:cNvSpPr>
            <a:spLocks noGrp="1"/>
          </p:cNvSpPr>
          <p:nvPr>
            <p:ph type="title"/>
          </p:nvPr>
        </p:nvSpPr>
        <p:spPr>
          <a:xfrm>
            <a:off x="457200" y="-90264"/>
            <a:ext cx="8229600" cy="1143000"/>
          </a:xfrm>
        </p:spPr>
        <p:txBody>
          <a:bodyPr>
            <a:normAutofit fontScale="90000"/>
          </a:bodyPr>
          <a:lstStyle/>
          <a:p>
            <a:r>
              <a:rPr lang="en-IE" dirty="0"/>
              <a:t>Section I</a:t>
            </a:r>
            <a:r>
              <a:rPr lang="en-IE" dirty="0" smtClean="0"/>
              <a:t>: </a:t>
            </a:r>
            <a:r>
              <a:rPr lang="en-IE" dirty="0"/>
              <a:t>Student Activity 1</a:t>
            </a:r>
            <a:br>
              <a:rPr lang="en-IE" dirty="0"/>
            </a:br>
            <a:endParaRPr lang="en-IE" dirty="0"/>
          </a:p>
        </p:txBody>
      </p:sp>
      <p:sp>
        <p:nvSpPr>
          <p:cNvPr id="4" name="Rectangle 3"/>
          <p:cNvSpPr/>
          <p:nvPr/>
        </p:nvSpPr>
        <p:spPr>
          <a:xfrm>
            <a:off x="349592" y="620688"/>
            <a:ext cx="8444816" cy="707886"/>
          </a:xfrm>
          <a:prstGeom prst="rect">
            <a:avLst/>
          </a:prstGeom>
        </p:spPr>
        <p:txBody>
          <a:bodyPr wrap="square">
            <a:spAutoFit/>
          </a:bodyPr>
          <a:lstStyle/>
          <a:p>
            <a:r>
              <a:rPr lang="en-IE" sz="2000" dirty="0">
                <a:solidFill>
                  <a:srgbClr val="990033"/>
                </a:solidFill>
              </a:rPr>
              <a:t>7 Solve the following inequalities and represent the solution set on the number line: </a:t>
            </a:r>
          </a:p>
        </p:txBody>
      </p:sp>
      <p:pic>
        <p:nvPicPr>
          <p:cNvPr id="21507" name="Picture 3"/>
          <p:cNvPicPr>
            <a:picLocks noChangeArrowheads="1"/>
          </p:cNvPicPr>
          <p:nvPr/>
        </p:nvPicPr>
        <p:blipFill rotWithShape="1">
          <a:blip r:embed="rId3" cstate="print">
            <a:extLst>
              <a:ext uri="{28A0092B-C50C-407E-A947-70E740481C1C}">
                <a14:useLocalDpi xmlns:a14="http://schemas.microsoft.com/office/drawing/2010/main" val="0"/>
              </a:ext>
            </a:extLst>
          </a:blip>
          <a:srcRect t="69817" b="18772"/>
          <a:stretch/>
        </p:blipFill>
        <p:spPr bwMode="auto">
          <a:xfrm>
            <a:off x="3060448" y="1862240"/>
            <a:ext cx="5580000"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p:cNvPicPr>
            <a:picLocks noChangeArrowheads="1"/>
          </p:cNvPicPr>
          <p:nvPr/>
        </p:nvPicPr>
        <p:blipFill rotWithShape="1">
          <a:blip r:embed="rId3" cstate="print">
            <a:extLst>
              <a:ext uri="{28A0092B-C50C-407E-A947-70E740481C1C}">
                <a14:useLocalDpi xmlns:a14="http://schemas.microsoft.com/office/drawing/2010/main" val="0"/>
              </a:ext>
            </a:extLst>
          </a:blip>
          <a:srcRect t="69817" b="18772"/>
          <a:stretch/>
        </p:blipFill>
        <p:spPr bwMode="auto">
          <a:xfrm>
            <a:off x="3060448" y="2742868"/>
            <a:ext cx="5580000"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3"/>
          <p:cNvPicPr>
            <a:picLocks noChangeArrowheads="1"/>
          </p:cNvPicPr>
          <p:nvPr/>
        </p:nvPicPr>
        <p:blipFill rotWithShape="1">
          <a:blip r:embed="rId3" cstate="print">
            <a:extLst>
              <a:ext uri="{28A0092B-C50C-407E-A947-70E740481C1C}">
                <a14:useLocalDpi xmlns:a14="http://schemas.microsoft.com/office/drawing/2010/main" val="0"/>
              </a:ext>
            </a:extLst>
          </a:blip>
          <a:srcRect t="69817" b="18772"/>
          <a:stretch/>
        </p:blipFill>
        <p:spPr bwMode="auto">
          <a:xfrm>
            <a:off x="3060448" y="3645064"/>
            <a:ext cx="5580000"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rrowheads="1"/>
          </p:cNvPicPr>
          <p:nvPr/>
        </p:nvPicPr>
        <p:blipFill rotWithShape="1">
          <a:blip r:embed="rId3" cstate="print">
            <a:extLst>
              <a:ext uri="{28A0092B-C50C-407E-A947-70E740481C1C}">
                <a14:useLocalDpi xmlns:a14="http://schemas.microsoft.com/office/drawing/2010/main" val="0"/>
              </a:ext>
            </a:extLst>
          </a:blip>
          <a:srcRect t="69817" b="18772"/>
          <a:stretch/>
        </p:blipFill>
        <p:spPr bwMode="auto">
          <a:xfrm>
            <a:off x="3060448" y="4509160"/>
            <a:ext cx="5580000"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rrowheads="1"/>
          </p:cNvPicPr>
          <p:nvPr/>
        </p:nvPicPr>
        <p:blipFill rotWithShape="1">
          <a:blip r:embed="rId3" cstate="print">
            <a:extLst>
              <a:ext uri="{28A0092B-C50C-407E-A947-70E740481C1C}">
                <a14:useLocalDpi xmlns:a14="http://schemas.microsoft.com/office/drawing/2010/main" val="0"/>
              </a:ext>
            </a:extLst>
          </a:blip>
          <a:srcRect t="69817" b="18772"/>
          <a:stretch/>
        </p:blipFill>
        <p:spPr bwMode="auto">
          <a:xfrm>
            <a:off x="3060448" y="5301208"/>
            <a:ext cx="5580000"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3"/>
          <p:cNvPicPr>
            <a:picLocks noChangeArrowheads="1"/>
          </p:cNvPicPr>
          <p:nvPr/>
        </p:nvPicPr>
        <p:blipFill rotWithShape="1">
          <a:blip r:embed="rId3" cstate="print">
            <a:extLst>
              <a:ext uri="{28A0092B-C50C-407E-A947-70E740481C1C}">
                <a14:useLocalDpi xmlns:a14="http://schemas.microsoft.com/office/drawing/2010/main" val="0"/>
              </a:ext>
            </a:extLst>
          </a:blip>
          <a:srcRect t="69817" b="18772"/>
          <a:stretch/>
        </p:blipFill>
        <p:spPr bwMode="auto">
          <a:xfrm>
            <a:off x="3060448" y="6309360"/>
            <a:ext cx="5580000"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2752259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0264"/>
            <a:ext cx="8229600" cy="1143000"/>
          </a:xfrm>
        </p:spPr>
        <p:txBody>
          <a:bodyPr>
            <a:normAutofit fontScale="90000"/>
          </a:bodyPr>
          <a:lstStyle/>
          <a:p>
            <a:r>
              <a:rPr lang="en-IE" dirty="0"/>
              <a:t>Section I</a:t>
            </a:r>
            <a:r>
              <a:rPr lang="en-IE" dirty="0" smtClean="0"/>
              <a:t>: </a:t>
            </a:r>
            <a:r>
              <a:rPr lang="en-IE" dirty="0"/>
              <a:t>Student Activity 1</a:t>
            </a:r>
            <a:br>
              <a:rPr lang="en-IE" dirty="0"/>
            </a:br>
            <a:r>
              <a:rPr lang="en-IE" sz="3600" dirty="0"/>
              <a:t>Double </a:t>
            </a:r>
            <a:r>
              <a:rPr lang="en-IE" sz="3600" dirty="0" smtClean="0"/>
              <a:t>Inequalities</a:t>
            </a:r>
            <a:r>
              <a:rPr lang="en-IE" sz="4000" dirty="0" smtClean="0"/>
              <a:t>.</a:t>
            </a:r>
            <a:endParaRPr lang="en-IE" dirty="0"/>
          </a:p>
        </p:txBody>
      </p:sp>
      <p:sp>
        <p:nvSpPr>
          <p:cNvPr id="4" name="Rectangle 3"/>
          <p:cNvSpPr/>
          <p:nvPr/>
        </p:nvSpPr>
        <p:spPr>
          <a:xfrm>
            <a:off x="349592" y="980728"/>
            <a:ext cx="8444816" cy="5632311"/>
          </a:xfrm>
          <a:prstGeom prst="rect">
            <a:avLst/>
          </a:prstGeom>
        </p:spPr>
        <p:txBody>
          <a:bodyPr wrap="square">
            <a:spAutoFit/>
          </a:bodyPr>
          <a:lstStyle/>
          <a:p>
            <a:r>
              <a:rPr lang="en-IE" sz="2000" dirty="0">
                <a:solidFill>
                  <a:srgbClr val="990033"/>
                </a:solidFill>
              </a:rPr>
              <a:t>8 The temperature in a certain town ranged between 18°C and 22°C on a particular day. Represent this as an inequality in the form </a:t>
            </a:r>
            <a:r>
              <a:rPr lang="en-IE" sz="2000" b="1" i="1" dirty="0">
                <a:solidFill>
                  <a:srgbClr val="990033"/>
                </a:solidFill>
              </a:rPr>
              <a:t>a </a:t>
            </a:r>
            <a:r>
              <a:rPr lang="en-IE" sz="2000" dirty="0">
                <a:solidFill>
                  <a:srgbClr val="990033"/>
                </a:solidFill>
              </a:rPr>
              <a:t>&lt; </a:t>
            </a:r>
            <a:r>
              <a:rPr lang="en-IE" sz="2000" b="1" i="1" dirty="0">
                <a:solidFill>
                  <a:srgbClr val="990033"/>
                </a:solidFill>
              </a:rPr>
              <a:t>t </a:t>
            </a:r>
            <a:r>
              <a:rPr lang="en-IE" sz="2000" dirty="0">
                <a:solidFill>
                  <a:srgbClr val="990033"/>
                </a:solidFill>
              </a:rPr>
              <a:t>&lt; </a:t>
            </a:r>
            <a:r>
              <a:rPr lang="en-IE" sz="2000" b="1" i="1" dirty="0">
                <a:solidFill>
                  <a:srgbClr val="990033"/>
                </a:solidFill>
              </a:rPr>
              <a:t>b</a:t>
            </a:r>
            <a:r>
              <a:rPr lang="en-IE" sz="2000" dirty="0">
                <a:solidFill>
                  <a:srgbClr val="990033"/>
                </a:solidFill>
              </a:rPr>
              <a:t>, where </a:t>
            </a:r>
            <a:r>
              <a:rPr lang="en-IE" sz="2000" b="1" i="1" dirty="0">
                <a:solidFill>
                  <a:srgbClr val="990033"/>
                </a:solidFill>
              </a:rPr>
              <a:t>t </a:t>
            </a:r>
            <a:r>
              <a:rPr lang="en-IE" sz="2000" dirty="0">
                <a:solidFill>
                  <a:srgbClr val="990033"/>
                </a:solidFill>
              </a:rPr>
              <a:t>represents temperature. </a:t>
            </a:r>
            <a:endParaRPr lang="en-IE" sz="2000" dirty="0" smtClean="0">
              <a:solidFill>
                <a:srgbClr val="990033"/>
              </a:solidFill>
            </a:endParaRPr>
          </a:p>
          <a:p>
            <a:endParaRPr lang="en-IE" sz="2000" dirty="0">
              <a:solidFill>
                <a:srgbClr val="990033"/>
              </a:solidFill>
            </a:endParaRPr>
          </a:p>
          <a:p>
            <a:r>
              <a:rPr lang="en-IE" sz="2000" dirty="0">
                <a:solidFill>
                  <a:srgbClr val="990033"/>
                </a:solidFill>
              </a:rPr>
              <a:t>9 Ryan wants to spend between €45 and €67 on a present. If €</a:t>
            </a:r>
            <a:r>
              <a:rPr lang="en-IE" sz="2000" b="1" i="1" dirty="0">
                <a:solidFill>
                  <a:srgbClr val="990033"/>
                </a:solidFill>
              </a:rPr>
              <a:t>a </a:t>
            </a:r>
            <a:r>
              <a:rPr lang="en-IE" sz="2000" dirty="0">
                <a:solidFill>
                  <a:srgbClr val="990033"/>
                </a:solidFill>
              </a:rPr>
              <a:t>is the amount he wishes to spend, represent his situation as an inequality. </a:t>
            </a:r>
          </a:p>
          <a:p>
            <a:endParaRPr lang="en-IE" sz="2000" dirty="0" smtClean="0">
              <a:solidFill>
                <a:srgbClr val="990033"/>
              </a:solidFill>
            </a:endParaRPr>
          </a:p>
          <a:p>
            <a:r>
              <a:rPr lang="en-IE" sz="2000" dirty="0" smtClean="0">
                <a:solidFill>
                  <a:srgbClr val="990033"/>
                </a:solidFill>
              </a:rPr>
              <a:t>10 </a:t>
            </a:r>
            <a:r>
              <a:rPr lang="en-IE" sz="2000" dirty="0">
                <a:solidFill>
                  <a:srgbClr val="990033"/>
                </a:solidFill>
              </a:rPr>
              <a:t>The number of matches in a box is between 95 and 103. Represent this statement as an inequality. </a:t>
            </a:r>
          </a:p>
          <a:p>
            <a:endParaRPr lang="en-IE" sz="2000" dirty="0" smtClean="0">
              <a:solidFill>
                <a:srgbClr val="990033"/>
              </a:solidFill>
            </a:endParaRPr>
          </a:p>
          <a:p>
            <a:r>
              <a:rPr lang="en-IE" sz="2000" dirty="0" smtClean="0">
                <a:solidFill>
                  <a:srgbClr val="990033"/>
                </a:solidFill>
              </a:rPr>
              <a:t>11 </a:t>
            </a:r>
            <a:r>
              <a:rPr lang="en-IE" sz="2000" dirty="0">
                <a:solidFill>
                  <a:srgbClr val="990033"/>
                </a:solidFill>
              </a:rPr>
              <a:t>Brendan has €</a:t>
            </a:r>
            <a:r>
              <a:rPr lang="en-IE" sz="2000" b="1" i="1" dirty="0">
                <a:solidFill>
                  <a:srgbClr val="990033"/>
                </a:solidFill>
              </a:rPr>
              <a:t>x </a:t>
            </a:r>
            <a:r>
              <a:rPr lang="en-IE" sz="2000" dirty="0">
                <a:solidFill>
                  <a:srgbClr val="990033"/>
                </a:solidFill>
              </a:rPr>
              <a:t>and we know that if he had 3 less it, he would have between €2 and €10. Represent this as an inequality and solve it. </a:t>
            </a:r>
          </a:p>
          <a:p>
            <a:endParaRPr lang="en-IE" sz="2000" dirty="0" smtClean="0">
              <a:solidFill>
                <a:srgbClr val="990033"/>
              </a:solidFill>
            </a:endParaRPr>
          </a:p>
          <a:p>
            <a:r>
              <a:rPr lang="en-IE" sz="2000" dirty="0" smtClean="0">
                <a:solidFill>
                  <a:srgbClr val="990033"/>
                </a:solidFill>
              </a:rPr>
              <a:t>12 </a:t>
            </a:r>
            <a:r>
              <a:rPr lang="en-IE" sz="2000" dirty="0">
                <a:solidFill>
                  <a:srgbClr val="990033"/>
                </a:solidFill>
              </a:rPr>
              <a:t>A student wants to keep the cost of his phone calls per week between €5 and €7 per week. Calls cost €0.20 per call. Write an inequality to represent this and solve the inequality to determine the maximum number of calls this student can make while remaining within his budget. </a:t>
            </a:r>
          </a:p>
          <a:p>
            <a:endParaRPr lang="en-IE" sz="2000" dirty="0" smtClean="0">
              <a:solidFill>
                <a:srgbClr val="990033"/>
              </a:solidFill>
            </a:endParaRPr>
          </a:p>
        </p:txBody>
      </p:sp>
    </p:spTree>
    <p:extLst>
      <p:ext uri="{BB962C8B-B14F-4D97-AF65-F5344CB8AC3E}">
        <p14:creationId xmlns:p14="http://schemas.microsoft.com/office/powerpoint/2010/main" val="2639214496"/>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0264"/>
            <a:ext cx="8229600" cy="1143000"/>
          </a:xfrm>
        </p:spPr>
        <p:txBody>
          <a:bodyPr>
            <a:normAutofit fontScale="90000"/>
          </a:bodyPr>
          <a:lstStyle/>
          <a:p>
            <a:r>
              <a:rPr lang="en-IE" dirty="0"/>
              <a:t>Section I</a:t>
            </a:r>
            <a:r>
              <a:rPr lang="en-IE" dirty="0" smtClean="0"/>
              <a:t>: </a:t>
            </a:r>
            <a:r>
              <a:rPr lang="en-IE" dirty="0"/>
              <a:t>Student Activity 1</a:t>
            </a:r>
            <a:br>
              <a:rPr lang="en-IE" dirty="0"/>
            </a:br>
            <a:r>
              <a:rPr lang="en-IE" sz="3600" dirty="0"/>
              <a:t>Double </a:t>
            </a:r>
            <a:r>
              <a:rPr lang="en-IE" sz="3600" dirty="0" smtClean="0"/>
              <a:t>Inequalities</a:t>
            </a:r>
            <a:r>
              <a:rPr lang="en-IE" sz="4000" dirty="0" smtClean="0"/>
              <a:t>.</a:t>
            </a:r>
            <a:endParaRPr lang="en-IE" dirty="0"/>
          </a:p>
        </p:txBody>
      </p:sp>
      <mc:AlternateContent xmlns:mc="http://schemas.openxmlformats.org/markup-compatibility/2006" xmlns:a14="http://schemas.microsoft.com/office/drawing/2010/main">
        <mc:Choice Requires="a14">
          <p:sp>
            <p:nvSpPr>
              <p:cNvPr id="4" name="Rectangle 3"/>
              <p:cNvSpPr/>
              <p:nvPr/>
            </p:nvSpPr>
            <p:spPr>
              <a:xfrm>
                <a:off x="349592" y="908720"/>
                <a:ext cx="8444816" cy="6001643"/>
              </a:xfrm>
              <a:prstGeom prst="rect">
                <a:avLst/>
              </a:prstGeom>
            </p:spPr>
            <p:txBody>
              <a:bodyPr wrap="square">
                <a:spAutoFit/>
              </a:bodyPr>
              <a:lstStyle/>
              <a:p>
                <a:r>
                  <a:rPr lang="en-IE" sz="2000" dirty="0" smtClean="0">
                    <a:solidFill>
                      <a:srgbClr val="990033"/>
                    </a:solidFill>
                  </a:rPr>
                  <a:t>13 </a:t>
                </a:r>
                <a:r>
                  <a:rPr lang="en-IE" sz="2000" dirty="0">
                    <a:solidFill>
                      <a:srgbClr val="990033"/>
                    </a:solidFill>
                  </a:rPr>
                  <a:t>A household wants to keep its electricity charges between €30 and €35 per week. Assuming that there is a standing charge of €5 per week and each unit of electricity costs €0.10 per unit. Write an inequality to represent the range of units that this family can use per week. </a:t>
                </a:r>
              </a:p>
              <a:p>
                <a:endParaRPr lang="en-IE" sz="1600" dirty="0" smtClean="0">
                  <a:solidFill>
                    <a:srgbClr val="990033"/>
                  </a:solidFill>
                </a:endParaRPr>
              </a:p>
              <a:p>
                <a:r>
                  <a:rPr lang="en-IE" sz="2000" dirty="0" smtClean="0">
                    <a:solidFill>
                      <a:srgbClr val="990033"/>
                    </a:solidFill>
                  </a:rPr>
                  <a:t>14 </a:t>
                </a:r>
                <a:r>
                  <a:rPr lang="en-IE" sz="2000" dirty="0">
                    <a:solidFill>
                      <a:srgbClr val="990033"/>
                    </a:solidFill>
                  </a:rPr>
                  <a:t>The average number of sweets in a box of a particular brand of sweets is </a:t>
                </a:r>
                <a:endParaRPr lang="en-IE" sz="2000" dirty="0" smtClean="0">
                  <a:solidFill>
                    <a:srgbClr val="990033"/>
                  </a:solidFill>
                </a:endParaRPr>
              </a:p>
              <a:p>
                <a:r>
                  <a:rPr lang="en-IE" sz="2000" dirty="0" smtClean="0">
                    <a:solidFill>
                      <a:srgbClr val="990033"/>
                    </a:solidFill>
                  </a:rPr>
                  <a:t>150</a:t>
                </a:r>
                <a:r>
                  <a:rPr lang="en-IE" sz="2000" dirty="0">
                    <a:solidFill>
                      <a:srgbClr val="990033"/>
                    </a:solidFill>
                  </a:rPr>
                  <a:t>, but the number can vary by ±5. Write an inequality to represent the number of sweets in the box. </a:t>
                </a:r>
              </a:p>
              <a:p>
                <a:endParaRPr lang="en-IE" sz="1600" dirty="0" smtClean="0">
                  <a:solidFill>
                    <a:srgbClr val="990033"/>
                  </a:solidFill>
                </a:endParaRPr>
              </a:p>
              <a:p>
                <a:r>
                  <a:rPr lang="en-IE" sz="2000" dirty="0" smtClean="0">
                    <a:solidFill>
                      <a:srgbClr val="990033"/>
                    </a:solidFill>
                  </a:rPr>
                  <a:t>15 </a:t>
                </a:r>
                <a:r>
                  <a:rPr lang="en-IE" sz="2000" dirty="0">
                    <a:solidFill>
                      <a:srgbClr val="990033"/>
                    </a:solidFill>
                  </a:rPr>
                  <a:t>A dog food company has a tolerance level of 0.8 Kg on an 8Kg bag of dog food. Write an inequality that represents an acceptable weight for a bag of this dog food. </a:t>
                </a:r>
              </a:p>
              <a:p>
                <a:endParaRPr lang="en-IE" sz="1600" dirty="0" smtClean="0">
                  <a:solidFill>
                    <a:srgbClr val="990033"/>
                  </a:solidFill>
                </a:endParaRPr>
              </a:p>
              <a:p>
                <a:r>
                  <a:rPr lang="en-IE" sz="2000" dirty="0" smtClean="0">
                    <a:solidFill>
                      <a:srgbClr val="990033"/>
                    </a:solidFill>
                  </a:rPr>
                  <a:t>16 </a:t>
                </a:r>
                <a:r>
                  <a:rPr lang="en-IE" sz="2000" dirty="0">
                    <a:solidFill>
                      <a:srgbClr val="990033"/>
                    </a:solidFill>
                  </a:rPr>
                  <a:t>Solve </a:t>
                </a:r>
                <a14:m>
                  <m:oMath xmlns:m="http://schemas.openxmlformats.org/officeDocument/2006/math">
                    <m:r>
                      <a:rPr lang="en-IE" sz="2000" i="1" dirty="0" smtClean="0">
                        <a:solidFill>
                          <a:srgbClr val="990033"/>
                        </a:solidFill>
                        <a:latin typeface="Cambria Math"/>
                      </a:rPr>
                      <m:t>2 (</m:t>
                    </m:r>
                    <m:r>
                      <a:rPr lang="en-IE" sz="2000" b="1" i="1" dirty="0">
                        <a:solidFill>
                          <a:srgbClr val="990033"/>
                        </a:solidFill>
                        <a:latin typeface="Cambria Math"/>
                      </a:rPr>
                      <m:t>𝒙</m:t>
                    </m:r>
                    <m:r>
                      <a:rPr lang="en-IE" sz="2000" b="1" i="1" dirty="0">
                        <a:solidFill>
                          <a:srgbClr val="990033"/>
                        </a:solidFill>
                        <a:latin typeface="Cambria Math"/>
                      </a:rPr>
                      <m:t> </m:t>
                    </m:r>
                    <m:r>
                      <a:rPr lang="en-IE" sz="2000" i="1" dirty="0">
                        <a:solidFill>
                          <a:srgbClr val="990033"/>
                        </a:solidFill>
                        <a:latin typeface="Cambria Math"/>
                      </a:rPr>
                      <m:t>+ 3) &gt; </m:t>
                    </m:r>
                    <m:r>
                      <a:rPr lang="en-IE" sz="2000" b="1" i="1" dirty="0">
                        <a:solidFill>
                          <a:srgbClr val="990033"/>
                        </a:solidFill>
                        <a:latin typeface="Cambria Math"/>
                      </a:rPr>
                      <m:t>𝒙</m:t>
                    </m:r>
                    <m:r>
                      <a:rPr lang="en-IE" sz="2000" b="1" i="1" dirty="0">
                        <a:solidFill>
                          <a:srgbClr val="990033"/>
                        </a:solidFill>
                        <a:latin typeface="Cambria Math"/>
                      </a:rPr>
                      <m:t> </m:t>
                    </m:r>
                    <m:r>
                      <a:rPr lang="en-IE" sz="2000" i="1" dirty="0">
                        <a:solidFill>
                          <a:srgbClr val="990033"/>
                        </a:solidFill>
                        <a:latin typeface="Cambria Math"/>
                      </a:rPr>
                      <m:t>+ 3</m:t>
                    </m:r>
                  </m:oMath>
                </a14:m>
                <a:r>
                  <a:rPr lang="en-IE" sz="2000" dirty="0">
                    <a:solidFill>
                      <a:srgbClr val="990033"/>
                    </a:solidFill>
                  </a:rPr>
                  <a:t>. </a:t>
                </a:r>
              </a:p>
              <a:p>
                <a:endParaRPr lang="en-IE" sz="1600" dirty="0" smtClean="0">
                  <a:solidFill>
                    <a:srgbClr val="990033"/>
                  </a:solidFill>
                </a:endParaRPr>
              </a:p>
              <a:p>
                <a:r>
                  <a:rPr lang="en-IE" sz="2000" dirty="0" smtClean="0">
                    <a:solidFill>
                      <a:srgbClr val="990033"/>
                    </a:solidFill>
                  </a:rPr>
                  <a:t>17 </a:t>
                </a:r>
                <a:r>
                  <a:rPr lang="en-IE" sz="2000" dirty="0">
                    <a:solidFill>
                      <a:srgbClr val="990033"/>
                    </a:solidFill>
                  </a:rPr>
                  <a:t>Solve </a:t>
                </a:r>
                <a14:m>
                  <m:oMath xmlns:m="http://schemas.openxmlformats.org/officeDocument/2006/math">
                    <m:r>
                      <a:rPr lang="en-IE" sz="2000" i="1" dirty="0" smtClean="0">
                        <a:solidFill>
                          <a:srgbClr val="990033"/>
                        </a:solidFill>
                        <a:latin typeface="Cambria Math"/>
                      </a:rPr>
                      <m:t>−8 &lt; −3</m:t>
                    </m:r>
                    <m:r>
                      <a:rPr lang="en-IE" sz="2000" b="1" i="1" dirty="0">
                        <a:solidFill>
                          <a:srgbClr val="990033"/>
                        </a:solidFill>
                        <a:latin typeface="Cambria Math"/>
                      </a:rPr>
                      <m:t>𝒙</m:t>
                    </m:r>
                    <m:r>
                      <a:rPr lang="en-IE" sz="2000" b="1" i="1" dirty="0">
                        <a:solidFill>
                          <a:srgbClr val="990033"/>
                        </a:solidFill>
                        <a:latin typeface="Cambria Math"/>
                      </a:rPr>
                      <m:t> </m:t>
                    </m:r>
                    <m:r>
                      <a:rPr lang="en-IE" sz="2000" i="1" dirty="0">
                        <a:solidFill>
                          <a:srgbClr val="990033"/>
                        </a:solidFill>
                        <a:latin typeface="Cambria Math"/>
                      </a:rPr>
                      <m:t>+ 1 &lt; 4, </m:t>
                    </m:r>
                    <m:r>
                      <a:rPr lang="en-IE" sz="2000" b="1" i="1" dirty="0">
                        <a:solidFill>
                          <a:srgbClr val="990033"/>
                        </a:solidFill>
                        <a:latin typeface="Cambria Math"/>
                      </a:rPr>
                      <m:t>𝒙</m:t>
                    </m:r>
                    <m:r>
                      <a:rPr lang="en-IE" sz="2000" b="1" i="1" dirty="0">
                        <a:solidFill>
                          <a:srgbClr val="990033"/>
                        </a:solidFill>
                        <a:latin typeface="Cambria Math"/>
                      </a:rPr>
                      <m:t> </m:t>
                    </m:r>
                    <m:r>
                      <a:rPr lang="en-IE" sz="2000" i="1" dirty="0">
                        <a:solidFill>
                          <a:srgbClr val="990033"/>
                        </a:solidFill>
                        <a:latin typeface="Cambria Math"/>
                      </a:rPr>
                      <m:t>∈ </m:t>
                    </m:r>
                    <m:r>
                      <a:rPr lang="en-IE" sz="2000" b="1" i="1" dirty="0">
                        <a:solidFill>
                          <a:srgbClr val="990033"/>
                        </a:solidFill>
                        <a:latin typeface="Cambria Math"/>
                      </a:rPr>
                      <m:t>𝑹</m:t>
                    </m:r>
                    <m:r>
                      <a:rPr lang="en-IE" sz="2000" b="1" i="1" dirty="0">
                        <a:solidFill>
                          <a:srgbClr val="990033"/>
                        </a:solidFill>
                        <a:latin typeface="Cambria Math"/>
                      </a:rPr>
                      <m:t> </m:t>
                    </m:r>
                  </m:oMath>
                </a14:m>
                <a:r>
                  <a:rPr lang="en-IE" sz="2000" dirty="0">
                    <a:solidFill>
                      <a:srgbClr val="990033"/>
                    </a:solidFill>
                  </a:rPr>
                  <a:t>and show the solution on the number line. </a:t>
                </a:r>
              </a:p>
              <a:p>
                <a:endParaRPr lang="en-IE" sz="1600" dirty="0" smtClean="0">
                  <a:solidFill>
                    <a:srgbClr val="990033"/>
                  </a:solidFill>
                </a:endParaRPr>
              </a:p>
              <a:p>
                <a:r>
                  <a:rPr lang="en-IE" sz="2000" dirty="0" smtClean="0">
                    <a:solidFill>
                      <a:srgbClr val="990033"/>
                    </a:solidFill>
                  </a:rPr>
                  <a:t>18 </a:t>
                </a:r>
                <a:r>
                  <a:rPr lang="en-IE" sz="2000" dirty="0">
                    <a:solidFill>
                      <a:srgbClr val="990033"/>
                    </a:solidFill>
                  </a:rPr>
                  <a:t>Solve </a:t>
                </a:r>
                <a14:m>
                  <m:oMath xmlns:m="http://schemas.openxmlformats.org/officeDocument/2006/math">
                    <m:r>
                      <a:rPr lang="en-IE" sz="2000" i="1" dirty="0" smtClean="0">
                        <a:solidFill>
                          <a:srgbClr val="990033"/>
                        </a:solidFill>
                        <a:latin typeface="Cambria Math"/>
                      </a:rPr>
                      <m:t>11 &lt; −4</m:t>
                    </m:r>
                    <m:r>
                      <a:rPr lang="en-IE" sz="2000" b="1" i="1" dirty="0">
                        <a:solidFill>
                          <a:srgbClr val="990033"/>
                        </a:solidFill>
                        <a:latin typeface="Cambria Math"/>
                      </a:rPr>
                      <m:t>𝒙</m:t>
                    </m:r>
                    <m:r>
                      <a:rPr lang="en-IE" sz="2000" b="1" i="1" dirty="0">
                        <a:solidFill>
                          <a:srgbClr val="990033"/>
                        </a:solidFill>
                        <a:latin typeface="Cambria Math"/>
                      </a:rPr>
                      <m:t> </m:t>
                    </m:r>
                    <m:r>
                      <a:rPr lang="en-IE" sz="2000" i="1" dirty="0">
                        <a:solidFill>
                          <a:srgbClr val="990033"/>
                        </a:solidFill>
                        <a:latin typeface="Cambria Math"/>
                      </a:rPr>
                      <m:t>+ 3 &lt; 15, </m:t>
                    </m:r>
                    <m:r>
                      <a:rPr lang="en-IE" sz="2000" b="1" i="1" dirty="0">
                        <a:solidFill>
                          <a:srgbClr val="990033"/>
                        </a:solidFill>
                        <a:latin typeface="Cambria Math"/>
                      </a:rPr>
                      <m:t>𝒙</m:t>
                    </m:r>
                    <m:r>
                      <a:rPr lang="en-IE" sz="2000" b="1" i="1" dirty="0">
                        <a:solidFill>
                          <a:srgbClr val="990033"/>
                        </a:solidFill>
                        <a:latin typeface="Cambria Math"/>
                      </a:rPr>
                      <m:t> </m:t>
                    </m:r>
                    <m:r>
                      <a:rPr lang="en-IE" sz="2000" i="1" dirty="0">
                        <a:solidFill>
                          <a:srgbClr val="990033"/>
                        </a:solidFill>
                        <a:latin typeface="Cambria Math"/>
                      </a:rPr>
                      <m:t>∈ </m:t>
                    </m:r>
                    <m:r>
                      <a:rPr lang="en-IE" sz="2000" b="1" i="1" dirty="0">
                        <a:solidFill>
                          <a:srgbClr val="990033"/>
                        </a:solidFill>
                        <a:latin typeface="Cambria Math"/>
                      </a:rPr>
                      <m:t>𝑹</m:t>
                    </m:r>
                    <m:r>
                      <a:rPr lang="en-IE" sz="2000" b="1" i="1" dirty="0">
                        <a:solidFill>
                          <a:srgbClr val="990033"/>
                        </a:solidFill>
                        <a:latin typeface="Cambria Math"/>
                      </a:rPr>
                      <m:t> </m:t>
                    </m:r>
                  </m:oMath>
                </a14:m>
                <a:r>
                  <a:rPr lang="en-IE" sz="2000" dirty="0">
                    <a:solidFill>
                      <a:srgbClr val="990033"/>
                    </a:solidFill>
                  </a:rPr>
                  <a:t>and show the solution on the number line. </a:t>
                </a:r>
              </a:p>
            </p:txBody>
          </p:sp>
        </mc:Choice>
        <mc:Fallback xmlns="">
          <p:sp>
            <p:nvSpPr>
              <p:cNvPr id="4" name="Rectangle 3"/>
              <p:cNvSpPr>
                <a:spLocks noRot="1" noChangeAspect="1" noMove="1" noResize="1" noEditPoints="1" noAdjustHandles="1" noChangeArrowheads="1" noChangeShapeType="1" noTextEdit="1"/>
              </p:cNvSpPr>
              <p:nvPr/>
            </p:nvSpPr>
            <p:spPr>
              <a:xfrm>
                <a:off x="349592" y="908720"/>
                <a:ext cx="8444816" cy="6001643"/>
              </a:xfrm>
              <a:prstGeom prst="rect">
                <a:avLst/>
              </a:prstGeom>
              <a:blipFill rotWithShape="1">
                <a:blip r:embed="rId2"/>
                <a:stretch>
                  <a:fillRect l="-722" t="-508" r="-433"/>
                </a:stretch>
              </a:blipFill>
            </p:spPr>
            <p:txBody>
              <a:bodyPr/>
              <a:lstStyle/>
              <a:p>
                <a:r>
                  <a:rPr lang="en-IE">
                    <a:noFill/>
                  </a:rPr>
                  <a:t> </a:t>
                </a:r>
              </a:p>
            </p:txBody>
          </p:sp>
        </mc:Fallback>
      </mc:AlternateContent>
    </p:spTree>
    <p:extLst>
      <p:ext uri="{BB962C8B-B14F-4D97-AF65-F5344CB8AC3E}">
        <p14:creationId xmlns:p14="http://schemas.microsoft.com/office/powerpoint/2010/main" val="1948931462"/>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1458000" y="90180"/>
            <a:ext cx="6228000" cy="7074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57200" y="-90264"/>
            <a:ext cx="8229600" cy="1143000"/>
          </a:xfrm>
        </p:spPr>
        <p:txBody>
          <a:bodyPr>
            <a:normAutofit fontScale="90000"/>
          </a:bodyPr>
          <a:lstStyle/>
          <a:p>
            <a:r>
              <a:rPr lang="en-IE" dirty="0"/>
              <a:t>Section I</a:t>
            </a:r>
            <a:r>
              <a:rPr lang="en-IE" dirty="0" smtClean="0"/>
              <a:t>: </a:t>
            </a:r>
            <a:r>
              <a:rPr lang="en-IE" dirty="0"/>
              <a:t>Student Activity </a:t>
            </a:r>
            <a:r>
              <a:rPr lang="en-IE" dirty="0" smtClean="0"/>
              <a:t>2</a:t>
            </a:r>
            <a:r>
              <a:rPr lang="en-IE" dirty="0"/>
              <a:t/>
            </a:r>
            <a:br>
              <a:rPr lang="en-IE" dirty="0"/>
            </a:br>
            <a:r>
              <a:rPr lang="en-IE" dirty="0" err="1"/>
              <a:t>Tarsia</a:t>
            </a:r>
            <a:endParaRPr lang="en-IE" dirty="0"/>
          </a:p>
        </p:txBody>
      </p:sp>
    </p:spTree>
    <p:extLst>
      <p:ext uri="{BB962C8B-B14F-4D97-AF65-F5344CB8AC3E}">
        <p14:creationId xmlns:p14="http://schemas.microsoft.com/office/powerpoint/2010/main" val="3170155063"/>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0264"/>
            <a:ext cx="8229600" cy="1143000"/>
          </a:xfrm>
        </p:spPr>
        <p:txBody>
          <a:bodyPr>
            <a:normAutofit fontScale="90000"/>
          </a:bodyPr>
          <a:lstStyle/>
          <a:p>
            <a:r>
              <a:rPr lang="en-IE" dirty="0"/>
              <a:t>Section I: Student Activity </a:t>
            </a:r>
            <a:r>
              <a:rPr lang="en-IE" dirty="0" smtClean="0"/>
              <a:t>3</a:t>
            </a:r>
            <a:br>
              <a:rPr lang="en-IE" dirty="0" smtClean="0"/>
            </a:br>
            <a:r>
              <a:rPr lang="en-IE" dirty="0" smtClean="0"/>
              <a:t>Graph Matching</a:t>
            </a:r>
            <a:endParaRPr lang="en-IE" dirty="0"/>
          </a:p>
        </p:txBody>
      </p:sp>
      <p:sp>
        <p:nvSpPr>
          <p:cNvPr id="4" name="Rectangle 3"/>
          <p:cNvSpPr/>
          <p:nvPr/>
        </p:nvSpPr>
        <p:spPr>
          <a:xfrm>
            <a:off x="692696" y="1124744"/>
            <a:ext cx="7758608" cy="1323439"/>
          </a:xfrm>
          <a:prstGeom prst="rect">
            <a:avLst/>
          </a:prstGeom>
        </p:spPr>
        <p:txBody>
          <a:bodyPr wrap="square">
            <a:spAutoFit/>
          </a:bodyPr>
          <a:lstStyle/>
          <a:p>
            <a:r>
              <a:rPr lang="en-IE" sz="2000" dirty="0">
                <a:solidFill>
                  <a:srgbClr val="990033"/>
                </a:solidFill>
              </a:rPr>
              <a:t>Graph Matching Exercise.</a:t>
            </a:r>
          </a:p>
          <a:p>
            <a:r>
              <a:rPr lang="en-IE" sz="2000" dirty="0">
                <a:solidFill>
                  <a:srgbClr val="990033"/>
                </a:solidFill>
              </a:rPr>
              <a:t>These need to be laminated and cut into separate pieces before the </a:t>
            </a:r>
            <a:r>
              <a:rPr lang="en-IE" sz="2000" dirty="0" smtClean="0">
                <a:solidFill>
                  <a:srgbClr val="990033"/>
                </a:solidFill>
              </a:rPr>
              <a:t>class.  Students </a:t>
            </a:r>
            <a:r>
              <a:rPr lang="en-IE" sz="2000" dirty="0">
                <a:solidFill>
                  <a:srgbClr val="990033"/>
                </a:solidFill>
              </a:rPr>
              <a:t>will then be asked to match them. Note every Important Word does </a:t>
            </a:r>
            <a:r>
              <a:rPr lang="en-IE" sz="2000" dirty="0" smtClean="0">
                <a:solidFill>
                  <a:srgbClr val="990033"/>
                </a:solidFill>
              </a:rPr>
              <a:t>not have </a:t>
            </a:r>
            <a:r>
              <a:rPr lang="en-IE" sz="2000" dirty="0">
                <a:solidFill>
                  <a:srgbClr val="990033"/>
                </a:solidFill>
              </a:rPr>
              <a:t>an Equivalent Form to match with.</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8838" y="666750"/>
            <a:ext cx="4886325" cy="5524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83621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heel(1)">
                                      <p:cBhvr>
                                        <p:cTn id="7"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44624"/>
            <a:ext cx="8229600" cy="1143000"/>
          </a:xfrm>
        </p:spPr>
        <p:txBody>
          <a:bodyPr>
            <a:normAutofit fontScale="90000"/>
          </a:bodyPr>
          <a:lstStyle/>
          <a:p>
            <a:r>
              <a:rPr lang="en-IE" b="1" dirty="0" smtClean="0"/>
              <a:t>Section A: Student Activity 1</a:t>
            </a:r>
            <a:br>
              <a:rPr lang="en-IE" b="1" dirty="0" smtClean="0"/>
            </a:br>
            <a:r>
              <a:rPr lang="en-IE" sz="4000" dirty="0"/>
              <a:t>Revision of &lt;, &gt;, ≤ and ≥ symbols.</a:t>
            </a:r>
            <a:endParaRPr lang="en-IE" dirty="0"/>
          </a:p>
        </p:txBody>
      </p:sp>
      <p:sp>
        <p:nvSpPr>
          <p:cNvPr id="2" name="Rectangle 1"/>
          <p:cNvSpPr/>
          <p:nvPr/>
        </p:nvSpPr>
        <p:spPr>
          <a:xfrm>
            <a:off x="539552" y="1196752"/>
            <a:ext cx="8250058" cy="4093428"/>
          </a:xfrm>
          <a:prstGeom prst="rect">
            <a:avLst/>
          </a:prstGeom>
        </p:spPr>
        <p:txBody>
          <a:bodyPr wrap="square">
            <a:spAutoFit/>
          </a:bodyPr>
          <a:lstStyle/>
          <a:p>
            <a:pPr marL="342900" indent="-342900">
              <a:buFont typeface="Arial" pitchFamily="34" charset="0"/>
              <a:buChar char="•"/>
            </a:pPr>
            <a:r>
              <a:rPr lang="en-IE" sz="2000" dirty="0" smtClean="0">
                <a:solidFill>
                  <a:srgbClr val="990033"/>
                </a:solidFill>
              </a:rPr>
              <a:t>When </a:t>
            </a:r>
            <a:r>
              <a:rPr lang="en-IE" sz="2000" dirty="0">
                <a:solidFill>
                  <a:srgbClr val="990033"/>
                </a:solidFill>
              </a:rPr>
              <a:t>the statement </a:t>
            </a:r>
            <a:r>
              <a:rPr lang="en-IE" sz="2000" dirty="0" smtClean="0">
                <a:solidFill>
                  <a:srgbClr val="990033"/>
                </a:solidFill>
              </a:rPr>
              <a:t>uses the </a:t>
            </a:r>
            <a:r>
              <a:rPr lang="en-IE" sz="2000" dirty="0">
                <a:solidFill>
                  <a:srgbClr val="990033"/>
                </a:solidFill>
              </a:rPr>
              <a:t>symbols &lt;, &gt;, ≤ or ≥ </a:t>
            </a:r>
            <a:r>
              <a:rPr lang="en-IE" sz="2000" dirty="0" smtClean="0">
                <a:solidFill>
                  <a:srgbClr val="990033"/>
                </a:solidFill>
              </a:rPr>
              <a:t>we call </a:t>
            </a:r>
            <a:r>
              <a:rPr lang="en-IE" sz="2000" dirty="0">
                <a:solidFill>
                  <a:srgbClr val="990033"/>
                </a:solidFill>
              </a:rPr>
              <a:t>it an inequality </a:t>
            </a:r>
            <a:r>
              <a:rPr lang="en-IE" sz="2000" dirty="0" smtClean="0">
                <a:solidFill>
                  <a:srgbClr val="990033"/>
                </a:solidFill>
              </a:rPr>
              <a:t>and when </a:t>
            </a:r>
            <a:r>
              <a:rPr lang="en-IE" sz="2000" dirty="0">
                <a:solidFill>
                  <a:srgbClr val="990033"/>
                </a:solidFill>
              </a:rPr>
              <a:t>= is used we call it </a:t>
            </a:r>
            <a:r>
              <a:rPr lang="en-IE" sz="2000" dirty="0" smtClean="0">
                <a:solidFill>
                  <a:srgbClr val="990033"/>
                </a:solidFill>
              </a:rPr>
              <a:t>an equation.</a:t>
            </a:r>
          </a:p>
          <a:p>
            <a:pPr marL="342900" indent="-342900">
              <a:buFont typeface="Arial" pitchFamily="34" charset="0"/>
              <a:buChar char="•"/>
            </a:pPr>
            <a:endParaRPr lang="en-IE" sz="2000" dirty="0">
              <a:solidFill>
                <a:srgbClr val="990033"/>
              </a:solidFill>
            </a:endParaRPr>
          </a:p>
          <a:p>
            <a:pPr marL="342900" indent="-342900">
              <a:buFont typeface="Arial" pitchFamily="34" charset="0"/>
              <a:buChar char="•"/>
            </a:pPr>
            <a:r>
              <a:rPr lang="en-IE" sz="2000" dirty="0" smtClean="0">
                <a:solidFill>
                  <a:srgbClr val="990033"/>
                </a:solidFill>
              </a:rPr>
              <a:t>Write</a:t>
            </a:r>
            <a:r>
              <a:rPr lang="en-IE" sz="2000" dirty="0">
                <a:solidFill>
                  <a:srgbClr val="990033"/>
                </a:solidFill>
              </a:rPr>
              <a:t>, using the </a:t>
            </a:r>
            <a:r>
              <a:rPr lang="en-IE" sz="2000" dirty="0" smtClean="0">
                <a:solidFill>
                  <a:srgbClr val="990033"/>
                </a:solidFill>
              </a:rPr>
              <a:t>symbols above</a:t>
            </a:r>
            <a:r>
              <a:rPr lang="en-IE" sz="2000" dirty="0">
                <a:solidFill>
                  <a:srgbClr val="990033"/>
                </a:solidFill>
              </a:rPr>
              <a:t>, examples </a:t>
            </a:r>
            <a:r>
              <a:rPr lang="en-IE" sz="2000" dirty="0" smtClean="0">
                <a:solidFill>
                  <a:srgbClr val="990033"/>
                </a:solidFill>
              </a:rPr>
              <a:t>of inequalities </a:t>
            </a:r>
            <a:r>
              <a:rPr lang="en-IE" sz="2000" dirty="0">
                <a:solidFill>
                  <a:srgbClr val="990033"/>
                </a:solidFill>
              </a:rPr>
              <a:t>and equations</a:t>
            </a:r>
            <a:r>
              <a:rPr lang="en-IE" sz="2000" dirty="0" smtClean="0">
                <a:solidFill>
                  <a:srgbClr val="990033"/>
                </a:solidFill>
              </a:rPr>
              <a:t>.</a:t>
            </a:r>
          </a:p>
          <a:p>
            <a:pPr marL="342900" indent="-342900">
              <a:buFont typeface="Arial" pitchFamily="34" charset="0"/>
              <a:buChar char="•"/>
            </a:pPr>
            <a:endParaRPr lang="en-IE" sz="2000" dirty="0">
              <a:solidFill>
                <a:srgbClr val="990033"/>
              </a:solidFill>
            </a:endParaRPr>
          </a:p>
          <a:p>
            <a:pPr marL="342900" indent="-342900">
              <a:buFont typeface="Arial" pitchFamily="34" charset="0"/>
              <a:buChar char="•"/>
            </a:pPr>
            <a:r>
              <a:rPr lang="en-IE" sz="2000" dirty="0">
                <a:solidFill>
                  <a:srgbClr val="990033"/>
                </a:solidFill>
              </a:rPr>
              <a:t>How many solutions </a:t>
            </a:r>
            <a:r>
              <a:rPr lang="en-IE" sz="2000" dirty="0" smtClean="0">
                <a:solidFill>
                  <a:srgbClr val="990033"/>
                </a:solidFill>
              </a:rPr>
              <a:t>does the </a:t>
            </a:r>
            <a:r>
              <a:rPr lang="en-IE" sz="2000" dirty="0">
                <a:solidFill>
                  <a:srgbClr val="990033"/>
                </a:solidFill>
              </a:rPr>
              <a:t>equation x = 7 have</a:t>
            </a:r>
            <a:r>
              <a:rPr lang="en-IE" sz="2000" dirty="0" smtClean="0">
                <a:solidFill>
                  <a:srgbClr val="990033"/>
                </a:solidFill>
              </a:rPr>
              <a:t>?</a:t>
            </a:r>
          </a:p>
          <a:p>
            <a:pPr marL="342900" indent="-342900">
              <a:buFont typeface="Arial" pitchFamily="34" charset="0"/>
              <a:buChar char="•"/>
            </a:pPr>
            <a:endParaRPr lang="en-IE" sz="2000" dirty="0">
              <a:solidFill>
                <a:srgbClr val="990033"/>
              </a:solidFill>
            </a:endParaRPr>
          </a:p>
          <a:p>
            <a:pPr marL="342900" indent="-342900">
              <a:buFont typeface="Arial" pitchFamily="34" charset="0"/>
              <a:buChar char="•"/>
            </a:pPr>
            <a:r>
              <a:rPr lang="en-IE" sz="2000" dirty="0" smtClean="0">
                <a:solidFill>
                  <a:srgbClr val="990033"/>
                </a:solidFill>
              </a:rPr>
              <a:t>How </a:t>
            </a:r>
            <a:r>
              <a:rPr lang="en-IE" sz="2000" dirty="0">
                <a:solidFill>
                  <a:srgbClr val="990033"/>
                </a:solidFill>
              </a:rPr>
              <a:t>many solutions </a:t>
            </a:r>
            <a:r>
              <a:rPr lang="en-IE" sz="2000" dirty="0" smtClean="0">
                <a:solidFill>
                  <a:srgbClr val="990033"/>
                </a:solidFill>
              </a:rPr>
              <a:t>does the </a:t>
            </a:r>
            <a:r>
              <a:rPr lang="en-IE" sz="2000" dirty="0">
                <a:solidFill>
                  <a:srgbClr val="990033"/>
                </a:solidFill>
              </a:rPr>
              <a:t>inequality x &gt; 7, x ∈ </a:t>
            </a:r>
            <a:r>
              <a:rPr lang="en-IE" sz="2000" dirty="0" smtClean="0">
                <a:solidFill>
                  <a:srgbClr val="990033"/>
                </a:solidFill>
              </a:rPr>
              <a:t>N have?</a:t>
            </a:r>
          </a:p>
          <a:p>
            <a:pPr marL="342900" indent="-342900">
              <a:buFont typeface="Arial" pitchFamily="34" charset="0"/>
              <a:buChar char="•"/>
            </a:pPr>
            <a:endParaRPr lang="en-IE" sz="2000" dirty="0">
              <a:solidFill>
                <a:srgbClr val="990033"/>
              </a:solidFill>
            </a:endParaRPr>
          </a:p>
          <a:p>
            <a:pPr marL="342900" indent="-342900">
              <a:buFont typeface="Arial" pitchFamily="34" charset="0"/>
              <a:buChar char="•"/>
            </a:pPr>
            <a:r>
              <a:rPr lang="en-IE" sz="2000" dirty="0" smtClean="0">
                <a:solidFill>
                  <a:srgbClr val="990033"/>
                </a:solidFill>
              </a:rPr>
              <a:t>Emily </a:t>
            </a:r>
            <a:r>
              <a:rPr lang="en-IE" sz="2000" dirty="0">
                <a:solidFill>
                  <a:srgbClr val="990033"/>
                </a:solidFill>
              </a:rPr>
              <a:t>has at least €200 </a:t>
            </a:r>
            <a:r>
              <a:rPr lang="en-IE" sz="2000" dirty="0" smtClean="0">
                <a:solidFill>
                  <a:srgbClr val="990033"/>
                </a:solidFill>
              </a:rPr>
              <a:t>in her </a:t>
            </a:r>
            <a:r>
              <a:rPr lang="en-IE" sz="2000" dirty="0">
                <a:solidFill>
                  <a:srgbClr val="990033"/>
                </a:solidFill>
              </a:rPr>
              <a:t>savings account. </a:t>
            </a:r>
            <a:r>
              <a:rPr lang="en-IE" sz="2000" dirty="0" smtClean="0">
                <a:solidFill>
                  <a:srgbClr val="990033"/>
                </a:solidFill>
              </a:rPr>
              <a:t>How would </a:t>
            </a:r>
            <a:r>
              <a:rPr lang="en-IE" sz="2000" dirty="0">
                <a:solidFill>
                  <a:srgbClr val="990033"/>
                </a:solidFill>
              </a:rPr>
              <a:t>you write this </a:t>
            </a:r>
            <a:r>
              <a:rPr lang="en-IE" sz="2000" dirty="0" smtClean="0">
                <a:solidFill>
                  <a:srgbClr val="990033"/>
                </a:solidFill>
              </a:rPr>
              <a:t>using mathematical </a:t>
            </a:r>
            <a:r>
              <a:rPr lang="en-IE" sz="2000" dirty="0">
                <a:solidFill>
                  <a:srgbClr val="990033"/>
                </a:solidFill>
              </a:rPr>
              <a:t>symbols</a:t>
            </a:r>
            <a:r>
              <a:rPr lang="en-IE" sz="2000" dirty="0" smtClean="0">
                <a:solidFill>
                  <a:srgbClr val="990033"/>
                </a:solidFill>
              </a:rPr>
              <a:t>?</a:t>
            </a:r>
          </a:p>
          <a:p>
            <a:pPr marL="342900" indent="-342900">
              <a:buFont typeface="Arial" pitchFamily="34" charset="0"/>
              <a:buChar char="•"/>
            </a:pPr>
            <a:endParaRPr lang="en-IE" sz="2000" dirty="0">
              <a:solidFill>
                <a:srgbClr val="990033"/>
              </a:solidFill>
            </a:endParaRPr>
          </a:p>
          <a:p>
            <a:pPr marL="342900" indent="-342900">
              <a:buFont typeface="Arial" pitchFamily="34" charset="0"/>
              <a:buChar char="•"/>
            </a:pPr>
            <a:r>
              <a:rPr lang="en-IE" sz="2000" dirty="0" smtClean="0">
                <a:solidFill>
                  <a:srgbClr val="990033"/>
                </a:solidFill>
              </a:rPr>
              <a:t>In </a:t>
            </a:r>
            <a:r>
              <a:rPr lang="en-IE" sz="2000" dirty="0">
                <a:solidFill>
                  <a:srgbClr val="990033"/>
                </a:solidFill>
              </a:rPr>
              <a:t>pairs, complete </a:t>
            </a:r>
            <a:r>
              <a:rPr lang="en-IE" sz="2000" dirty="0" smtClean="0">
                <a:solidFill>
                  <a:srgbClr val="990033"/>
                </a:solidFill>
              </a:rPr>
              <a:t>questions 3 </a:t>
            </a:r>
            <a:r>
              <a:rPr lang="en-IE" sz="2000" dirty="0">
                <a:solidFill>
                  <a:srgbClr val="990033"/>
                </a:solidFill>
              </a:rPr>
              <a:t>and 4 in Section </a:t>
            </a:r>
            <a:r>
              <a:rPr lang="en-IE" sz="2000" dirty="0" smtClean="0">
                <a:solidFill>
                  <a:srgbClr val="990033"/>
                </a:solidFill>
              </a:rPr>
              <a:t>A: Student </a:t>
            </a:r>
            <a:r>
              <a:rPr lang="en-IE" sz="2000" dirty="0">
                <a:solidFill>
                  <a:srgbClr val="990033"/>
                </a:solidFill>
              </a:rPr>
              <a:t>Activity 1</a:t>
            </a:r>
            <a:r>
              <a:rPr lang="en-IE" sz="2000" dirty="0" smtClean="0">
                <a:solidFill>
                  <a:srgbClr val="990033"/>
                </a:solidFill>
              </a:rPr>
              <a:t>.</a:t>
            </a:r>
            <a:endParaRPr lang="en-IE" sz="2000" dirty="0">
              <a:solidFill>
                <a:srgbClr val="990033"/>
              </a:solidFill>
            </a:endParaRPr>
          </a:p>
        </p:txBody>
      </p:sp>
      <p:grpSp>
        <p:nvGrpSpPr>
          <p:cNvPr id="5" name="Group 4"/>
          <p:cNvGrpSpPr/>
          <p:nvPr/>
        </p:nvGrpSpPr>
        <p:grpSpPr>
          <a:xfrm>
            <a:off x="8789610" y="643783"/>
            <a:ext cx="8587973" cy="5529980"/>
            <a:chOff x="8789610" y="643783"/>
            <a:chExt cx="8587973" cy="5529980"/>
          </a:xfrm>
        </p:grpSpPr>
        <p:sp>
          <p:nvSpPr>
            <p:cNvPr id="7" name="Rounded Rectangle 6"/>
            <p:cNvSpPr/>
            <p:nvPr/>
          </p:nvSpPr>
          <p:spPr>
            <a:xfrm rot="16200000">
              <a:off x="8159610" y="1511698"/>
              <a:ext cx="1620000" cy="360000"/>
            </a:xfrm>
            <a:prstGeom prst="roundRect">
              <a:avLst/>
            </a:prstGeom>
            <a:solidFill>
              <a:srgbClr val="FDCC33"/>
            </a:solidFill>
            <a:ln w="19050">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IE" sz="1400" dirty="0" smtClean="0">
                  <a:solidFill>
                    <a:srgbClr val="990033"/>
                  </a:solidFill>
                </a:rPr>
                <a:t>Lesson interaction</a:t>
              </a:r>
              <a:endParaRPr lang="en-IE" sz="1400" dirty="0">
                <a:solidFill>
                  <a:srgbClr val="990033"/>
                </a:solidFill>
              </a:endParaRPr>
            </a:p>
          </p:txBody>
        </p:sp>
        <p:pic>
          <p:nvPicPr>
            <p:cNvPr id="2560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11" t="416"/>
            <a:stretch/>
          </p:blipFill>
          <p:spPr bwMode="auto">
            <a:xfrm>
              <a:off x="9158241" y="643783"/>
              <a:ext cx="8219342" cy="55299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2827149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animEffect transition="in" filter="fade">
                                      <p:cBhvr>
                                        <p:cTn id="17" dur="500"/>
                                        <p:tgtEl>
                                          <p:spTgt spid="2">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8" end="8"/>
                                            </p:txEl>
                                          </p:spTgt>
                                        </p:tgtEl>
                                        <p:attrNameLst>
                                          <p:attrName>style.visibility</p:attrName>
                                        </p:attrNameLst>
                                      </p:cBhvr>
                                      <p:to>
                                        <p:strVal val="visible"/>
                                      </p:to>
                                    </p:set>
                                    <p:animEffect transition="in" filter="fade">
                                      <p:cBhvr>
                                        <p:cTn id="22" dur="500"/>
                                        <p:tgtEl>
                                          <p:spTgt spid="2">
                                            <p:txEl>
                                              <p:pRg st="8" end="8"/>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10" end="10"/>
                                            </p:txEl>
                                          </p:spTgt>
                                        </p:tgtEl>
                                        <p:attrNameLst>
                                          <p:attrName>style.visibility</p:attrName>
                                        </p:attrNameLst>
                                      </p:cBhvr>
                                      <p:to>
                                        <p:strVal val="visible"/>
                                      </p:to>
                                    </p:set>
                                    <p:animEffect transition="in" filter="fade">
                                      <p:cBhvr>
                                        <p:cTn id="27" dur="5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5"/>
                    </p:tgtEl>
                  </p:cond>
                </p:stCondLst>
                <p:endSync evt="end" delay="0">
                  <p:rtn val="all"/>
                </p:endSync>
                <p:childTnLst>
                  <p:par>
                    <p:cTn id="29" fill="hold">
                      <p:stCondLst>
                        <p:cond delay="0"/>
                      </p:stCondLst>
                      <p:childTnLst>
                        <p:par>
                          <p:cTn id="30" fill="hold">
                            <p:stCondLst>
                              <p:cond delay="0"/>
                            </p:stCondLst>
                            <p:childTnLst>
                              <p:par>
                                <p:cTn id="31" presetID="35" presetClass="path" presetSubtype="0" accel="50000" decel="50000" fill="hold" nodeType="clickEffect">
                                  <p:stCondLst>
                                    <p:cond delay="0"/>
                                  </p:stCondLst>
                                  <p:childTnLst>
                                    <p:animMotion origin="layout" path="M -0.00018 7.40741E-7 L -0.93038 7.40741E-7 " pathEditMode="relative" rAng="0" ptsTypes="AA">
                                      <p:cBhvr>
                                        <p:cTn id="32" dur="2000" fill="hold"/>
                                        <p:tgtEl>
                                          <p:spTgt spid="5"/>
                                        </p:tgtEl>
                                        <p:attrNameLst>
                                          <p:attrName>ppt_x</p:attrName>
                                          <p:attrName>ppt_y</p:attrName>
                                        </p:attrNameLst>
                                      </p:cBhvr>
                                      <p:rCtr x="-46510" y="0"/>
                                    </p:animMotion>
                                  </p:childTnLst>
                                </p:cTn>
                              </p:par>
                            </p:childTnLst>
                          </p:cTn>
                        </p:par>
                      </p:childTnLst>
                    </p:cTn>
                  </p:par>
                  <p:par>
                    <p:cTn id="33" fill="hold">
                      <p:stCondLst>
                        <p:cond delay="indefinite"/>
                      </p:stCondLst>
                      <p:childTnLst>
                        <p:par>
                          <p:cTn id="34" fill="hold">
                            <p:stCondLst>
                              <p:cond delay="0"/>
                            </p:stCondLst>
                            <p:childTnLst>
                              <p:par>
                                <p:cTn id="35" presetID="63" presetClass="path" presetSubtype="0" accel="50000" decel="50000" fill="hold" nodeType="clickEffect">
                                  <p:stCondLst>
                                    <p:cond delay="0"/>
                                  </p:stCondLst>
                                  <p:childTnLst>
                                    <p:animMotion origin="layout" path="M -0.93038 7.40741E-7 L -0.00018 0.00347 " pathEditMode="relative" rAng="0" ptsTypes="AA">
                                      <p:cBhvr>
                                        <p:cTn id="36" dur="2000" fill="hold"/>
                                        <p:tgtEl>
                                          <p:spTgt spid="5"/>
                                        </p:tgtEl>
                                        <p:attrNameLst>
                                          <p:attrName>ppt_x</p:attrName>
                                          <p:attrName>ppt_y</p:attrName>
                                        </p:attrNameLst>
                                      </p:cBhvr>
                                      <p:rCtr x="46510" y="162"/>
                                    </p:animMotion>
                                  </p:childTnLst>
                                </p:cTn>
                              </p:par>
                            </p:childTnLst>
                          </p:cTn>
                        </p:par>
                      </p:childTnLst>
                    </p:cTn>
                  </p:par>
                </p:childTnLst>
              </p:cTn>
              <p:nextCondLst>
                <p:cond evt="onClick" delay="0">
                  <p:tgtEl>
                    <p:spTgt spid="5"/>
                  </p:tgtEl>
                </p:cond>
              </p:nextCondLst>
            </p:seq>
          </p:childTnLst>
        </p:cTn>
      </p:par>
    </p:tnLst>
    <p:bldLst>
      <p:bldP spid="2"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752"/>
            <a:ext cx="8229600" cy="1143000"/>
          </a:xfrm>
        </p:spPr>
        <p:txBody>
          <a:bodyPr>
            <a:normAutofit fontScale="90000"/>
          </a:bodyPr>
          <a:lstStyle/>
          <a:p>
            <a:r>
              <a:rPr lang="en-IE" dirty="0"/>
              <a:t>Section A: Student Activity 1</a:t>
            </a:r>
            <a:br>
              <a:rPr lang="en-IE" dirty="0"/>
            </a:br>
            <a:r>
              <a:rPr lang="en-IE" sz="4000" dirty="0"/>
              <a:t>Revision of &lt;, &gt;, ≤ and ≥ symbols.</a:t>
            </a:r>
            <a:endParaRPr lang="en-IE"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6180" y="2024608"/>
            <a:ext cx="7611640" cy="3276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337816" y="1082814"/>
            <a:ext cx="8806184" cy="707886"/>
          </a:xfrm>
          <a:prstGeom prst="rect">
            <a:avLst/>
          </a:prstGeom>
        </p:spPr>
        <p:txBody>
          <a:bodyPr wrap="square">
            <a:spAutoFit/>
          </a:bodyPr>
          <a:lstStyle/>
          <a:p>
            <a:r>
              <a:rPr lang="en-IE" sz="2000" dirty="0">
                <a:solidFill>
                  <a:srgbClr val="990033"/>
                </a:solidFill>
              </a:rPr>
              <a:t>3. In each case, below, circle the algebraic expression which represents the statement given. </a:t>
            </a:r>
          </a:p>
        </p:txBody>
      </p:sp>
    </p:spTree>
    <p:extLst>
      <p:ext uri="{BB962C8B-B14F-4D97-AF65-F5344CB8AC3E}">
        <p14:creationId xmlns:p14="http://schemas.microsoft.com/office/powerpoint/2010/main" val="112231145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2015</TotalTime>
  <Words>7150</Words>
  <Application>Microsoft Office PowerPoint</Application>
  <PresentationFormat>On-screen Show (4:3)</PresentationFormat>
  <Paragraphs>1035</Paragraphs>
  <Slides>79</Slides>
  <Notes>0</Notes>
  <HiddenSlides>1</HiddenSlides>
  <MMClips>0</MMClips>
  <ScaleCrop>false</ScaleCrop>
  <HeadingPairs>
    <vt:vector size="4" baseType="variant">
      <vt:variant>
        <vt:lpstr>Theme</vt:lpstr>
      </vt:variant>
      <vt:variant>
        <vt:i4>1</vt:i4>
      </vt:variant>
      <vt:variant>
        <vt:lpstr>Slide Titles</vt:lpstr>
      </vt:variant>
      <vt:variant>
        <vt:i4>79</vt:i4>
      </vt:variant>
    </vt:vector>
  </HeadingPairs>
  <TitlesOfParts>
    <vt:vector size="80" baseType="lpstr">
      <vt:lpstr>Office Theme</vt:lpstr>
      <vt:lpstr>PowerPoint Presentation</vt:lpstr>
      <vt:lpstr>INDEX</vt:lpstr>
      <vt:lpstr>Section A: Student Activity 1 Revision of &lt;, &gt;, ≤ and ≥ symbols.  </vt:lpstr>
      <vt:lpstr>Section A: Student Activity 1 Revision of &lt;, &gt;, ≤ and ≥ symbols.</vt:lpstr>
      <vt:lpstr>Section A: Student Activity 1 Revision of &lt;, &gt;, ≤ and ≥ symbols.</vt:lpstr>
      <vt:lpstr>Section A: Student Activity 1 Revision of &lt;, &gt;, ≤ and ≥ symbols.</vt:lpstr>
      <vt:lpstr>Section A: Student Activity 1 Revision of &lt;, &gt;, ≤ and ≥ symbols.</vt:lpstr>
      <vt:lpstr>Section A: Student Activity 1 Revision of &lt;, &gt;, ≤ and ≥ symbols.</vt:lpstr>
      <vt:lpstr>Section A: Student Activity 1 Revision of &lt;, &gt;, ≤ and ≥ symbols.</vt:lpstr>
      <vt:lpstr>Section A: Student Activity 1 Revision of &lt;, &gt;, ≤ and ≥ symbols.</vt:lpstr>
      <vt:lpstr>Section A: Student Activity 1 Revision of &lt;, &gt;, ≤ and ≥ symbols.</vt:lpstr>
      <vt:lpstr>Section A: Student Activity 1 </vt:lpstr>
      <vt:lpstr>Section B: Student Activity 1 Revision of Number Systems.</vt:lpstr>
      <vt:lpstr>Section B: Student Activity 1 Revision of Number Systems.</vt:lpstr>
      <vt:lpstr>Section B: Student Activity 1 Revision of Number Systems.</vt:lpstr>
      <vt:lpstr>Section B: Student Activity 1 Revision of Number Systems.</vt:lpstr>
      <vt:lpstr>Section B: Student Activity 1 Revision of Number Systems.</vt:lpstr>
      <vt:lpstr>Section B: Student Activity 1 Revision of Number Systems.</vt:lpstr>
      <vt:lpstr>Section B: Student Activity 1 Revision of Number Systems.</vt:lpstr>
      <vt:lpstr>Section C: Student Activity 1 Number Systems and the Number Line.</vt:lpstr>
      <vt:lpstr>Section C: Student Activity 1 Number Systems and the Number Line.</vt:lpstr>
      <vt:lpstr>Section C: Student Activity 1 Number Systems and the Number Line.</vt:lpstr>
      <vt:lpstr>Section C: Student Activity 1 Number Systems and the Number Line.</vt:lpstr>
      <vt:lpstr>Section D: Student Activity 1 Solving inequalities of the form ax + b &lt;k.</vt:lpstr>
      <vt:lpstr>Section D: Student Activity 1 Solving inequalities of the form ax + b &lt;k.</vt:lpstr>
      <vt:lpstr>Section D: Student Activity 1 Solving inequalities of the form ax + b &lt;k.</vt:lpstr>
      <vt:lpstr>Section D: Student Activity 1 Solving inequalities of the form ax + b &lt;k.</vt:lpstr>
      <vt:lpstr>Section D: Student Activity 1 Solving inequalities of the form ax + b &lt;k. </vt:lpstr>
      <vt:lpstr>Section D: Student Activity 1 Solving inequalities of the form ax + b &lt;k. </vt:lpstr>
      <vt:lpstr>Section D: Student Activity 2 Solving inequalities of the form ax + b &lt; cx + 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Section D: Student Activity 2 Solving inequalities of the form ax + b &lt; cx + d.</vt:lpstr>
      <vt:lpstr>Section D: Student Activity 2 Solving inequalities of the form ax + b &lt; cx + d.</vt:lpstr>
      <vt:lpstr>Section D: Student Activity 3 Tarsia</vt:lpstr>
      <vt:lpstr>Section D: Student Activity 3 Tarsia</vt:lpstr>
      <vt:lpstr>Section E: Student Activity 1 Multiplying and Dividing an inequality by a Negative Number.</vt:lpstr>
      <vt:lpstr>Section E: Student Activity 1 Multiplying and Dividing an inequality by a Negative Number.</vt:lpstr>
      <vt:lpstr>Section E: Student Activity 1 Multiplying and Dividing an inequality by a Negative Number.</vt:lpstr>
      <vt:lpstr>Section E: Student Activity 2 Multiplying and Dividing an inequality by a Negative Number.</vt:lpstr>
      <vt:lpstr>Section E: Student Activity 3 Multiplying and Dividing an inequality by a Negative Number.</vt:lpstr>
      <vt:lpstr>Section E: Student Activity 3 Multiplying and Dividing an inequality by a Negative Number.</vt:lpstr>
      <vt:lpstr>Section E: Student Activity 3 Multiplying and Dividing an inequality by a Negative Number.</vt:lpstr>
      <vt:lpstr>Section E: Student Activity 3 Multiplying and Dividing an inequality by a Negative Number.</vt:lpstr>
      <vt:lpstr>Section E: Student Activity 3 Multiplying and Dividing an inequality by a Negative Number.</vt:lpstr>
      <vt:lpstr>Section E: Student Activity 3 Multiplying and Dividing an inequality by a Negative Number.</vt:lpstr>
      <vt:lpstr>Section E: Student Activity 3 Multiplying and Dividing an inequality by a Negative Number.</vt:lpstr>
      <vt:lpstr>Section E: Student Activity 3 Multiplying and Dividing an inequality by a Negative Number.</vt:lpstr>
      <vt:lpstr>Section F: Student Activity 1 To solve inequalities of the form -ax + b &lt; c.</vt:lpstr>
      <vt:lpstr>Section F: Student Activity 1 To solve inequalities of the form -ax + b &lt; c.</vt:lpstr>
      <vt:lpstr>Section F: Student Activity 1 To solve inequalities of the form -ax + b &lt; c.</vt:lpstr>
      <vt:lpstr>Section F: Student Activity 1 To solve inequalities of the form -ax + b &lt; c.</vt:lpstr>
      <vt:lpstr>Section G: Student Activity 1 Solving inequalities graphically.</vt:lpstr>
      <vt:lpstr>Section G: Student Activity 1 Solving inequalities graphically.</vt:lpstr>
      <vt:lpstr>Section G: Student Activity 1 Solving inequalities graphically.</vt:lpstr>
      <vt:lpstr>Section H: Student Activity 1 To investigate the rules of inequalities.</vt:lpstr>
      <vt:lpstr>Section H: Student Activity 1 To investigate the rules of inequalities.</vt:lpstr>
      <vt:lpstr>Section H: Student Activity 1 To investigate the rules of inequalities.</vt:lpstr>
      <vt:lpstr>Section I: Student Activity 1 Double Inequalities .</vt:lpstr>
      <vt:lpstr>Section I: Student Activity 1 Double Inequalities .</vt:lpstr>
      <vt:lpstr>Section I: Student Activity 1 Double Inequalities .</vt:lpstr>
      <vt:lpstr>Section I: Student Activity 1 Double Inequalities .</vt:lpstr>
      <vt:lpstr>Section I: Student Activity 1 </vt:lpstr>
      <vt:lpstr>Section I: Student Activity 1 </vt:lpstr>
      <vt:lpstr>Section I: Student Activity 1 </vt:lpstr>
      <vt:lpstr>Section I: Student Activity 1 </vt:lpstr>
      <vt:lpstr>Section I: Student Activity 1 Double Inequalities.</vt:lpstr>
      <vt:lpstr>Section I: Student Activity 1 Double Inequalities.</vt:lpstr>
      <vt:lpstr>Section I: Student Activity 2 Tarsia</vt:lpstr>
      <vt:lpstr>Section I: Student Activity 3 Graph Matching</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pmdt</dc:creator>
  <cp:lastModifiedBy>User</cp:lastModifiedBy>
  <cp:revision>94</cp:revision>
  <dcterms:created xsi:type="dcterms:W3CDTF">2013-02-06T13:17:16Z</dcterms:created>
  <dcterms:modified xsi:type="dcterms:W3CDTF">2013-05-16T05:41:03Z</dcterms:modified>
</cp:coreProperties>
</file>