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7"/>
  </p:notesMasterIdLst>
  <p:sldIdLst>
    <p:sldId id="276" r:id="rId5"/>
    <p:sldId id="279" r:id="rId6"/>
    <p:sldId id="295" r:id="rId7"/>
    <p:sldId id="278" r:id="rId8"/>
    <p:sldId id="303" r:id="rId9"/>
    <p:sldId id="277" r:id="rId10"/>
    <p:sldId id="301" r:id="rId11"/>
    <p:sldId id="294" r:id="rId12"/>
    <p:sldId id="280" r:id="rId13"/>
    <p:sldId id="281" r:id="rId14"/>
    <p:sldId id="282" r:id="rId15"/>
    <p:sldId id="304" r:id="rId16"/>
    <p:sldId id="305" r:id="rId17"/>
    <p:sldId id="307" r:id="rId18"/>
    <p:sldId id="308" r:id="rId19"/>
    <p:sldId id="283" r:id="rId20"/>
    <p:sldId id="284" r:id="rId21"/>
    <p:sldId id="302" r:id="rId22"/>
    <p:sldId id="309" r:id="rId23"/>
    <p:sldId id="288" r:id="rId24"/>
    <p:sldId id="287" r:id="rId25"/>
    <p:sldId id="285" r:id="rId26"/>
    <p:sldId id="289" r:id="rId27"/>
    <p:sldId id="290" r:id="rId28"/>
    <p:sldId id="291" r:id="rId29"/>
    <p:sldId id="286" r:id="rId30"/>
    <p:sldId id="292" r:id="rId31"/>
    <p:sldId id="296" r:id="rId32"/>
    <p:sldId id="299" r:id="rId33"/>
    <p:sldId id="293" r:id="rId34"/>
    <p:sldId id="306" r:id="rId35"/>
    <p:sldId id="297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E10D22B-4F56-405F-BECB-ED4CEAE66E09}">
          <p14:sldIdLst>
            <p14:sldId id="276"/>
            <p14:sldId id="279"/>
            <p14:sldId id="295"/>
            <p14:sldId id="278"/>
            <p14:sldId id="303"/>
            <p14:sldId id="277"/>
          </p14:sldIdLst>
        </p14:section>
        <p14:section name="Untitled Section" id="{7C75CF00-FE5A-4B2D-8E55-098D487F5F80}">
          <p14:sldIdLst>
            <p14:sldId id="301"/>
            <p14:sldId id="294"/>
            <p14:sldId id="280"/>
            <p14:sldId id="281"/>
            <p14:sldId id="282"/>
            <p14:sldId id="304"/>
            <p14:sldId id="305"/>
            <p14:sldId id="307"/>
            <p14:sldId id="308"/>
            <p14:sldId id="283"/>
            <p14:sldId id="284"/>
          </p14:sldIdLst>
        </p14:section>
        <p14:section name="Untitled Section" id="{C1D82E0B-06DF-4543-8368-5CB9776BC0FD}">
          <p14:sldIdLst>
            <p14:sldId id="302"/>
            <p14:sldId id="309"/>
            <p14:sldId id="288"/>
            <p14:sldId id="287"/>
            <p14:sldId id="285"/>
            <p14:sldId id="289"/>
            <p14:sldId id="290"/>
            <p14:sldId id="291"/>
            <p14:sldId id="286"/>
            <p14:sldId id="292"/>
            <p14:sldId id="296"/>
            <p14:sldId id="299"/>
            <p14:sldId id="293"/>
            <p14:sldId id="306"/>
            <p14:sldId id="29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11" autoAdjust="0"/>
    <p:restoredTop sz="94660"/>
  </p:normalViewPr>
  <p:slideViewPr>
    <p:cSldViewPr>
      <p:cViewPr>
        <p:scale>
          <a:sx n="60" d="100"/>
          <a:sy n="60" d="100"/>
        </p:scale>
        <p:origin x="-852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07A94-E3FF-4F57-BAA5-87595DF76455}" type="datetimeFigureOut">
              <a:rPr lang="en-IE" smtClean="0"/>
              <a:t>23/01/2013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BDAF4-C84D-430A-A539-9F52D5B0F35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82080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006D3249-82BF-47DE-A744-C9872B6DD7F2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817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entury Gothic" pitchFamily="34" charset="0"/>
              </a:defRPr>
            </a:lvl1pPr>
            <a:lvl2pPr>
              <a:defRPr>
                <a:latin typeface="Century Gothic" pitchFamily="34" charset="0"/>
              </a:defRPr>
            </a:lvl2pPr>
            <a:lvl3pPr>
              <a:defRPr>
                <a:latin typeface="Century Gothic" pitchFamily="34" charset="0"/>
              </a:defRPr>
            </a:lvl3pPr>
            <a:lvl4pPr>
              <a:defRPr>
                <a:latin typeface="Century Gothic" pitchFamily="34" charset="0"/>
              </a:defRPr>
            </a:lvl4pPr>
            <a:lvl5pPr>
              <a:defRPr>
                <a:latin typeface="Century Gothic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5A2E3404-97E5-4CD6-90F0-CF1567BEC722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98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Century Gothic" pitchFamily="34" charset="0"/>
              </a:defRPr>
            </a:lvl1pPr>
            <a:lvl2pPr>
              <a:defRPr>
                <a:latin typeface="Century Gothic" pitchFamily="34" charset="0"/>
              </a:defRPr>
            </a:lvl2pPr>
            <a:lvl3pPr>
              <a:defRPr>
                <a:latin typeface="Century Gothic" pitchFamily="34" charset="0"/>
              </a:defRPr>
            </a:lvl3pPr>
            <a:lvl4pPr>
              <a:defRPr>
                <a:latin typeface="Century Gothic" pitchFamily="34" charset="0"/>
              </a:defRPr>
            </a:lvl4pPr>
            <a:lvl5pPr>
              <a:defRPr>
                <a:latin typeface="Century Gothic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52A7EC9A-8F70-4FCC-836B-FFF1399E86C6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347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5E13AC94-C24B-4FAE-9B35-25ACF937DD0B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173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  <a:lvl2pPr>
              <a:defRPr>
                <a:latin typeface="Century Gothic" pitchFamily="34" charset="0"/>
              </a:defRPr>
            </a:lvl2pPr>
            <a:lvl3pPr>
              <a:defRPr>
                <a:latin typeface="Century Gothic" pitchFamily="34" charset="0"/>
              </a:defRPr>
            </a:lvl3pPr>
            <a:lvl4pPr>
              <a:defRPr>
                <a:latin typeface="Century Gothic" pitchFamily="34" charset="0"/>
              </a:defRPr>
            </a:lvl4pPr>
            <a:lvl5pPr>
              <a:defRPr>
                <a:latin typeface="Century Gothic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A86D69E6-CC17-4420-B254-980AB9B06BD6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67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0B5E9489-893C-4C4B-B937-65C8D3072BC0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02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1209AD06-52FB-469F-86A5-68C9243D35E5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306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entury Gothic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entury Gothic" pitchFamily="34" charset="0"/>
              </a:defRPr>
            </a:lvl1pPr>
            <a:lvl2pPr>
              <a:defRPr sz="2000">
                <a:latin typeface="Century Gothic" pitchFamily="34" charset="0"/>
              </a:defRPr>
            </a:lvl2pPr>
            <a:lvl3pPr>
              <a:defRPr sz="1800">
                <a:latin typeface="Century Gothic" pitchFamily="34" charset="0"/>
              </a:defRPr>
            </a:lvl3pPr>
            <a:lvl4pPr>
              <a:defRPr sz="1600">
                <a:latin typeface="Century Gothic" pitchFamily="34" charset="0"/>
              </a:defRPr>
            </a:lvl4pPr>
            <a:lvl5pPr>
              <a:defRPr sz="1600">
                <a:latin typeface="Century Gothic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entury Gothic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entury Gothic" pitchFamily="34" charset="0"/>
              </a:defRPr>
            </a:lvl1pPr>
            <a:lvl2pPr>
              <a:defRPr sz="2000">
                <a:latin typeface="Century Gothic" pitchFamily="34" charset="0"/>
              </a:defRPr>
            </a:lvl2pPr>
            <a:lvl3pPr>
              <a:defRPr sz="1800">
                <a:latin typeface="Century Gothic" pitchFamily="34" charset="0"/>
              </a:defRPr>
            </a:lvl3pPr>
            <a:lvl4pPr>
              <a:defRPr sz="1600">
                <a:latin typeface="Century Gothic" pitchFamily="34" charset="0"/>
              </a:defRPr>
            </a:lvl4pPr>
            <a:lvl5pPr>
              <a:defRPr sz="1600">
                <a:latin typeface="Century Gothic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F0C81826-D38F-4CDC-AE2A-55D2C947942B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307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72D47363-3CBA-4BDB-9113-3EFBA7977B7A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931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583ACB5F-C8D2-493F-BAF8-06EDE27A7B5C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928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461C2AC3-D6C4-4430-A265-D79A26AC4BBA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437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  <a:lvl2pPr>
              <a:defRPr>
                <a:latin typeface="Century Gothic" pitchFamily="34" charset="0"/>
              </a:defRPr>
            </a:lvl2pPr>
            <a:lvl3pPr>
              <a:defRPr>
                <a:latin typeface="Century Gothic" pitchFamily="34" charset="0"/>
              </a:defRPr>
            </a:lvl3pPr>
            <a:lvl4pPr>
              <a:defRPr>
                <a:latin typeface="Century Gothic" pitchFamily="34" charset="0"/>
              </a:defRPr>
            </a:lvl4pPr>
            <a:lvl5pPr>
              <a:defRPr>
                <a:latin typeface="Century Gothic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CEDBD6DA-B882-4E3A-9FD7-DB796D300593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797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entury Gothic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DC180F57-7BD3-4EF7-8460-8E783CC0F54A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0834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entury Gothic" pitchFamily="34" charset="0"/>
              </a:defRPr>
            </a:lvl1pPr>
            <a:lvl2pPr>
              <a:defRPr>
                <a:latin typeface="Century Gothic" pitchFamily="34" charset="0"/>
              </a:defRPr>
            </a:lvl2pPr>
            <a:lvl3pPr>
              <a:defRPr>
                <a:latin typeface="Century Gothic" pitchFamily="34" charset="0"/>
              </a:defRPr>
            </a:lvl3pPr>
            <a:lvl4pPr>
              <a:defRPr>
                <a:latin typeface="Century Gothic" pitchFamily="34" charset="0"/>
              </a:defRPr>
            </a:lvl4pPr>
            <a:lvl5pPr>
              <a:defRPr>
                <a:latin typeface="Century Gothic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7E95D36F-D690-48FE-B4A3-9A42EF6447F9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2241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Century Gothic" pitchFamily="34" charset="0"/>
              </a:defRPr>
            </a:lvl1pPr>
            <a:lvl2pPr>
              <a:defRPr>
                <a:latin typeface="Century Gothic" pitchFamily="34" charset="0"/>
              </a:defRPr>
            </a:lvl2pPr>
            <a:lvl3pPr>
              <a:defRPr>
                <a:latin typeface="Century Gothic" pitchFamily="34" charset="0"/>
              </a:defRPr>
            </a:lvl3pPr>
            <a:lvl4pPr>
              <a:defRPr>
                <a:latin typeface="Century Gothic" pitchFamily="34" charset="0"/>
              </a:defRPr>
            </a:lvl4pPr>
            <a:lvl5pPr>
              <a:defRPr>
                <a:latin typeface="Century Gothic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A1A68645-6924-41F7-8351-17F3286B891F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988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554555E2-2BA5-4325-80C9-3035B570B73A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173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  <a:lvl2pPr>
              <a:defRPr>
                <a:latin typeface="Century Gothic" pitchFamily="34" charset="0"/>
              </a:defRPr>
            </a:lvl2pPr>
            <a:lvl3pPr>
              <a:defRPr>
                <a:latin typeface="Century Gothic" pitchFamily="34" charset="0"/>
              </a:defRPr>
            </a:lvl3pPr>
            <a:lvl4pPr>
              <a:defRPr>
                <a:latin typeface="Century Gothic" pitchFamily="34" charset="0"/>
              </a:defRPr>
            </a:lvl4pPr>
            <a:lvl5pPr>
              <a:defRPr>
                <a:latin typeface="Century Gothic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4A3698F3-AA55-4A3E-A097-0D16487BA503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67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1AA56363-DB7C-4BEE-9D74-A759FC507C75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0265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1702C41B-041A-419D-8528-73EA5E6B1378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3069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entury Gothic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entury Gothic" pitchFamily="34" charset="0"/>
              </a:defRPr>
            </a:lvl1pPr>
            <a:lvl2pPr>
              <a:defRPr sz="2000">
                <a:latin typeface="Century Gothic" pitchFamily="34" charset="0"/>
              </a:defRPr>
            </a:lvl2pPr>
            <a:lvl3pPr>
              <a:defRPr sz="1800">
                <a:latin typeface="Century Gothic" pitchFamily="34" charset="0"/>
              </a:defRPr>
            </a:lvl3pPr>
            <a:lvl4pPr>
              <a:defRPr sz="1600">
                <a:latin typeface="Century Gothic" pitchFamily="34" charset="0"/>
              </a:defRPr>
            </a:lvl4pPr>
            <a:lvl5pPr>
              <a:defRPr sz="1600">
                <a:latin typeface="Century Gothic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entury Gothic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entury Gothic" pitchFamily="34" charset="0"/>
              </a:defRPr>
            </a:lvl1pPr>
            <a:lvl2pPr>
              <a:defRPr sz="2000">
                <a:latin typeface="Century Gothic" pitchFamily="34" charset="0"/>
              </a:defRPr>
            </a:lvl2pPr>
            <a:lvl3pPr>
              <a:defRPr sz="1800">
                <a:latin typeface="Century Gothic" pitchFamily="34" charset="0"/>
              </a:defRPr>
            </a:lvl3pPr>
            <a:lvl4pPr>
              <a:defRPr sz="1600">
                <a:latin typeface="Century Gothic" pitchFamily="34" charset="0"/>
              </a:defRPr>
            </a:lvl4pPr>
            <a:lvl5pPr>
              <a:defRPr sz="1600">
                <a:latin typeface="Century Gothic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D222A5C9-04E2-4B9E-915D-6F193160E4CB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3077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0C081D5A-D706-45E8-BE6B-7848429E8E5E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931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BDEAAE1F-F6BE-4320-BA25-A4CDB4460031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928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7DB28955-2978-4F26-A6CF-811387F3DA73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545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06FA3397-EABD-4A18-B755-A35C061762F7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4377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entury Gothic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F7448E15-E0BC-4913-9E64-BDB7F122F2FA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0834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entury Gothic" pitchFamily="34" charset="0"/>
              </a:defRPr>
            </a:lvl1pPr>
            <a:lvl2pPr>
              <a:defRPr>
                <a:latin typeface="Century Gothic" pitchFamily="34" charset="0"/>
              </a:defRPr>
            </a:lvl2pPr>
            <a:lvl3pPr>
              <a:defRPr>
                <a:latin typeface="Century Gothic" pitchFamily="34" charset="0"/>
              </a:defRPr>
            </a:lvl3pPr>
            <a:lvl4pPr>
              <a:defRPr>
                <a:latin typeface="Century Gothic" pitchFamily="34" charset="0"/>
              </a:defRPr>
            </a:lvl4pPr>
            <a:lvl5pPr>
              <a:defRPr>
                <a:latin typeface="Century Gothic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3BF3A45D-3C54-4543-954B-F4FD47280754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2241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Century Gothic" pitchFamily="34" charset="0"/>
              </a:defRPr>
            </a:lvl1pPr>
            <a:lvl2pPr>
              <a:defRPr>
                <a:latin typeface="Century Gothic" pitchFamily="34" charset="0"/>
              </a:defRPr>
            </a:lvl2pPr>
            <a:lvl3pPr>
              <a:defRPr>
                <a:latin typeface="Century Gothic" pitchFamily="34" charset="0"/>
              </a:defRPr>
            </a:lvl3pPr>
            <a:lvl4pPr>
              <a:defRPr>
                <a:latin typeface="Century Gothic" pitchFamily="34" charset="0"/>
              </a:defRPr>
            </a:lvl4pPr>
            <a:lvl5pPr>
              <a:defRPr>
                <a:latin typeface="Century Gothic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1E7990BB-90B2-47B2-8962-6D0A77BDEFFC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988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6060A-45F8-4192-B058-1C060649BDF3}" type="datetime1">
              <a:rPr lang="en-IE" smtClean="0">
                <a:solidFill>
                  <a:srgbClr val="696464"/>
                </a:solidFill>
              </a:rPr>
              <a:t>23/01/2013</a:t>
            </a:fld>
            <a:endParaRPr lang="en-IE" dirty="0">
              <a:solidFill>
                <a:srgbClr val="696464"/>
              </a:solidFill>
            </a:endParaRPr>
          </a:p>
        </p:txBody>
      </p:sp>
      <p:sp>
        <p:nvSpPr>
          <p:cNvPr id="12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>
              <a:solidFill>
                <a:srgbClr val="696464"/>
              </a:solidFill>
            </a:endParaRPr>
          </a:p>
        </p:txBody>
      </p:sp>
      <p:sp>
        <p:nvSpPr>
          <p:cNvPr id="13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634F463-E8B4-49A0-B461-5F38492739CB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36274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-171400"/>
            <a:ext cx="7772400" cy="1143000"/>
          </a:xfrm>
        </p:spPr>
        <p:txBody>
          <a:bodyPr>
            <a:normAutofit/>
          </a:bodyPr>
          <a:lstStyle>
            <a:lvl1pPr algn="ctr">
              <a:defRPr sz="4400" b="1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755576" y="1196752"/>
            <a:ext cx="7772400" cy="4572000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E12F2-3E65-47DA-8246-123CC456505B}" type="datetime1">
              <a:rPr lang="en-IE" smtClean="0">
                <a:solidFill>
                  <a:srgbClr val="696464"/>
                </a:solidFill>
              </a:rPr>
              <a:t>23/01/2013</a:t>
            </a:fld>
            <a:endParaRPr lang="en-IE" dirty="0">
              <a:solidFill>
                <a:srgbClr val="696464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>
              <a:solidFill>
                <a:srgbClr val="696464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557ED-D0A1-4DF1-9AB3-8B7688924E59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056905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8165A-CB09-4696-9502-0798B58E1D59}" type="datetime1">
              <a:rPr lang="en-IE" smtClean="0">
                <a:solidFill>
                  <a:srgbClr val="696464"/>
                </a:solidFill>
              </a:rPr>
              <a:t>23/01/2013</a:t>
            </a:fld>
            <a:endParaRPr lang="en-IE" dirty="0">
              <a:solidFill>
                <a:srgbClr val="696464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>
              <a:solidFill>
                <a:srgbClr val="696464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8D035-9C9A-44C6-8EE5-4EB4242581F1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91556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D2536-14A0-40A5-A920-176FC745C03F}" type="datetime1">
              <a:rPr lang="en-IE" smtClean="0">
                <a:solidFill>
                  <a:srgbClr val="696464"/>
                </a:solidFill>
              </a:rPr>
              <a:t>23/01/2013</a:t>
            </a:fld>
            <a:endParaRPr lang="en-IE" dirty="0">
              <a:solidFill>
                <a:srgbClr val="696464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>
              <a:solidFill>
                <a:srgbClr val="696464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2C1DE-B715-4E55-B2FF-B3C66CA8DD9A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16770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117F9-781C-44D6-A5A8-DE0D60F5B1EA}" type="datetime1">
              <a:rPr lang="en-IE" smtClean="0">
                <a:solidFill>
                  <a:srgbClr val="696464"/>
                </a:solidFill>
              </a:rPr>
              <a:t>23/01/2013</a:t>
            </a:fld>
            <a:endParaRPr lang="en-IE" dirty="0">
              <a:solidFill>
                <a:srgbClr val="696464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>
              <a:solidFill>
                <a:srgbClr val="696464"/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0D9B4-446F-4D12-8CB8-17BBEB5F05A5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284933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79515-F739-4B48-B36E-2FA44B1ECB75}" type="datetime1">
              <a:rPr lang="en-IE" smtClean="0">
                <a:solidFill>
                  <a:srgbClr val="696464"/>
                </a:solidFill>
              </a:rPr>
              <a:t>23/01/2013</a:t>
            </a:fld>
            <a:endParaRPr lang="en-IE" dirty="0">
              <a:solidFill>
                <a:srgbClr val="696464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>
              <a:solidFill>
                <a:srgbClr val="696464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62DC5-B45C-43B5-8755-9657ED619151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3454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1CB0D3CD-1F95-44DE-AF2D-D03BF099C9E8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2270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549ED-5072-47AF-9BAA-EC24EB582AEC}" type="datetime1">
              <a:rPr lang="en-IE" smtClean="0">
                <a:solidFill>
                  <a:srgbClr val="696464"/>
                </a:solidFill>
              </a:rPr>
              <a:t>23/01/2013</a:t>
            </a:fld>
            <a:endParaRPr lang="en-IE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>
              <a:solidFill>
                <a:srgbClr val="696464"/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343D9-00D4-46AB-AD5A-0BFD3EE12F01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762188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6" name="Rounded Rectangle 5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A6433-CA06-45E8-B69E-271D5D4C537F}" type="datetime1">
              <a:rPr lang="en-IE" smtClean="0">
                <a:solidFill>
                  <a:srgbClr val="696464"/>
                </a:solidFill>
              </a:rPr>
              <a:t>23/01/2013</a:t>
            </a:fld>
            <a:endParaRPr lang="en-IE" dirty="0">
              <a:solidFill>
                <a:srgbClr val="696464"/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>
              <a:solidFill>
                <a:srgbClr val="696464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61EF2-F106-489A-81DF-EC3E00FDE516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31080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80FF1-B24E-47CE-BFF3-58CFC450278A}" type="datetime1">
              <a:rPr lang="en-IE" smtClean="0">
                <a:solidFill>
                  <a:srgbClr val="696464"/>
                </a:solidFill>
              </a:rPr>
              <a:t>23/01/2013</a:t>
            </a:fld>
            <a:endParaRPr lang="en-IE" dirty="0">
              <a:solidFill>
                <a:srgbClr val="696464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>
              <a:solidFill>
                <a:srgbClr val="696464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BE3A3-C090-4C0C-846C-7C04704CBA9E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483299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13F78-FA49-4D81-813E-A5B0BD739559}" type="datetime1">
              <a:rPr lang="en-IE" smtClean="0">
                <a:solidFill>
                  <a:srgbClr val="696464"/>
                </a:solidFill>
              </a:rPr>
              <a:t>23/01/2013</a:t>
            </a:fld>
            <a:endParaRPr lang="en-IE" dirty="0">
              <a:solidFill>
                <a:srgbClr val="696464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>
              <a:solidFill>
                <a:srgbClr val="696464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F0104-6E00-4181-966C-705B5B7ABE28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974464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85001-8871-427C-86C0-6343BF5BBDD7}" type="datetime1">
              <a:rPr lang="en-IE" smtClean="0">
                <a:solidFill>
                  <a:srgbClr val="696464"/>
                </a:solidFill>
              </a:rPr>
              <a:t>23/01/2013</a:t>
            </a:fld>
            <a:endParaRPr lang="en-IE" dirty="0">
              <a:solidFill>
                <a:srgbClr val="696464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>
              <a:solidFill>
                <a:srgbClr val="696464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7F586-845A-4FE8-90EC-A793E6B7EE7A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98870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entury Gothic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entury Gothic" pitchFamily="34" charset="0"/>
              </a:defRPr>
            </a:lvl1pPr>
            <a:lvl2pPr>
              <a:defRPr sz="2000">
                <a:latin typeface="Century Gothic" pitchFamily="34" charset="0"/>
              </a:defRPr>
            </a:lvl2pPr>
            <a:lvl3pPr>
              <a:defRPr sz="1800">
                <a:latin typeface="Century Gothic" pitchFamily="34" charset="0"/>
              </a:defRPr>
            </a:lvl3pPr>
            <a:lvl4pPr>
              <a:defRPr sz="1600">
                <a:latin typeface="Century Gothic" pitchFamily="34" charset="0"/>
              </a:defRPr>
            </a:lvl4pPr>
            <a:lvl5pPr>
              <a:defRPr sz="1600">
                <a:latin typeface="Century Gothic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entury Gothic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entury Gothic" pitchFamily="34" charset="0"/>
              </a:defRPr>
            </a:lvl1pPr>
            <a:lvl2pPr>
              <a:defRPr sz="2000">
                <a:latin typeface="Century Gothic" pitchFamily="34" charset="0"/>
              </a:defRPr>
            </a:lvl2pPr>
            <a:lvl3pPr>
              <a:defRPr sz="1800">
                <a:latin typeface="Century Gothic" pitchFamily="34" charset="0"/>
              </a:defRPr>
            </a:lvl3pPr>
            <a:lvl4pPr>
              <a:defRPr sz="1600">
                <a:latin typeface="Century Gothic" pitchFamily="34" charset="0"/>
              </a:defRPr>
            </a:lvl4pPr>
            <a:lvl5pPr>
              <a:defRPr sz="1600">
                <a:latin typeface="Century Gothic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2A603205-CA64-41BE-B405-4AD81CA440E3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365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B6BF7829-62AE-4CF5-8AC0-3449A0CA0D59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63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CB72E908-7BC5-4556-BEAB-377A7A8CC170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652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972D8E3D-C798-47A8-A05C-5843CD07B9A4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947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entury Gothic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781B8B47-F32B-4EEC-BAF4-D71837B2D278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065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evel 12"/>
          <p:cNvSpPr/>
          <p:nvPr/>
        </p:nvSpPr>
        <p:spPr>
          <a:xfrm>
            <a:off x="0" y="0"/>
            <a:ext cx="9144000" cy="6858000"/>
          </a:xfrm>
          <a:prstGeom prst="bevel">
            <a:avLst>
              <a:gd name="adj" fmla="val 2948"/>
            </a:avLst>
          </a:prstGeom>
          <a:gradFill flip="none" rotWithShape="1">
            <a:gsLst>
              <a:gs pos="60000">
                <a:srgbClr val="990033"/>
              </a:gs>
              <a:gs pos="40000">
                <a:srgbClr val="FFCC33"/>
              </a:gs>
              <a:gs pos="0">
                <a:srgbClr val="FFCC33">
                  <a:lumMod val="100000"/>
                </a:srgbClr>
              </a:gs>
              <a:gs pos="100000">
                <a:srgbClr val="990033"/>
              </a:gs>
              <a:gs pos="20000">
                <a:srgbClr val="990033"/>
              </a:gs>
              <a:gs pos="80000">
                <a:srgbClr val="FFCC33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0026" y="209551"/>
            <a:ext cx="8730000" cy="6450556"/>
          </a:xfrm>
          <a:prstGeom prst="rect">
            <a:avLst/>
          </a:prstGeom>
          <a:solidFill>
            <a:schemeClr val="bg1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fld id="{961AB737-5C38-4457-ABCA-E40DD212F82E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64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entury Gothic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evel 12"/>
          <p:cNvSpPr/>
          <p:nvPr/>
        </p:nvSpPr>
        <p:spPr>
          <a:xfrm>
            <a:off x="0" y="0"/>
            <a:ext cx="9144000" cy="6858000"/>
          </a:xfrm>
          <a:prstGeom prst="bevel">
            <a:avLst>
              <a:gd name="adj" fmla="val 2948"/>
            </a:avLst>
          </a:prstGeom>
          <a:gradFill flip="none" rotWithShape="1">
            <a:gsLst>
              <a:gs pos="60000">
                <a:srgbClr val="990033"/>
              </a:gs>
              <a:gs pos="40000">
                <a:srgbClr val="FFCC33"/>
              </a:gs>
              <a:gs pos="0">
                <a:srgbClr val="FFCC33">
                  <a:lumMod val="100000"/>
                </a:srgbClr>
              </a:gs>
              <a:gs pos="100000">
                <a:srgbClr val="990033"/>
              </a:gs>
              <a:gs pos="20000">
                <a:srgbClr val="990033"/>
              </a:gs>
              <a:gs pos="80000">
                <a:srgbClr val="FFCC33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0026" y="209551"/>
            <a:ext cx="8730000" cy="6450556"/>
          </a:xfrm>
          <a:prstGeom prst="rect">
            <a:avLst/>
          </a:prstGeom>
          <a:solidFill>
            <a:schemeClr val="bg1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fld id="{946604F6-E7BD-4E89-9AD0-B684EC4A5D79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650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entury Gothic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evel 12"/>
          <p:cNvSpPr/>
          <p:nvPr/>
        </p:nvSpPr>
        <p:spPr>
          <a:xfrm>
            <a:off x="0" y="0"/>
            <a:ext cx="9144000" cy="6858000"/>
          </a:xfrm>
          <a:prstGeom prst="bevel">
            <a:avLst>
              <a:gd name="adj" fmla="val 2948"/>
            </a:avLst>
          </a:prstGeom>
          <a:gradFill flip="none" rotWithShape="1">
            <a:gsLst>
              <a:gs pos="60000">
                <a:srgbClr val="990033"/>
              </a:gs>
              <a:gs pos="40000">
                <a:srgbClr val="FFCC33"/>
              </a:gs>
              <a:gs pos="0">
                <a:srgbClr val="FFCC33">
                  <a:lumMod val="100000"/>
                </a:srgbClr>
              </a:gs>
              <a:gs pos="100000">
                <a:srgbClr val="990033"/>
              </a:gs>
              <a:gs pos="20000">
                <a:srgbClr val="990033"/>
              </a:gs>
              <a:gs pos="80000">
                <a:srgbClr val="FFCC33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0026" y="209551"/>
            <a:ext cx="8730000" cy="6450556"/>
          </a:xfrm>
          <a:prstGeom prst="rect">
            <a:avLst/>
          </a:prstGeom>
          <a:solidFill>
            <a:schemeClr val="bg1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fld id="{0803E84E-E566-4827-81E3-A3DF525E5539}" type="datetime1">
              <a:rPr lang="en-IE" smtClean="0">
                <a:solidFill>
                  <a:prstClr val="black">
                    <a:tint val="75000"/>
                  </a:prstClr>
                </a:solidFill>
              </a:rPr>
              <a:t>23/01/2013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650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entury Gothic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solidFill>
            <a:schemeClr val="bg1"/>
          </a:solidFill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29" name="Title Placeholder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0FDC16-E040-4738-ACA0-96BC342B17D3}" type="datetime1">
              <a:rPr lang="en-IE" smtClean="0">
                <a:solidFill>
                  <a:srgbClr val="696464"/>
                </a:solidFill>
              </a:rPr>
              <a:t>23/01/2013</a:t>
            </a:fld>
            <a:endParaRPr lang="en-IE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dirty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E">
              <a:solidFill>
                <a:srgbClr val="696464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3E90CE0C-E918-4597-9B9B-49B5B9D1196D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4132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9pPr>
    </p:titleStyle>
    <p:bodyStyle>
      <a:lvl1pPr marL="273050" indent="-273050" algn="l" rtl="0" fontAlgn="base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fontAlgn="base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fontAlgn="base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fontAlgn="base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jpeg"/><Relationship Id="rId7" Type="http://schemas.openxmlformats.org/officeDocument/2006/relationships/image" Target="../media/image16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0.png"/><Relationship Id="rId5" Type="http://schemas.openxmlformats.org/officeDocument/2006/relationships/image" Target="../media/image140.png"/><Relationship Id="rId10" Type="http://schemas.openxmlformats.org/officeDocument/2006/relationships/image" Target="../media/image19.png"/><Relationship Id="rId4" Type="http://schemas.openxmlformats.org/officeDocument/2006/relationships/image" Target="../media/image130.png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070323"/>
            <a:ext cx="8501348" cy="2431435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  <a:ln w="76200">
            <a:solidFill>
              <a:srgbClr val="C00000"/>
            </a:solidFill>
          </a:ln>
          <a:effectLst>
            <a:glow rad="228600">
              <a:srgbClr val="F79646">
                <a:satMod val="175000"/>
                <a:alpha val="40000"/>
              </a:srgb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8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Problem </a:t>
            </a:r>
            <a:r>
              <a:rPr kumimoji="0" lang="en-IE" sz="8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Solving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endParaRPr kumimoji="0" lang="en-IE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as a  “Means” </a:t>
            </a:r>
            <a:r>
              <a:rPr kumimoji="0" lang="en-IE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not </a:t>
            </a:r>
            <a:r>
              <a:rPr kumimoji="0" lang="en-IE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as an “End”</a:t>
            </a:r>
            <a:endParaRPr kumimoji="0" lang="en-IE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81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8" y="1700809"/>
            <a:ext cx="6638925" cy="320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6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6"/>
          <a:stretch/>
        </p:blipFill>
        <p:spPr bwMode="auto">
          <a:xfrm>
            <a:off x="819150" y="733425"/>
            <a:ext cx="7505700" cy="5047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30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pmdt\AppData\Local\Temp\phot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8" r="18948" b="11580"/>
          <a:stretch/>
        </p:blipFill>
        <p:spPr bwMode="auto">
          <a:xfrm>
            <a:off x="866274" y="741947"/>
            <a:ext cx="7411453" cy="53741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43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C:\Users\pmdt\AppData\Local\Temp\photo-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3" r="18772" b="12047"/>
          <a:stretch/>
        </p:blipFill>
        <p:spPr bwMode="auto">
          <a:xfrm>
            <a:off x="858253" y="725905"/>
            <a:ext cx="7427495" cy="54061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03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 descr="graph 001.jpg"/>
          <p:cNvPicPr>
            <a:picLocks noChangeAspect="1"/>
          </p:cNvPicPr>
          <p:nvPr/>
        </p:nvPicPr>
        <p:blipFill>
          <a:blip r:embed="rId2" cstate="print"/>
          <a:srcRect t="2751"/>
          <a:stretch>
            <a:fillRect/>
          </a:stretch>
        </p:blipFill>
        <p:spPr>
          <a:xfrm>
            <a:off x="611560" y="243518"/>
            <a:ext cx="7848872" cy="6353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2484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pmdt\AppData\Local\Temp\Annie Graph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2" y="387000"/>
            <a:ext cx="7077076" cy="6084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96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752" y="2420888"/>
            <a:ext cx="3681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800" b="1" dirty="0" smtClean="0">
                <a:solidFill>
                  <a:srgbClr val="C00000"/>
                </a:solidFill>
              </a:rPr>
              <a:t>Revisit table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49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671513"/>
            <a:ext cx="6896100" cy="551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5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43785485"/>
                  </p:ext>
                </p:extLst>
              </p:nvPr>
            </p:nvGraphicFramePr>
            <p:xfrm>
              <a:off x="899592" y="1196752"/>
              <a:ext cx="7776864" cy="4145280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1423031"/>
                    <a:gridCol w="2393393"/>
                    <a:gridCol w="720080"/>
                    <a:gridCol w="324036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E" sz="2800" b="1" i="1" dirty="0" smtClean="0">
                                    <a:latin typeface="Cambria Math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 smtClean="0">
                              <a:latin typeface="Angelina" pitchFamily="2" charset="0"/>
                            </a:rPr>
                            <a:t>180 - 10x</a:t>
                          </a:r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 smtClean="0">
                              <a:latin typeface="Angelina" pitchFamily="2" charset="0"/>
                            </a:rPr>
                            <a:t>110 - 5x</a:t>
                          </a:r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13</a:t>
                          </a:r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180 - 10 (13)</a:t>
                          </a:r>
                          <a14:m>
                            <m:oMath xmlns:m="http://schemas.openxmlformats.org/officeDocument/2006/math">
                              <m:r>
                                <a:rPr lang="en-IE" sz="2800" b="1" i="1" smtClean="0">
                                  <a:latin typeface="Cambria Math"/>
                                </a:rPr>
                                <m:t>=</m:t>
                              </m:r>
                            </m:oMath>
                          </a14:m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 50</a:t>
                          </a:r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 marL="0" marR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110 -  5 (13)</a:t>
                          </a:r>
                          <a14:m>
                            <m:oMath xmlns:m="http://schemas.openxmlformats.org/officeDocument/2006/math">
                              <m:r>
                                <a:rPr lang="en-IE" sz="2800" b="1" i="1" smtClean="0">
                                  <a:latin typeface="Cambria Math"/>
                                </a:rPr>
                                <m:t>=</m:t>
                              </m:r>
                            </m:oMath>
                          </a14:m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 45</a:t>
                          </a:r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14</a:t>
                          </a:r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180 - 10 (14)</a:t>
                          </a:r>
                          <a14:m>
                            <m:oMath xmlns:m="http://schemas.openxmlformats.org/officeDocument/2006/math">
                              <m:r>
                                <a:rPr lang="en-IE" sz="2800" b="1" i="1" smtClean="0">
                                  <a:latin typeface="Cambria Math"/>
                                </a:rPr>
                                <m:t>=</m:t>
                              </m:r>
                            </m:oMath>
                          </a14:m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 40</a:t>
                          </a:r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110 - 5 (14)</a:t>
                          </a:r>
                          <a14:m>
                            <m:oMath xmlns:m="http://schemas.openxmlformats.org/officeDocument/2006/math">
                              <m:r>
                                <a:rPr lang="en-IE" sz="2800" b="1" i="1" smtClean="0">
                                  <a:latin typeface="Cambria Math"/>
                                </a:rPr>
                                <m:t>=</m:t>
                              </m:r>
                            </m:oMath>
                          </a14:m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 40</a:t>
                          </a:r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15</a:t>
                          </a:r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180 - 10 (15)</a:t>
                          </a:r>
                          <a14:m>
                            <m:oMath xmlns:m="http://schemas.openxmlformats.org/officeDocument/2006/math">
                              <m:r>
                                <a:rPr lang="en-IE" sz="2800" b="1" i="1" smtClean="0">
                                  <a:latin typeface="Cambria Math"/>
                                </a:rPr>
                                <m:t>=</m:t>
                              </m:r>
                            </m:oMath>
                          </a14:m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 30</a:t>
                          </a:r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110 - 5 (15)</a:t>
                          </a:r>
                          <a14:m>
                            <m:oMath xmlns:m="http://schemas.openxmlformats.org/officeDocument/2006/math">
                              <m:r>
                                <a:rPr lang="en-IE" sz="2800" b="1" i="1" smtClean="0">
                                  <a:latin typeface="Cambria Math"/>
                                </a:rPr>
                                <m:t>=</m:t>
                              </m:r>
                            </m:oMath>
                          </a14:m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 35</a:t>
                          </a:r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16</a:t>
                          </a:r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180 - 10 (16)</a:t>
                          </a:r>
                          <a14:m>
                            <m:oMath xmlns:m="http://schemas.openxmlformats.org/officeDocument/2006/math">
                              <m:r>
                                <a:rPr lang="en-IE" sz="2800" b="1" i="1" smtClean="0">
                                  <a:latin typeface="Cambria Math"/>
                                </a:rPr>
                                <m:t>=</m:t>
                              </m:r>
                            </m:oMath>
                          </a14:m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 20</a:t>
                          </a:r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110 - 5 (16)</a:t>
                          </a:r>
                          <a14:m>
                            <m:oMath xmlns:m="http://schemas.openxmlformats.org/officeDocument/2006/math">
                              <m:r>
                                <a:rPr lang="en-IE" sz="2800" b="1" i="1" smtClean="0">
                                  <a:latin typeface="Cambria Math"/>
                                </a:rPr>
                                <m:t>=</m:t>
                              </m:r>
                            </m:oMath>
                          </a14:m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 30</a:t>
                          </a:r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17</a:t>
                          </a:r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180 - 10 (17)</a:t>
                          </a:r>
                          <a14:m>
                            <m:oMath xmlns:m="http://schemas.openxmlformats.org/officeDocument/2006/math">
                              <m:r>
                                <a:rPr lang="en-IE" sz="2800" b="1" i="1" smtClean="0">
                                  <a:latin typeface="Cambria Math"/>
                                </a:rPr>
                                <m:t>=</m:t>
                              </m:r>
                            </m:oMath>
                          </a14:m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 10</a:t>
                          </a:r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E" sz="2800" b="1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110 - 5 (17)</a:t>
                          </a:r>
                          <a14:m>
                            <m:oMath xmlns:m="http://schemas.openxmlformats.org/officeDocument/2006/math">
                              <m:r>
                                <a:rPr lang="en-IE" sz="2800" b="1" i="1" smtClean="0">
                                  <a:latin typeface="Cambria Math"/>
                                </a:rPr>
                                <m:t>=</m:t>
                              </m:r>
                            </m:oMath>
                          </a14:m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 25</a:t>
                          </a:r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18</a:t>
                          </a:r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180 - 10 (18)</a:t>
                          </a:r>
                          <a14:m>
                            <m:oMath xmlns:m="http://schemas.openxmlformats.org/officeDocument/2006/math">
                              <m:r>
                                <a:rPr lang="en-IE" sz="2800" b="1" i="1" smtClean="0">
                                  <a:latin typeface="Cambria Math"/>
                                </a:rPr>
                                <m:t>=</m:t>
                              </m:r>
                            </m:oMath>
                          </a14:m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 0</a:t>
                          </a:r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E" sz="2800" b="1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110 - 5 (18)</a:t>
                          </a:r>
                          <a14:m>
                            <m:oMath xmlns:m="http://schemas.openxmlformats.org/officeDocument/2006/math">
                              <m:r>
                                <a:rPr lang="en-IE" sz="2800" b="1" i="1" smtClean="0">
                                  <a:latin typeface="Cambria Math"/>
                                </a:rPr>
                                <m:t>=</m:t>
                              </m:r>
                            </m:oMath>
                          </a14:m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 20</a:t>
                          </a:r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19</a:t>
                          </a:r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E" sz="2800" b="1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43785485"/>
                  </p:ext>
                </p:extLst>
              </p:nvPr>
            </p:nvGraphicFramePr>
            <p:xfrm>
              <a:off x="899592" y="1196752"/>
              <a:ext cx="7776864" cy="4145280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1423031"/>
                    <a:gridCol w="2393393"/>
                    <a:gridCol w="720080"/>
                    <a:gridCol w="3240360"/>
                  </a:tblGrid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429" t="-12941" r="-447639" b="-73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 smtClean="0">
                              <a:latin typeface="Angelina" pitchFamily="2" charset="0"/>
                            </a:rPr>
                            <a:t>180 - 10x</a:t>
                          </a:r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 smtClean="0">
                              <a:latin typeface="Angelina" pitchFamily="2" charset="0"/>
                            </a:rPr>
                            <a:t>110 - 5x</a:t>
                          </a:r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13</a:t>
                          </a:r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59542" t="-112941" r="-165394" b="-63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140301" t="-112941" r="-188" b="-631765"/>
                          </a:stretch>
                        </a:blip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14</a:t>
                          </a:r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59542" t="-212941" r="-165394" b="-53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140301" t="-212941" r="-188" b="-531765"/>
                          </a:stretch>
                        </a:blip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15</a:t>
                          </a:r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59542" t="-312941" r="-165394" b="-43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140301" t="-312941" r="-188" b="-431765"/>
                          </a:stretch>
                        </a:blip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16</a:t>
                          </a:r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59542" t="-412941" r="-165394" b="-33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140301" t="-412941" r="-188" b="-331765"/>
                          </a:stretch>
                        </a:blip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17</a:t>
                          </a:r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59542" t="-512941" r="-165394" b="-23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E" sz="2800" b="1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140301" t="-512941" r="-188" b="-231765"/>
                          </a:stretch>
                        </a:blip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18</a:t>
                          </a:r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59542" t="-612941" r="-165394" b="-13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E" sz="2800" b="1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140301" t="-612941" r="-188" b="-131765"/>
                          </a:stretch>
                        </a:blip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b="1" dirty="0" smtClean="0">
                              <a:latin typeface="Angelina" pitchFamily="2" charset="0"/>
                            </a:rPr>
                            <a:t>19</a:t>
                          </a:r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E" sz="2800" b="1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E" sz="2800" b="1" dirty="0">
                            <a:latin typeface="Angelina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2054" name="Picture 6" descr="http://ts4.mm.bing.net/th?id=H.4734042662569043&amp;pid=15.1&amp;H=160&amp;W=152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7" r="50000" b="20000"/>
          <a:stretch/>
        </p:blipFill>
        <p:spPr bwMode="auto">
          <a:xfrm>
            <a:off x="395592" y="2780984"/>
            <a:ext cx="504000" cy="504000"/>
          </a:xfrm>
          <a:prstGeom prst="roundRect">
            <a:avLst>
              <a:gd name="adj" fmla="val 27263"/>
            </a:avLst>
          </a:prstGeom>
          <a:noFill/>
          <a:scene3d>
            <a:camera prst="perspectiveContrastingRightFacing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ts4.mm.bing.net/th?id=H.4734042662569043&amp;pid=15.1&amp;H=160&amp;W=152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000" b="20000"/>
          <a:stretch/>
        </p:blipFill>
        <p:spPr bwMode="auto">
          <a:xfrm>
            <a:off x="395592" y="1700808"/>
            <a:ext cx="504000" cy="504000"/>
          </a:xfrm>
          <a:prstGeom prst="roundRect">
            <a:avLst/>
          </a:prstGeom>
          <a:noFill/>
          <a:scene3d>
            <a:camera prst="perspectiveContrastingRightFacing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ts4.mm.bing.net/th?id=H.4734042662569043&amp;pid=15.1&amp;H=160&amp;W=152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000" b="20000"/>
          <a:stretch/>
        </p:blipFill>
        <p:spPr bwMode="auto">
          <a:xfrm>
            <a:off x="395592" y="2240936"/>
            <a:ext cx="504000" cy="504000"/>
          </a:xfrm>
          <a:prstGeom prst="roundRect">
            <a:avLst/>
          </a:prstGeom>
          <a:noFill/>
          <a:scene3d>
            <a:camera prst="perspectiveContrastingRightFacing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ts4.mm.bing.net/th?id=H.4734042662569043&amp;pid=15.1&amp;H=160&amp;W=152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7" r="50000" b="20000"/>
          <a:stretch/>
        </p:blipFill>
        <p:spPr bwMode="auto">
          <a:xfrm>
            <a:off x="395592" y="3284984"/>
            <a:ext cx="504000" cy="504000"/>
          </a:xfrm>
          <a:prstGeom prst="roundRect">
            <a:avLst>
              <a:gd name="adj" fmla="val 27263"/>
            </a:avLst>
          </a:prstGeom>
          <a:noFill/>
          <a:scene3d>
            <a:camera prst="perspectiveContrastingRightFacing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ts4.mm.bing.net/th?id=H.4734042662569043&amp;pid=15.1&amp;H=160&amp;W=152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7" r="50000" b="20000"/>
          <a:stretch/>
        </p:blipFill>
        <p:spPr bwMode="auto">
          <a:xfrm>
            <a:off x="395592" y="4293096"/>
            <a:ext cx="504000" cy="504000"/>
          </a:xfrm>
          <a:prstGeom prst="roundRect">
            <a:avLst>
              <a:gd name="adj" fmla="val 27263"/>
            </a:avLst>
          </a:prstGeom>
          <a:noFill/>
          <a:scene3d>
            <a:camera prst="perspectiveContrastingRightFacing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ts4.mm.bing.net/th?id=H.4734042662569043&amp;pid=15.1&amp;H=160&amp;W=152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7" r="50000" b="20000"/>
          <a:stretch/>
        </p:blipFill>
        <p:spPr bwMode="auto">
          <a:xfrm>
            <a:off x="395592" y="3789040"/>
            <a:ext cx="504000" cy="504000"/>
          </a:xfrm>
          <a:prstGeom prst="roundRect">
            <a:avLst>
              <a:gd name="adj" fmla="val 27263"/>
            </a:avLst>
          </a:prstGeom>
          <a:noFill/>
          <a:scene3d>
            <a:camera prst="perspectiveContrastingRightFacing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94953" y="1679699"/>
                <a:ext cx="58541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32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&gt;</m:t>
                      </m:r>
                    </m:oMath>
                  </m:oMathPara>
                </a14:m>
                <a:endParaRPr lang="en-IE" sz="3200" b="1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953" y="1679699"/>
                <a:ext cx="585417" cy="58477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788024" y="2196153"/>
                <a:ext cx="58381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32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IE" sz="3200" b="1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2196153"/>
                <a:ext cx="583813" cy="5847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788024" y="2700209"/>
                <a:ext cx="58541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32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&lt;</m:t>
                      </m:r>
                    </m:oMath>
                  </m:oMathPara>
                </a14:m>
                <a:endParaRPr lang="en-IE" sz="3200" b="1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2700209"/>
                <a:ext cx="585417" cy="58477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788024" y="3276273"/>
                <a:ext cx="58541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32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&lt;</m:t>
                      </m:r>
                    </m:oMath>
                  </m:oMathPara>
                </a14:m>
                <a:endParaRPr lang="en-IE" sz="3200" b="1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3276273"/>
                <a:ext cx="585417" cy="58477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778671" y="3780329"/>
                <a:ext cx="58541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32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&lt;</m:t>
                      </m:r>
                    </m:oMath>
                  </m:oMathPara>
                </a14:m>
                <a:endParaRPr lang="en-IE" sz="3200" b="1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671" y="3780329"/>
                <a:ext cx="585417" cy="58477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788024" y="4284385"/>
                <a:ext cx="58541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32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&lt;</m:t>
                      </m:r>
                    </m:oMath>
                  </m:oMathPara>
                </a14:m>
                <a:endParaRPr lang="en-IE" sz="3200" b="1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4284385"/>
                <a:ext cx="585417" cy="58477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267744" y="4849996"/>
                <a:ext cx="24449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8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𝑵𝒐𝒕</m:t>
                      </m:r>
                      <m:r>
                        <a:rPr lang="en-IE" sz="28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IE" sz="28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𝒑𝒐𝒔𝒔𝒊𝒃𝒍𝒆</m:t>
                      </m:r>
                    </m:oMath>
                  </m:oMathPara>
                </a14:m>
                <a:endParaRPr lang="en-IE" sz="2800" b="1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4849996"/>
                <a:ext cx="2444900" cy="52322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606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2611358" y="954306"/>
                <a:ext cx="429880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800" b="1" i="1" smtClean="0">
                          <a:latin typeface="Cambria Math"/>
                        </a:rPr>
                        <m:t>𝟏𝟏𝟎</m:t>
                      </m:r>
                      <m:r>
                        <a:rPr lang="en-IE" sz="2800" b="1" i="1" smtClean="0">
                          <a:latin typeface="Cambria Math"/>
                        </a:rPr>
                        <m:t> −</m:t>
                      </m:r>
                      <m:r>
                        <a:rPr lang="en-IE" sz="2800" b="1" i="1" smtClean="0">
                          <a:latin typeface="Cambria Math"/>
                        </a:rPr>
                        <m:t>𝟓</m:t>
                      </m:r>
                      <m:r>
                        <a:rPr lang="en-IE" sz="2800" b="1" i="1" smtClean="0">
                          <a:latin typeface="Cambria Math"/>
                        </a:rPr>
                        <m:t> </m:t>
                      </m:r>
                      <m:r>
                        <a:rPr lang="en-IE" sz="2800" b="1" i="1" smtClean="0">
                          <a:latin typeface="Cambria Math"/>
                        </a:rPr>
                        <m:t>𝒅</m:t>
                      </m:r>
                      <m:r>
                        <a:rPr lang="en-IE" sz="2800" b="1" i="1" smtClean="0">
                          <a:latin typeface="Cambria Math"/>
                        </a:rPr>
                        <m:t>&gt;</m:t>
                      </m:r>
                      <m:r>
                        <a:rPr lang="en-IE" sz="2800" b="1" i="1" smtClean="0">
                          <a:latin typeface="Cambria Math"/>
                        </a:rPr>
                        <m:t>𝟏𝟖𝟎</m:t>
                      </m:r>
                      <m:r>
                        <a:rPr lang="en-IE" sz="2800" b="1" i="1" smtClean="0">
                          <a:latin typeface="Cambria Math"/>
                        </a:rPr>
                        <m:t> −</m:t>
                      </m:r>
                      <m:r>
                        <a:rPr lang="en-IE" sz="2800" b="1" i="1" smtClean="0">
                          <a:latin typeface="Cambria Math"/>
                        </a:rPr>
                        <m:t>𝟏𝟎</m:t>
                      </m:r>
                      <m:r>
                        <a:rPr lang="en-IE" sz="2800" b="1" i="1" smtClean="0">
                          <a:latin typeface="Cambria Math"/>
                        </a:rPr>
                        <m:t> </m:t>
                      </m:r>
                      <m:r>
                        <a:rPr lang="en-IE" sz="2800" b="1" i="1" smtClean="0">
                          <a:latin typeface="Cambria Math"/>
                        </a:rPr>
                        <m:t>𝒅</m:t>
                      </m:r>
                    </m:oMath>
                  </m:oMathPara>
                </a14:m>
                <a:endParaRPr lang="en-IE" sz="2800" b="1" dirty="0" smtClean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1358" y="954306"/>
                <a:ext cx="4298806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3307487" y="385500"/>
                <a:ext cx="252902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800" b="1" i="1" smtClean="0">
                          <a:latin typeface="Cambria Math"/>
                        </a:rPr>
                        <m:t>𝑶𝒘𝒆𝒏</m:t>
                      </m:r>
                      <m:r>
                        <a:rPr lang="en-IE" sz="2800" b="1" i="1" smtClean="0">
                          <a:latin typeface="Cambria Math"/>
                        </a:rPr>
                        <m:t>&gt;</m:t>
                      </m:r>
                      <m:r>
                        <a:rPr lang="en-IE" sz="2800" b="1" i="1" smtClean="0">
                          <a:latin typeface="Cambria Math"/>
                        </a:rPr>
                        <m:t>𝑱𝒐𝒉𝒏</m:t>
                      </m:r>
                    </m:oMath>
                  </m:oMathPara>
                </a14:m>
                <a:endParaRPr lang="en-IE" sz="2800" b="1" dirty="0" smtClean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7487" y="385500"/>
                <a:ext cx="2529026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>
          <a:xfrm>
            <a:off x="2611358" y="1007150"/>
            <a:ext cx="0" cy="22778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092280" y="1007150"/>
            <a:ext cx="0" cy="22778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1294146" y="1228690"/>
                <a:ext cx="11176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r>
                        <a:rPr lang="en-IE" sz="2400" b="1" i="1">
                          <a:solidFill>
                            <a:srgbClr val="FF0000"/>
                          </a:solidFill>
                          <a:latin typeface="Cambria Math"/>
                        </a:rPr>
                        <m:t>𝟏𝟎</m:t>
                      </m:r>
                      <m:r>
                        <a:rPr lang="en-IE" sz="2400" b="1" i="1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a:rPr lang="en-IE" sz="2400" b="1" i="1">
                          <a:solidFill>
                            <a:srgbClr val="FF0000"/>
                          </a:solidFill>
                          <a:latin typeface="Cambria Math"/>
                        </a:rPr>
                        <m:t>𝒅</m:t>
                      </m:r>
                    </m:oMath>
                  </m:oMathPara>
                </a14:m>
                <a:endParaRPr lang="en-IE" sz="24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146" y="1228690"/>
                <a:ext cx="1117614" cy="4616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7224142" y="1228690"/>
                <a:ext cx="11176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r>
                        <a:rPr lang="en-IE" sz="2400" b="1" i="1">
                          <a:solidFill>
                            <a:srgbClr val="FF0000"/>
                          </a:solidFill>
                          <a:latin typeface="Cambria Math"/>
                        </a:rPr>
                        <m:t>𝟏𝟎</m:t>
                      </m:r>
                      <m:r>
                        <a:rPr lang="en-IE" sz="2400" b="1" i="1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a:rPr lang="en-IE" sz="2400" b="1" i="1">
                          <a:solidFill>
                            <a:srgbClr val="FF0000"/>
                          </a:solidFill>
                          <a:latin typeface="Cambria Math"/>
                        </a:rPr>
                        <m:t>𝒅</m:t>
                      </m:r>
                    </m:oMath>
                  </m:oMathPara>
                </a14:m>
                <a:endParaRPr lang="en-IE" sz="24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4142" y="1228690"/>
                <a:ext cx="1117614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2755374" y="1602378"/>
                <a:ext cx="305404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800" b="1" i="1" smtClean="0">
                          <a:latin typeface="Cambria Math"/>
                        </a:rPr>
                        <m:t>𝟏𝟏𝟎</m:t>
                      </m:r>
                      <m:r>
                        <a:rPr lang="en-IE" sz="2800" b="1" i="1" smtClean="0">
                          <a:latin typeface="Cambria Math"/>
                        </a:rPr>
                        <m:t>+</m:t>
                      </m:r>
                      <m:r>
                        <a:rPr lang="en-IE" sz="2800" b="1" i="1" smtClean="0">
                          <a:latin typeface="Cambria Math"/>
                        </a:rPr>
                        <m:t>𝟓</m:t>
                      </m:r>
                      <m:r>
                        <a:rPr lang="en-IE" sz="2800" b="1" i="1" smtClean="0">
                          <a:latin typeface="Cambria Math"/>
                        </a:rPr>
                        <m:t> </m:t>
                      </m:r>
                      <m:r>
                        <a:rPr lang="en-IE" sz="2800" b="1" i="1" smtClean="0">
                          <a:latin typeface="Cambria Math"/>
                        </a:rPr>
                        <m:t>𝒅</m:t>
                      </m:r>
                      <m:r>
                        <a:rPr lang="en-IE" sz="2800" b="1" i="1" smtClean="0">
                          <a:latin typeface="Cambria Math"/>
                        </a:rPr>
                        <m:t>&gt;</m:t>
                      </m:r>
                      <m:r>
                        <a:rPr lang="en-IE" sz="2800" b="1" i="1" smtClean="0">
                          <a:latin typeface="Cambria Math"/>
                        </a:rPr>
                        <m:t>𝟏𝟖𝟎</m:t>
                      </m:r>
                      <m:r>
                        <a:rPr lang="en-IE" sz="2800" b="1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IE" sz="2800" b="1" dirty="0" smtClean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5374" y="1602378"/>
                <a:ext cx="3054041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1297729" y="1916832"/>
                <a:ext cx="110318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  <m:r>
                        <a:rPr lang="en-IE" sz="24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𝟏𝟏</m:t>
                      </m:r>
                      <m:r>
                        <a:rPr lang="en-IE" sz="2400" b="1" i="1">
                          <a:solidFill>
                            <a:srgbClr val="FF0000"/>
                          </a:solidFill>
                          <a:latin typeface="Cambria Math"/>
                        </a:rPr>
                        <m:t>𝟎</m:t>
                      </m:r>
                      <m:r>
                        <a:rPr lang="en-IE" sz="2400" b="1" i="1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IE" sz="24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729" y="1916832"/>
                <a:ext cx="1103187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7227725" y="1916832"/>
                <a:ext cx="110318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  <m:r>
                        <a:rPr lang="en-IE" sz="24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𝟏𝟏</m:t>
                      </m:r>
                      <m:r>
                        <a:rPr lang="en-IE" sz="2400" b="1" i="1">
                          <a:solidFill>
                            <a:srgbClr val="FF0000"/>
                          </a:solidFill>
                          <a:latin typeface="Cambria Math"/>
                        </a:rPr>
                        <m:t>𝟎</m:t>
                      </m:r>
                      <m:r>
                        <a:rPr lang="en-IE" sz="2400" b="1" i="1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IE" sz="24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7725" y="1916832"/>
                <a:ext cx="1103187" cy="46166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3868095" y="2328337"/>
                <a:ext cx="176759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800" b="1" i="1" smtClean="0">
                          <a:latin typeface="Cambria Math"/>
                        </a:rPr>
                        <m:t>𝟓</m:t>
                      </m:r>
                      <m:r>
                        <a:rPr lang="en-IE" sz="2800" b="1" i="1" smtClean="0">
                          <a:latin typeface="Cambria Math"/>
                        </a:rPr>
                        <m:t> </m:t>
                      </m:r>
                      <m:r>
                        <a:rPr lang="en-IE" sz="2800" b="1" i="1" smtClean="0">
                          <a:latin typeface="Cambria Math"/>
                        </a:rPr>
                        <m:t>𝒅</m:t>
                      </m:r>
                      <m:r>
                        <a:rPr lang="en-IE" sz="2800" b="1" i="1" smtClean="0">
                          <a:latin typeface="Cambria Math"/>
                        </a:rPr>
                        <m:t>&gt;</m:t>
                      </m:r>
                      <m:r>
                        <a:rPr lang="en-IE" sz="2800" b="1" i="1" smtClean="0">
                          <a:latin typeface="Cambria Math"/>
                        </a:rPr>
                        <m:t>𝟕𝟎</m:t>
                      </m:r>
                      <m:r>
                        <a:rPr lang="en-IE" sz="2800" b="1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IE" sz="2800" b="1" dirty="0" smtClean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095" y="2328337"/>
                <a:ext cx="1767599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1283667" y="2668850"/>
                <a:ext cx="73558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÷</m:t>
                      </m:r>
                      <m:r>
                        <a:rPr lang="en-IE" sz="24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𝟓</m:t>
                      </m:r>
                    </m:oMath>
                  </m:oMathPara>
                </a14:m>
                <a:endParaRPr lang="en-IE" sz="24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3667" y="2668850"/>
                <a:ext cx="735586" cy="46166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7213663" y="2668850"/>
                <a:ext cx="73558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÷</m:t>
                      </m:r>
                      <m:r>
                        <a:rPr lang="en-IE" sz="2400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𝟓</m:t>
                      </m:r>
                    </m:oMath>
                  </m:oMathPara>
                </a14:m>
                <a:endParaRPr lang="en-IE" sz="24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663" y="2668850"/>
                <a:ext cx="735586" cy="46166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4195534" y="2879358"/>
                <a:ext cx="14742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800" b="1" i="1" smtClean="0">
                          <a:latin typeface="Cambria Math"/>
                        </a:rPr>
                        <m:t>𝒅</m:t>
                      </m:r>
                      <m:r>
                        <a:rPr lang="en-IE" sz="2800" b="1" i="1" smtClean="0">
                          <a:latin typeface="Cambria Math"/>
                        </a:rPr>
                        <m:t>&gt;</m:t>
                      </m:r>
                      <m:r>
                        <a:rPr lang="en-IE" sz="2800" b="1" i="1" smtClean="0">
                          <a:latin typeface="Cambria Math"/>
                        </a:rPr>
                        <m:t>𝟏𝟒</m:t>
                      </m:r>
                      <m:r>
                        <a:rPr lang="en-IE" sz="2800" b="1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IE" sz="2800" b="1" dirty="0" smtClean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534" y="2879358"/>
                <a:ext cx="1474250" cy="52322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28" y="3448454"/>
            <a:ext cx="220568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019395" y="378904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IE" sz="2400" b="1" dirty="0">
                <a:solidFill>
                  <a:srgbClr val="C00000"/>
                </a:solidFill>
              </a:rPr>
              <a:t>When does Owen have more money than John in his wallet?</a:t>
            </a:r>
            <a:endParaRPr lang="en-IE" sz="2400" b="1" dirty="0">
              <a:solidFill>
                <a:srgbClr val="C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7584" y="5157192"/>
            <a:ext cx="7920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IE" sz="2400" b="1" dirty="0" smtClean="0">
                <a:solidFill>
                  <a:srgbClr val="C00000"/>
                </a:solidFill>
              </a:rPr>
              <a:t>Owen has more money than John on days 15,16, 17 and 18</a:t>
            </a:r>
            <a:endParaRPr lang="en-IE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03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70446"/>
            <a:ext cx="1792265" cy="16904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9687" y="2138168"/>
            <a:ext cx="74046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IE" sz="2400" b="1" dirty="0">
                <a:solidFill>
                  <a:srgbClr val="C00000"/>
                </a:solidFill>
              </a:rPr>
              <a:t>John has 18 ten-cent coins in his wallet and Owen has 22 five-cent coins in his wallet. </a:t>
            </a:r>
          </a:p>
          <a:p>
            <a:pPr lvl="0"/>
            <a:r>
              <a:rPr lang="en-IE" sz="2400" b="1" dirty="0">
                <a:solidFill>
                  <a:srgbClr val="C00000"/>
                </a:solidFill>
              </a:rPr>
              <a:t>Each day, they decide to take one coin from their wallets and put it into a money box, until one of them has no more coins left in their wallet.</a:t>
            </a:r>
          </a:p>
          <a:p>
            <a:pPr lvl="0"/>
            <a:r>
              <a:rPr lang="en-IE" sz="2400" b="1" dirty="0">
                <a:solidFill>
                  <a:srgbClr val="C00000"/>
                </a:solidFill>
              </a:rPr>
              <a:t> </a:t>
            </a:r>
          </a:p>
          <a:p>
            <a:pPr lvl="0"/>
            <a:r>
              <a:rPr lang="en-IE" sz="2400" b="1" dirty="0">
                <a:solidFill>
                  <a:srgbClr val="C00000"/>
                </a:solidFill>
              </a:rPr>
              <a:t>When does Owen have more money than John in his wallet?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Bevel 5"/>
          <p:cNvSpPr/>
          <p:nvPr/>
        </p:nvSpPr>
        <p:spPr>
          <a:xfrm>
            <a:off x="8426691" y="6157823"/>
            <a:ext cx="504000" cy="504000"/>
          </a:xfrm>
          <a:prstGeom prst="bevel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chemeClr val="accent2">
                    <a:lumMod val="75000"/>
                  </a:schemeClr>
                </a:solidFill>
              </a:rPr>
              <a:t>2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5" t="3675" r="14570" b="3768"/>
          <a:stretch/>
        </p:blipFill>
        <p:spPr bwMode="auto">
          <a:xfrm>
            <a:off x="467543" y="260647"/>
            <a:ext cx="2449370" cy="1656185"/>
          </a:xfrm>
          <a:prstGeom prst="roundRect">
            <a:avLst/>
          </a:prstGeom>
          <a:noFill/>
          <a:ln>
            <a:noFill/>
          </a:ln>
          <a:effectLst/>
          <a:scene3d>
            <a:camera prst="perspectiveContrastingRightFacing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07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"/>
          <a:stretch/>
        </p:blipFill>
        <p:spPr bwMode="auto">
          <a:xfrm>
            <a:off x="611560" y="628538"/>
            <a:ext cx="8064896" cy="57795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14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8"/>
          <a:stretch/>
        </p:blipFill>
        <p:spPr bwMode="auto">
          <a:xfrm>
            <a:off x="899592" y="980728"/>
            <a:ext cx="7692213" cy="4968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1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9"/>
          <a:stretch/>
        </p:blipFill>
        <p:spPr bwMode="auto">
          <a:xfrm>
            <a:off x="395536" y="404664"/>
            <a:ext cx="8280920" cy="60621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7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200800" cy="62646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62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nnie\Pictures\2013-01-07 john nd owen\john nd owen 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8064896" cy="61206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94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2" descr="C:\Users\Jillian\Desktop\annie4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5" r="6564" b="27284"/>
          <a:stretch/>
        </p:blipFill>
        <p:spPr bwMode="auto">
          <a:xfrm>
            <a:off x="827748" y="837000"/>
            <a:ext cx="7488504" cy="5184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35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96752"/>
            <a:ext cx="6087169" cy="4407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07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7272808" cy="5769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57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340768"/>
            <a:ext cx="4176464" cy="403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7744" y="620688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000" b="1" dirty="0" smtClean="0">
                <a:solidFill>
                  <a:srgbClr val="C00000"/>
                </a:solidFill>
              </a:rPr>
              <a:t>Number Systems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27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Graphing Inequality Solutions on the Number Line.</a:t>
            </a:r>
            <a:endParaRPr lang="en-I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1043608" y="2060848"/>
                <a:ext cx="6912768" cy="3744416"/>
              </a:xfrm>
            </p:spPr>
            <p:txBody>
              <a:bodyPr/>
              <a:lstStyle/>
              <a:p>
                <a:r>
                  <a:rPr lang="en-GB" dirty="0" smtClean="0"/>
                  <a:t>Represent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/>
                      </a:rPr>
                      <m:t>𝑥</m:t>
                    </m:r>
                    <m:r>
                      <a:rPr lang="en-GB" i="1">
                        <a:latin typeface="Cambria Math"/>
                        <a:ea typeface="Cambria Math"/>
                      </a:rPr>
                      <m:t>≥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14, 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𝑥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∈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𝑁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IE" dirty="0" smtClean="0"/>
                  <a:t>on a number line.</a:t>
                </a:r>
              </a:p>
              <a:p>
                <a:pPr marL="0" indent="0">
                  <a:buNone/>
                </a:pPr>
                <a:r>
                  <a:rPr lang="en-GB" dirty="0" smtClean="0"/>
                  <a:t>              </a:t>
                </a:r>
                <a:endParaRPr lang="en-IE" dirty="0" smtClean="0"/>
              </a:p>
              <a:p>
                <a:r>
                  <a:rPr lang="en-GB" dirty="0" smtClean="0"/>
                  <a:t>Represent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/>
                      </a:rPr>
                      <m:t>𝑥</m:t>
                    </m:r>
                    <m:r>
                      <a:rPr lang="en-GB" i="1">
                        <a:latin typeface="Cambria Math"/>
                        <a:ea typeface="Cambria Math"/>
                      </a:rPr>
                      <m:t>≥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14, 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𝑥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∈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𝑅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IE" dirty="0" smtClean="0"/>
                  <a:t>on a number line.</a:t>
                </a:r>
              </a:p>
              <a:p>
                <a:pPr marL="0" indent="0">
                  <a:buNone/>
                </a:pPr>
                <a:endParaRPr lang="en-IE" dirty="0" smtClean="0"/>
              </a:p>
              <a:p>
                <a:r>
                  <a:rPr lang="en-GB" dirty="0" smtClean="0"/>
                  <a:t>Represent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/>
                      </a:rPr>
                      <m:t>𝑥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&gt;14, 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𝑥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∈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𝑅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IE" dirty="0" smtClean="0"/>
                  <a:t>on a number line.</a:t>
                </a:r>
                <a:endParaRPr lang="en-IE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1043608" y="2060848"/>
                <a:ext cx="6912768" cy="3744416"/>
              </a:xfrm>
              <a:blipFill rotWithShape="1">
                <a:blip r:embed="rId2"/>
                <a:stretch>
                  <a:fillRect l="-794" t="-1303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/>
          <p:cNvGrpSpPr/>
          <p:nvPr/>
        </p:nvGrpSpPr>
        <p:grpSpPr>
          <a:xfrm>
            <a:off x="2843808" y="2554617"/>
            <a:ext cx="3096344" cy="442335"/>
            <a:chOff x="2843808" y="2554617"/>
            <a:chExt cx="3096344" cy="44233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2554617"/>
              <a:ext cx="3096344" cy="442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3131840" y="2647198"/>
              <a:ext cx="144016" cy="1337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714013" y="2647199"/>
              <a:ext cx="144016" cy="1337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4932040" y="2647199"/>
              <a:ext cx="144016" cy="1337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>
                <a:solidFill>
                  <a:prstClr val="white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5508104" y="2647199"/>
              <a:ext cx="144016" cy="1337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>
                <a:solidFill>
                  <a:prstClr val="white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326022" y="2647199"/>
              <a:ext cx="144016" cy="1337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>
                <a:solidFill>
                  <a:prstClr val="white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843808" y="3356992"/>
            <a:ext cx="3168352" cy="442335"/>
            <a:chOff x="2843808" y="3356992"/>
            <a:chExt cx="3168352" cy="442335"/>
          </a:xfrm>
        </p:grpSpPr>
        <p:grpSp>
          <p:nvGrpSpPr>
            <p:cNvPr id="34" name="Group 33"/>
            <p:cNvGrpSpPr/>
            <p:nvPr/>
          </p:nvGrpSpPr>
          <p:grpSpPr>
            <a:xfrm>
              <a:off x="2843808" y="3356992"/>
              <a:ext cx="3168352" cy="442335"/>
              <a:chOff x="2843808" y="4581128"/>
              <a:chExt cx="3168352" cy="442335"/>
            </a:xfrm>
          </p:grpSpPr>
          <p:pic>
            <p:nvPicPr>
              <p:cNvPr id="35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08" y="4581128"/>
                <a:ext cx="3096344" cy="4423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36" name="Straight Arrow Connector 35"/>
              <p:cNvCxnSpPr/>
              <p:nvPr/>
            </p:nvCxnSpPr>
            <p:spPr>
              <a:xfrm>
                <a:off x="3275856" y="4797151"/>
                <a:ext cx="2736304" cy="1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Oval 25"/>
            <p:cNvSpPr/>
            <p:nvPr/>
          </p:nvSpPr>
          <p:spPr>
            <a:xfrm>
              <a:off x="3131840" y="3490721"/>
              <a:ext cx="144016" cy="15430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843808" y="4581128"/>
            <a:ext cx="3168352" cy="442335"/>
            <a:chOff x="2843808" y="4581128"/>
            <a:chExt cx="3168352" cy="442335"/>
          </a:xfrm>
        </p:grpSpPr>
        <p:grpSp>
          <p:nvGrpSpPr>
            <p:cNvPr id="31" name="Group 30"/>
            <p:cNvGrpSpPr/>
            <p:nvPr/>
          </p:nvGrpSpPr>
          <p:grpSpPr>
            <a:xfrm>
              <a:off x="2843808" y="4581128"/>
              <a:ext cx="3168352" cy="442335"/>
              <a:chOff x="2843808" y="4581128"/>
              <a:chExt cx="3168352" cy="442335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08" y="4581128"/>
                <a:ext cx="3096344" cy="4423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3" name="Straight Arrow Connector 22"/>
              <p:cNvCxnSpPr/>
              <p:nvPr/>
            </p:nvCxnSpPr>
            <p:spPr>
              <a:xfrm>
                <a:off x="3275856" y="4797151"/>
                <a:ext cx="2736304" cy="1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Oval 31"/>
            <p:cNvSpPr/>
            <p:nvPr/>
          </p:nvSpPr>
          <p:spPr>
            <a:xfrm>
              <a:off x="3131840" y="4725144"/>
              <a:ext cx="144016" cy="144016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>
                <a:solidFill>
                  <a:prstClr val="white"/>
                </a:solidFill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0557ED-D0A1-4DF1-9AB3-8B7688924E59}" type="slidenum">
              <a:rPr lang="en-IE" smtClean="0"/>
              <a:pPr>
                <a:defRPr/>
              </a:pPr>
              <a:t>29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2877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1348944"/>
            <a:ext cx="7416824" cy="4116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55"/>
              </a:lnSpc>
              <a:spcAft>
                <a:spcPts val="570"/>
              </a:spcAft>
            </a:pPr>
            <a:r>
              <a:rPr lang="en-IE" sz="3600" dirty="0">
                <a:solidFill>
                  <a:srgbClr val="B20737"/>
                </a:solidFill>
                <a:latin typeface="Arial Black"/>
                <a:ea typeface="Calibri"/>
                <a:cs typeface="Times New Roman"/>
              </a:rPr>
              <a:t>Prior</a:t>
            </a:r>
            <a:r>
              <a:rPr lang="en-IE" sz="3600" spc="145" dirty="0">
                <a:solidFill>
                  <a:srgbClr val="B20737"/>
                </a:solidFill>
                <a:latin typeface="Arial Black"/>
                <a:ea typeface="Calibri"/>
                <a:cs typeface="Times New Roman"/>
              </a:rPr>
              <a:t> </a:t>
            </a:r>
            <a:r>
              <a:rPr lang="en-IE" sz="3600" dirty="0" smtClean="0">
                <a:solidFill>
                  <a:srgbClr val="B20737"/>
                </a:solidFill>
                <a:latin typeface="Arial Black"/>
                <a:ea typeface="Calibri"/>
                <a:cs typeface="Times New Roman"/>
              </a:rPr>
              <a:t>Knowledge</a:t>
            </a:r>
          </a:p>
          <a:p>
            <a:pPr>
              <a:lnSpc>
                <a:spcPts val="2255"/>
              </a:lnSpc>
              <a:spcAft>
                <a:spcPts val="570"/>
              </a:spcAft>
            </a:pPr>
            <a:endParaRPr lang="en-IE" sz="2400" dirty="0">
              <a:ea typeface="Calibri"/>
              <a:cs typeface="Times New Roman"/>
            </a:endParaRPr>
          </a:p>
          <a:p>
            <a:pPr>
              <a:lnSpc>
                <a:spcPts val="1115"/>
              </a:lnSpc>
              <a:spcAft>
                <a:spcPts val="285"/>
              </a:spcAft>
            </a:pPr>
            <a:r>
              <a:rPr lang="en-IE" b="1" dirty="0">
                <a:solidFill>
                  <a:srgbClr val="B20737"/>
                </a:solidFill>
                <a:latin typeface="Arial"/>
                <a:ea typeface="Calibri"/>
                <a:cs typeface="Times New Roman"/>
              </a:rPr>
              <a:t>Students</a:t>
            </a:r>
            <a:r>
              <a:rPr lang="en-IE" b="1" spc="-25" dirty="0">
                <a:solidFill>
                  <a:srgbClr val="B20737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IE" b="1" dirty="0">
                <a:solidFill>
                  <a:srgbClr val="B20737"/>
                </a:solidFill>
                <a:latin typeface="Arial"/>
                <a:ea typeface="Calibri"/>
                <a:cs typeface="Times New Roman"/>
              </a:rPr>
              <a:t>have</a:t>
            </a:r>
            <a:r>
              <a:rPr lang="en-IE" b="1" spc="-25" dirty="0">
                <a:solidFill>
                  <a:srgbClr val="B20737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IE" b="1" dirty="0">
                <a:solidFill>
                  <a:srgbClr val="B20737"/>
                </a:solidFill>
                <a:latin typeface="Arial"/>
                <a:ea typeface="Calibri"/>
                <a:cs typeface="Times New Roman"/>
              </a:rPr>
              <a:t>prior</a:t>
            </a:r>
            <a:r>
              <a:rPr lang="en-IE" b="1" spc="-30" dirty="0">
                <a:solidFill>
                  <a:srgbClr val="B20737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IE" b="1" dirty="0">
                <a:solidFill>
                  <a:srgbClr val="B20737"/>
                </a:solidFill>
                <a:latin typeface="Arial"/>
                <a:ea typeface="Calibri"/>
                <a:cs typeface="Times New Roman"/>
              </a:rPr>
              <a:t>knowledge</a:t>
            </a:r>
            <a:r>
              <a:rPr lang="en-IE" b="1" spc="-25" dirty="0">
                <a:solidFill>
                  <a:srgbClr val="B20737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IE" b="1" dirty="0">
                <a:solidFill>
                  <a:srgbClr val="B20737"/>
                </a:solidFill>
                <a:latin typeface="Arial"/>
                <a:ea typeface="Calibri"/>
                <a:cs typeface="Times New Roman"/>
              </a:rPr>
              <a:t>of</a:t>
            </a:r>
            <a:r>
              <a:rPr lang="en-IE" b="1" spc="-30" dirty="0">
                <a:solidFill>
                  <a:srgbClr val="B20737"/>
                </a:solidFill>
                <a:latin typeface="Arial"/>
                <a:ea typeface="Calibri"/>
                <a:cs typeface="Times New Roman"/>
              </a:rPr>
              <a:t>:</a:t>
            </a:r>
            <a:endParaRPr lang="en-IE" sz="2400" b="1" dirty="0">
              <a:ea typeface="Calibri"/>
              <a:cs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Symbol"/>
              <a:buChar char=""/>
            </a:pPr>
            <a:r>
              <a:rPr lang="en-IE" b="1" dirty="0">
                <a:solidFill>
                  <a:srgbClr val="B20737"/>
                </a:solidFill>
                <a:latin typeface="Arial"/>
                <a:cs typeface="Times New Roman"/>
              </a:rPr>
              <a:t>Sets</a:t>
            </a:r>
            <a:endParaRPr lang="en-IE" b="1" dirty="0"/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Symbol"/>
              <a:buChar char=""/>
            </a:pPr>
            <a:r>
              <a:rPr lang="en-IE" b="1" dirty="0">
                <a:solidFill>
                  <a:srgbClr val="B20737"/>
                </a:solidFill>
                <a:latin typeface="Arial"/>
                <a:cs typeface="Times New Roman"/>
              </a:rPr>
              <a:t>Number systems</a:t>
            </a:r>
            <a:endParaRPr lang="en-IE" b="1" dirty="0"/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Symbol"/>
              <a:buChar char=""/>
            </a:pPr>
            <a:r>
              <a:rPr lang="en-IE" b="1" dirty="0">
                <a:solidFill>
                  <a:srgbClr val="B20737"/>
                </a:solidFill>
                <a:latin typeface="Arial"/>
                <a:cs typeface="Times New Roman"/>
              </a:rPr>
              <a:t>How to represent all number systems on the number line</a:t>
            </a:r>
            <a:endParaRPr lang="en-IE" b="1" dirty="0"/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Symbol"/>
              <a:buChar char=""/>
            </a:pPr>
            <a:r>
              <a:rPr lang="en-IE" b="1" dirty="0">
                <a:solidFill>
                  <a:srgbClr val="B20737"/>
                </a:solidFill>
                <a:latin typeface="Arial"/>
                <a:cs typeface="Times New Roman"/>
              </a:rPr>
              <a:t>Order of numbers on the number line</a:t>
            </a:r>
            <a:endParaRPr lang="en-IE" b="1" dirty="0"/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Symbol"/>
              <a:buChar char=""/>
            </a:pPr>
            <a:r>
              <a:rPr lang="en-IE" b="1" dirty="0">
                <a:solidFill>
                  <a:srgbClr val="B20737"/>
                </a:solidFill>
                <a:latin typeface="Arial"/>
                <a:cs typeface="Times New Roman"/>
              </a:rPr>
              <a:t>Patterns including: completing tables and drawing graphs of patterns</a:t>
            </a:r>
            <a:endParaRPr lang="en-IE" b="1" dirty="0"/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Symbol"/>
              <a:buChar char=""/>
            </a:pPr>
            <a:r>
              <a:rPr lang="en-IE" b="1">
                <a:solidFill>
                  <a:srgbClr val="B20737"/>
                </a:solidFill>
                <a:latin typeface="Arial"/>
                <a:cs typeface="Times New Roman"/>
              </a:rPr>
              <a:t>Linear e</a:t>
            </a:r>
            <a:r>
              <a:rPr lang="en-IE" b="1" smtClean="0">
                <a:solidFill>
                  <a:srgbClr val="B20737"/>
                </a:solidFill>
                <a:latin typeface="Arial"/>
                <a:cs typeface="Times New Roman"/>
              </a:rPr>
              <a:t>quations </a:t>
            </a:r>
            <a:r>
              <a:rPr lang="en-IE" b="1" dirty="0">
                <a:solidFill>
                  <a:srgbClr val="B20737"/>
                </a:solidFill>
                <a:latin typeface="Arial"/>
                <a:cs typeface="Times New Roman"/>
              </a:rPr>
              <a:t>in one unknown</a:t>
            </a:r>
            <a:endParaRPr lang="en-IE" b="1" dirty="0">
              <a:effectLst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53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13180460"/>
                  </p:ext>
                </p:extLst>
              </p:nvPr>
            </p:nvGraphicFramePr>
            <p:xfrm>
              <a:off x="395536" y="1412776"/>
              <a:ext cx="8280920" cy="3816424"/>
            </p:xfrm>
            <a:graphic>
              <a:graphicData uri="http://schemas.openxmlformats.org/drawingml/2006/table">
                <a:tbl>
                  <a:tblPr firstRow="1" firstCol="1" bandRow="1">
                    <a:tableStyleId>{08FB837D-C827-4EFA-A057-4D05807E0F7C}</a:tableStyleId>
                  </a:tblPr>
                  <a:tblGrid>
                    <a:gridCol w="2400641"/>
                    <a:gridCol w="2860149"/>
                    <a:gridCol w="3020130"/>
                  </a:tblGrid>
                  <a:tr h="122886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IE" sz="1200" dirty="0">
                              <a:effectLst/>
                            </a:rPr>
                            <a:t>Topic</a:t>
                          </a:r>
                          <a:endParaRPr lang="en-IE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IE" sz="1200" dirty="0">
                              <a:effectLst/>
                            </a:rPr>
                            <a:t>Description of topic</a:t>
                          </a:r>
                        </a:p>
                        <a:p>
                          <a:pPr>
                            <a:lnSpc>
                              <a:spcPts val="1115"/>
                            </a:lnSpc>
                            <a:spcAft>
                              <a:spcPts val="1135"/>
                            </a:spcAft>
                          </a:pPr>
                          <a:r>
                            <a:rPr lang="en-IE" sz="1200" dirty="0">
                              <a:effectLst/>
                            </a:rPr>
                            <a:t>Students learn about</a:t>
                          </a:r>
                          <a:endParaRPr lang="en-IE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IE" sz="1200" dirty="0">
                              <a:effectLst/>
                            </a:rPr>
                            <a:t>Learning outcomes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IE" sz="1200" dirty="0">
                              <a:effectLst/>
                            </a:rPr>
                            <a:t>Students should be able to</a:t>
                          </a:r>
                          <a:endParaRPr lang="en-IE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58755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>
                            <a:lnSpc>
                              <a:spcPts val="1115"/>
                            </a:lnSpc>
                            <a:spcAft>
                              <a:spcPts val="1135"/>
                            </a:spcAft>
                          </a:pPr>
                          <a:r>
                            <a:rPr lang="en-IE" sz="1200" dirty="0">
                              <a:effectLst/>
                            </a:rPr>
                            <a:t>4.7 Equations and Inequalities</a:t>
                          </a:r>
                          <a:endParaRPr lang="en-IE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>
                            <a:lnSpc>
                              <a:spcPts val="1115"/>
                            </a:lnSpc>
                            <a:spcAft>
                              <a:spcPts val="1135"/>
                            </a:spcAft>
                          </a:pPr>
                          <a:r>
                            <a:rPr lang="en-IE" sz="1200" dirty="0">
                              <a:effectLst/>
                            </a:rPr>
                            <a:t>Using a variety of problem solving strategies to solve equations and inequalities. They identify the necessary information, represent problems mathematically, making correct use of symbols, words, diagrams, tables and graphs.</a:t>
                          </a:r>
                          <a:endParaRPr lang="en-IE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>
                            <a:lnSpc>
                              <a:spcPts val="1115"/>
                            </a:lnSpc>
                            <a:spcAft>
                              <a:spcPts val="1135"/>
                            </a:spcAft>
                          </a:pPr>
                          <a:r>
                            <a:rPr lang="en-IE" sz="1200" dirty="0">
                              <a:effectLst/>
                            </a:rPr>
                            <a:t>Solve linear inequalities in one variable of the form </a:t>
                          </a:r>
                          <a14:m>
                            <m:oMath xmlns:m="http://schemas.openxmlformats.org/officeDocument/2006/math"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IE" sz="1200" i="1">
                                      <a:effectLst/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IE" sz="1200">
                                      <a:effectLst/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≤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𝑘</m:t>
                              </m:r>
                            </m:oMath>
                          </a14:m>
                          <a:r>
                            <a:rPr lang="en-IE" sz="1200" dirty="0">
                              <a:effectLst/>
                            </a:rPr>
                            <a:t> where </a:t>
                          </a:r>
                          <a14:m>
                            <m:oMath xmlns:m="http://schemas.openxmlformats.org/officeDocument/2006/math"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              </m:t>
                              </m:r>
                            </m:oMath>
                          </a14:m>
                          <a:endParaRPr lang="en-IE" sz="1200" dirty="0">
                            <a:effectLst/>
                          </a:endParaRPr>
                        </a:p>
                        <a:p>
                          <a:pPr>
                            <a:lnSpc>
                              <a:spcPts val="1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IE" sz="1200" i="1">
                                      <a:effectLst/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IE" sz="1200">
                                      <a:effectLst/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=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𝑎𝑥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+ 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𝑏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,        </m:t>
                              </m:r>
                            </m:oMath>
                          </a14:m>
                          <a:r>
                            <a:rPr lang="en-IE" sz="1200" dirty="0">
                              <a:effectLst/>
                            </a:rPr>
                            <a:t> </a:t>
                          </a:r>
                        </a:p>
                        <a:p>
                          <a:pPr>
                            <a:lnSpc>
                              <a:spcPts val="1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∈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𝑵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 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𝑎𝑛𝑑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 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𝑏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,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𝑘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, ∈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𝒁</m:t>
                              </m:r>
                            </m:oMath>
                          </a14:m>
                          <a:r>
                            <a:rPr lang="en-IE" sz="1200" dirty="0">
                              <a:effectLst/>
                            </a:rPr>
                            <a:t> ;</a:t>
                          </a:r>
                        </a:p>
                        <a:p>
                          <a:pPr>
                            <a:lnSpc>
                              <a:spcPts val="1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IE" sz="1200" dirty="0">
                              <a:effectLst/>
                            </a:rPr>
                            <a:t> </a:t>
                          </a:r>
                        </a:p>
                        <a:p>
                          <a:pPr>
                            <a:lnSpc>
                              <a:spcPts val="1000"/>
                            </a:lnSpc>
                            <a:spcAft>
                              <a:spcPts val="1135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𝒌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≤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𝒈</m:t>
                              </m:r>
                              <m:d>
                                <m:dPr>
                                  <m:ctrlPr>
                                    <a:rPr lang="en-IE" sz="1200" i="1">
                                      <a:effectLst/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IE" sz="1200">
                                      <a:effectLst/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≤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𝒉</m:t>
                              </m:r>
                            </m:oMath>
                          </a14:m>
                          <a:r>
                            <a:rPr lang="en-IE" sz="1200" dirty="0">
                              <a:effectLst/>
                            </a:rPr>
                            <a:t> where </a:t>
                          </a:r>
                          <a14:m>
                            <m:oMath xmlns:m="http://schemas.openxmlformats.org/officeDocument/2006/math"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𝒈</m:t>
                              </m:r>
                              <m:d>
                                <m:dPr>
                                  <m:ctrlPr>
                                    <a:rPr lang="en-IE" sz="1200" i="1">
                                      <a:effectLst/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IE" sz="1200">
                                      <a:effectLst/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=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𝒂𝒙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+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𝒃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 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𝐚𝐧𝐝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 </m:t>
                              </m:r>
                            </m:oMath>
                          </a14:m>
                          <a:r>
                            <a:rPr lang="en-IE" sz="1200" dirty="0"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𝒌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,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𝒂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,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𝒃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,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𝒉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,∈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𝒁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 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𝐚𝐧𝐝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 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𝒙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∈</m:t>
                              </m:r>
                              <m:r>
                                <a:rPr lang="en-IE" sz="1200">
                                  <a:effectLst/>
                                  <a:latin typeface="Cambria Math"/>
                                </a:rPr>
                                <m:t>𝑹</m:t>
                              </m:r>
                            </m:oMath>
                          </a14:m>
                          <a:r>
                            <a:rPr lang="en-IE" sz="1200" dirty="0">
                              <a:effectLst/>
                            </a:rPr>
                            <a:t> </a:t>
                          </a:r>
                          <a:endParaRPr lang="en-IE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13180460"/>
                  </p:ext>
                </p:extLst>
              </p:nvPr>
            </p:nvGraphicFramePr>
            <p:xfrm>
              <a:off x="395536" y="1412776"/>
              <a:ext cx="8280920" cy="3816424"/>
            </p:xfrm>
            <a:graphic>
              <a:graphicData uri="http://schemas.openxmlformats.org/drawingml/2006/table">
                <a:tbl>
                  <a:tblPr firstRow="1" firstCol="1" bandRow="1">
                    <a:tableStyleId>{08FB837D-C827-4EFA-A057-4D05807E0F7C}</a:tableStyleId>
                  </a:tblPr>
                  <a:tblGrid>
                    <a:gridCol w="2400641"/>
                    <a:gridCol w="2860149"/>
                    <a:gridCol w="3020130"/>
                  </a:tblGrid>
                  <a:tr h="122886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IE" sz="1200" dirty="0">
                              <a:effectLst/>
                            </a:rPr>
                            <a:t>Topic</a:t>
                          </a:r>
                          <a:endParaRPr lang="en-IE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IE" sz="1200" dirty="0">
                              <a:effectLst/>
                            </a:rPr>
                            <a:t>Description of topic</a:t>
                          </a:r>
                        </a:p>
                        <a:p>
                          <a:pPr>
                            <a:lnSpc>
                              <a:spcPts val="1115"/>
                            </a:lnSpc>
                            <a:spcAft>
                              <a:spcPts val="1135"/>
                            </a:spcAft>
                          </a:pPr>
                          <a:r>
                            <a:rPr lang="en-IE" sz="1200" dirty="0">
                              <a:effectLst/>
                            </a:rPr>
                            <a:t>Students learn about</a:t>
                          </a:r>
                          <a:endParaRPr lang="en-IE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IE" sz="1200" dirty="0">
                              <a:effectLst/>
                            </a:rPr>
                            <a:t>Learning outcomes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IE" sz="1200" dirty="0">
                              <a:effectLst/>
                            </a:rPr>
                            <a:t>Students should be able to</a:t>
                          </a:r>
                          <a:endParaRPr lang="en-IE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58755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>
                            <a:lnSpc>
                              <a:spcPts val="1115"/>
                            </a:lnSpc>
                            <a:spcAft>
                              <a:spcPts val="1135"/>
                            </a:spcAft>
                          </a:pPr>
                          <a:r>
                            <a:rPr lang="en-IE" sz="1200" dirty="0">
                              <a:effectLst/>
                            </a:rPr>
                            <a:t>4.7 Equations and Inequalities</a:t>
                          </a:r>
                          <a:endParaRPr lang="en-IE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>
                            <a:lnSpc>
                              <a:spcPts val="1115"/>
                            </a:lnSpc>
                            <a:spcAft>
                              <a:spcPts val="1135"/>
                            </a:spcAft>
                          </a:pPr>
                          <a:r>
                            <a:rPr lang="en-IE" sz="1200" dirty="0">
                              <a:effectLst/>
                            </a:rPr>
                            <a:t>Using a variety of problem solving strategies to solve equations and inequalities. They identify the necessary information, represent problems mathematically, making correct use of symbols, words, diagrams, tables and graphs.</a:t>
                          </a:r>
                          <a:endParaRPr lang="en-IE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175758" t="-48821" r="-1414" b="-235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26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645599"/>
            <a:ext cx="7848872" cy="556680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320" y="5229200"/>
            <a:ext cx="4431072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89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719 1.32948E-6 L -0.08577 -0.09017 C -0.06736 -0.10867 -0.05695 -0.13688 -0.05695 -0.16648 C -0.05695 -0.2 -0.06736 -0.22705 -0.08577 -0.24555 L -0.16719 -0.33549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3" y="-16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26" y="438150"/>
            <a:ext cx="4540349" cy="5981700"/>
          </a:xfrm>
          <a:prstGeom prst="rect">
            <a:avLst/>
          </a:prstGeom>
          <a:ln w="127000" cap="sq">
            <a:noFill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81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t0.gstatic.com/images?q=tbn:ANd9GcRiRlGvjutX2G3cuPzSpAa3sq6gV2qIKT7sdEsMPDDEI2AEtvM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420888"/>
            <a:ext cx="525658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836712"/>
            <a:ext cx="813690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300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+mj-ea"/>
                <a:cs typeface="+mj-cs"/>
              </a:rPr>
              <a:t>Problem Solving in Junior Cycle</a:t>
            </a:r>
            <a:endParaRPr lang="en-IE" b="1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2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836712"/>
            <a:ext cx="813690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300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+mj-ea"/>
                <a:cs typeface="+mj-cs"/>
              </a:rPr>
              <a:t>Problem Solving in Junior Cycle</a:t>
            </a:r>
            <a:endParaRPr lang="en-IE" b="1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3564000" y="1664804"/>
            <a:ext cx="2016000" cy="936104"/>
          </a:xfrm>
          <a:prstGeom prst="flowChartTerminator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Understand </a:t>
            </a:r>
          </a:p>
          <a:p>
            <a:pPr algn="ctr"/>
            <a:r>
              <a:rPr lang="en-IE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</a:t>
            </a:r>
            <a:r>
              <a:rPr lang="en-IE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 problem</a:t>
            </a:r>
            <a:endParaRPr lang="en-IE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Flowchart: Decision 7"/>
          <p:cNvSpPr/>
          <p:nvPr/>
        </p:nvSpPr>
        <p:spPr>
          <a:xfrm>
            <a:off x="1043608" y="2840400"/>
            <a:ext cx="2628000" cy="1224000"/>
          </a:xfrm>
          <a:prstGeom prst="flowChartDecision">
            <a:avLst/>
          </a:prstGeom>
          <a:solidFill>
            <a:schemeClr val="bg1"/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Check solution</a:t>
            </a:r>
            <a:endParaRPr lang="en-IE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5599850" y="2368814"/>
            <a:ext cx="517136" cy="50769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arallelogram 13"/>
          <p:cNvSpPr/>
          <p:nvPr/>
        </p:nvSpPr>
        <p:spPr>
          <a:xfrm>
            <a:off x="5796344" y="2894400"/>
            <a:ext cx="1872000" cy="1116000"/>
          </a:xfrm>
          <a:prstGeom prst="parallelogram">
            <a:avLst/>
          </a:prstGeom>
          <a:solidFill>
            <a:schemeClr val="bg1"/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Make a plan</a:t>
            </a:r>
            <a:endParaRPr lang="en-IE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18000" y="4599420"/>
            <a:ext cx="1908000" cy="5400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Do the plan</a:t>
            </a:r>
            <a:endParaRPr lang="en-IE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87624" y="1930054"/>
            <a:ext cx="1620000" cy="504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dirty="0" smtClean="0">
                <a:solidFill>
                  <a:schemeClr val="tx1"/>
                </a:solidFill>
              </a:rPr>
              <a:t>Extension</a:t>
            </a:r>
            <a:endParaRPr lang="en-IE" sz="2400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>
            <a:stCxn id="15" idx="0"/>
            <a:endCxn id="6" idx="2"/>
          </p:cNvCxnSpPr>
          <p:nvPr/>
        </p:nvCxnSpPr>
        <p:spPr>
          <a:xfrm flipV="1">
            <a:off x="4572000" y="2600908"/>
            <a:ext cx="0" cy="1998512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8" idx="3"/>
            <a:endCxn id="14" idx="5"/>
          </p:cNvCxnSpPr>
          <p:nvPr/>
        </p:nvCxnSpPr>
        <p:spPr>
          <a:xfrm>
            <a:off x="3671608" y="3452400"/>
            <a:ext cx="2264236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987824" y="3789040"/>
            <a:ext cx="630176" cy="81038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526000" y="4064400"/>
            <a:ext cx="918208" cy="53502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reeform 43"/>
          <p:cNvSpPr/>
          <p:nvPr/>
        </p:nvSpPr>
        <p:spPr>
          <a:xfrm>
            <a:off x="5580112" y="2024936"/>
            <a:ext cx="1152000" cy="828000"/>
          </a:xfrm>
          <a:custGeom>
            <a:avLst/>
            <a:gdLst>
              <a:gd name="connsiteX0" fmla="*/ 0 w 870804"/>
              <a:gd name="connsiteY0" fmla="*/ 7739 h 697549"/>
              <a:gd name="connsiteX1" fmla="*/ 513347 w 870804"/>
              <a:gd name="connsiteY1" fmla="*/ 87949 h 697549"/>
              <a:gd name="connsiteX2" fmla="*/ 834189 w 870804"/>
              <a:gd name="connsiteY2" fmla="*/ 633381 h 697549"/>
              <a:gd name="connsiteX3" fmla="*/ 850231 w 870804"/>
              <a:gd name="connsiteY3" fmla="*/ 665465 h 697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804" h="697549">
                <a:moveTo>
                  <a:pt x="0" y="7739"/>
                </a:moveTo>
                <a:cubicBezTo>
                  <a:pt x="187157" y="-4293"/>
                  <a:pt x="374315" y="-16325"/>
                  <a:pt x="513347" y="87949"/>
                </a:cubicBezTo>
                <a:cubicBezTo>
                  <a:pt x="652379" y="192223"/>
                  <a:pt x="778042" y="537128"/>
                  <a:pt x="834189" y="633381"/>
                </a:cubicBezTo>
                <a:cubicBezTo>
                  <a:pt x="890336" y="729634"/>
                  <a:pt x="870283" y="697549"/>
                  <a:pt x="850231" y="665465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" name="Freeform 44"/>
          <p:cNvSpPr/>
          <p:nvPr/>
        </p:nvSpPr>
        <p:spPr>
          <a:xfrm rot="6824397">
            <a:off x="5614970" y="4068971"/>
            <a:ext cx="1152000" cy="828000"/>
          </a:xfrm>
          <a:custGeom>
            <a:avLst/>
            <a:gdLst>
              <a:gd name="connsiteX0" fmla="*/ 0 w 870804"/>
              <a:gd name="connsiteY0" fmla="*/ 7739 h 697549"/>
              <a:gd name="connsiteX1" fmla="*/ 513347 w 870804"/>
              <a:gd name="connsiteY1" fmla="*/ 87949 h 697549"/>
              <a:gd name="connsiteX2" fmla="*/ 834189 w 870804"/>
              <a:gd name="connsiteY2" fmla="*/ 633381 h 697549"/>
              <a:gd name="connsiteX3" fmla="*/ 850231 w 870804"/>
              <a:gd name="connsiteY3" fmla="*/ 665465 h 697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804" h="697549">
                <a:moveTo>
                  <a:pt x="0" y="7739"/>
                </a:moveTo>
                <a:cubicBezTo>
                  <a:pt x="187157" y="-4293"/>
                  <a:pt x="374315" y="-16325"/>
                  <a:pt x="513347" y="87949"/>
                </a:cubicBezTo>
                <a:cubicBezTo>
                  <a:pt x="652379" y="192223"/>
                  <a:pt x="778042" y="537128"/>
                  <a:pt x="834189" y="633381"/>
                </a:cubicBezTo>
                <a:cubicBezTo>
                  <a:pt x="890336" y="729634"/>
                  <a:pt x="870283" y="697549"/>
                  <a:pt x="850231" y="665465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6" name="Freeform 45"/>
          <p:cNvSpPr/>
          <p:nvPr/>
        </p:nvSpPr>
        <p:spPr>
          <a:xfrm rot="10800000">
            <a:off x="2375197" y="4068971"/>
            <a:ext cx="1152000" cy="828000"/>
          </a:xfrm>
          <a:custGeom>
            <a:avLst/>
            <a:gdLst>
              <a:gd name="connsiteX0" fmla="*/ 0 w 870804"/>
              <a:gd name="connsiteY0" fmla="*/ 7739 h 697549"/>
              <a:gd name="connsiteX1" fmla="*/ 513347 w 870804"/>
              <a:gd name="connsiteY1" fmla="*/ 87949 h 697549"/>
              <a:gd name="connsiteX2" fmla="*/ 834189 w 870804"/>
              <a:gd name="connsiteY2" fmla="*/ 633381 h 697549"/>
              <a:gd name="connsiteX3" fmla="*/ 850231 w 870804"/>
              <a:gd name="connsiteY3" fmla="*/ 665465 h 697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804" h="697549">
                <a:moveTo>
                  <a:pt x="0" y="7739"/>
                </a:moveTo>
                <a:cubicBezTo>
                  <a:pt x="187157" y="-4293"/>
                  <a:pt x="374315" y="-16325"/>
                  <a:pt x="513347" y="87949"/>
                </a:cubicBezTo>
                <a:cubicBezTo>
                  <a:pt x="652379" y="192223"/>
                  <a:pt x="778042" y="537128"/>
                  <a:pt x="834189" y="633381"/>
                </a:cubicBezTo>
                <a:cubicBezTo>
                  <a:pt x="890336" y="729634"/>
                  <a:pt x="870283" y="697549"/>
                  <a:pt x="850231" y="665465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Freeform 46"/>
          <p:cNvSpPr/>
          <p:nvPr/>
        </p:nvSpPr>
        <p:spPr>
          <a:xfrm rot="17291233">
            <a:off x="2414787" y="1970856"/>
            <a:ext cx="1152000" cy="828000"/>
          </a:xfrm>
          <a:custGeom>
            <a:avLst/>
            <a:gdLst>
              <a:gd name="connsiteX0" fmla="*/ 0 w 870804"/>
              <a:gd name="connsiteY0" fmla="*/ 7739 h 697549"/>
              <a:gd name="connsiteX1" fmla="*/ 513347 w 870804"/>
              <a:gd name="connsiteY1" fmla="*/ 87949 h 697549"/>
              <a:gd name="connsiteX2" fmla="*/ 834189 w 870804"/>
              <a:gd name="connsiteY2" fmla="*/ 633381 h 697549"/>
              <a:gd name="connsiteX3" fmla="*/ 850231 w 870804"/>
              <a:gd name="connsiteY3" fmla="*/ 665465 h 697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804" h="697549">
                <a:moveTo>
                  <a:pt x="0" y="7739"/>
                </a:moveTo>
                <a:cubicBezTo>
                  <a:pt x="187157" y="-4293"/>
                  <a:pt x="374315" y="-16325"/>
                  <a:pt x="513347" y="87949"/>
                </a:cubicBezTo>
                <a:cubicBezTo>
                  <a:pt x="652379" y="192223"/>
                  <a:pt x="778042" y="537128"/>
                  <a:pt x="834189" y="633381"/>
                </a:cubicBezTo>
                <a:cubicBezTo>
                  <a:pt x="890336" y="729634"/>
                  <a:pt x="870283" y="697549"/>
                  <a:pt x="850231" y="665465"/>
                </a:cubicBezTo>
              </a:path>
            </a:pathLst>
          </a:custGeom>
          <a:noFill/>
          <a:ln w="101600">
            <a:solidFill>
              <a:srgbClr val="00B050"/>
            </a:solidFill>
            <a:headEnd type="none" w="med" len="med"/>
            <a:tailEnd type="triangle" w="med" len="med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8698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484784"/>
            <a:ext cx="8280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IE" sz="2000" b="1" dirty="0">
                <a:solidFill>
                  <a:srgbClr val="C00000"/>
                </a:solidFill>
              </a:rPr>
              <a:t>John has 18 ten-cent coins in his wallet and Owen has 22 five-cent coins in his wallet. </a:t>
            </a:r>
          </a:p>
          <a:p>
            <a:pPr lvl="0"/>
            <a:r>
              <a:rPr lang="en-IE" sz="2000" b="1" dirty="0">
                <a:solidFill>
                  <a:srgbClr val="C00000"/>
                </a:solidFill>
              </a:rPr>
              <a:t>Each day, they decide to take one coin from their wallets and put it into a money box, until one of them has no more coins left in their wallet.</a:t>
            </a:r>
          </a:p>
          <a:p>
            <a:pPr lvl="0"/>
            <a:r>
              <a:rPr lang="en-IE" sz="2000" b="1" dirty="0">
                <a:solidFill>
                  <a:srgbClr val="C00000"/>
                </a:solidFill>
              </a:rPr>
              <a:t> </a:t>
            </a:r>
          </a:p>
          <a:p>
            <a:pPr lvl="0"/>
            <a:r>
              <a:rPr lang="en-IE" sz="2000" b="1" dirty="0">
                <a:solidFill>
                  <a:srgbClr val="C00000"/>
                </a:solidFill>
              </a:rPr>
              <a:t>When does Owen have more money than John in his wallet?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297" y="404664"/>
            <a:ext cx="1300167" cy="1224136"/>
          </a:xfrm>
          <a:prstGeom prst="rect">
            <a:avLst/>
          </a:prstGeom>
          <a:scene3d>
            <a:camera prst="isometricOffAxis2Left"/>
            <a:lightRig rig="threePt" dir="t"/>
          </a:scene3d>
          <a:sp3d>
            <a:bevelT/>
          </a:sp3d>
        </p:spPr>
      </p:pic>
      <p:pic>
        <p:nvPicPr>
          <p:cNvPr id="5" name="Picture 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618" y="3573016"/>
            <a:ext cx="5816840" cy="287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Bevel 6"/>
          <p:cNvSpPr/>
          <p:nvPr/>
        </p:nvSpPr>
        <p:spPr>
          <a:xfrm>
            <a:off x="8392503" y="6146427"/>
            <a:ext cx="504000" cy="504000"/>
          </a:xfrm>
          <a:prstGeom prst="bevel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chemeClr val="accent2">
                    <a:lumMod val="75000"/>
                  </a:schemeClr>
                </a:solidFill>
              </a:rPr>
              <a:t>2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5" t="3675" r="14570" b="3768"/>
          <a:stretch/>
        </p:blipFill>
        <p:spPr bwMode="auto">
          <a:xfrm>
            <a:off x="467544" y="260647"/>
            <a:ext cx="1810404" cy="1224137"/>
          </a:xfrm>
          <a:prstGeom prst="roundRect">
            <a:avLst/>
          </a:prstGeom>
          <a:noFill/>
          <a:ln>
            <a:noFill/>
          </a:ln>
          <a:effectLst/>
          <a:scene3d>
            <a:camera prst="perspectiveContrastingRightFacing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762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ts3.mm.bing.net/th?id=H.4747086475296902&amp;pid=15.1&amp;H=160&amp;W=16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5" b="5070"/>
          <a:stretch/>
        </p:blipFill>
        <p:spPr bwMode="auto">
          <a:xfrm>
            <a:off x="3333393" y="4637496"/>
            <a:ext cx="2030695" cy="168924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" t="4631" r="54143" b="5276"/>
          <a:stretch/>
        </p:blipFill>
        <p:spPr bwMode="auto">
          <a:xfrm>
            <a:off x="279529" y="4010139"/>
            <a:ext cx="2637390" cy="258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88640"/>
            <a:ext cx="82809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IE" sz="2000" b="1" dirty="0">
                <a:solidFill>
                  <a:srgbClr val="C00000"/>
                </a:solidFill>
              </a:rPr>
              <a:t>John has 18 ten-cent coins in his wallet and Owen has 22 five-cent coins in his wallet. </a:t>
            </a:r>
            <a:r>
              <a:rPr lang="en-IE" sz="2000" b="1" dirty="0" smtClean="0">
                <a:solidFill>
                  <a:srgbClr val="C00000"/>
                </a:solidFill>
              </a:rPr>
              <a:t> Each </a:t>
            </a:r>
            <a:r>
              <a:rPr lang="en-IE" sz="2000" b="1" dirty="0">
                <a:solidFill>
                  <a:srgbClr val="C00000"/>
                </a:solidFill>
              </a:rPr>
              <a:t>day, they decide to take one coin from their wallets and put it into a money box, until one of them has no more coins left in their wallet.</a:t>
            </a:r>
          </a:p>
          <a:p>
            <a:pPr lvl="0"/>
            <a:r>
              <a:rPr lang="en-IE" sz="2000" b="1" dirty="0">
                <a:solidFill>
                  <a:srgbClr val="C00000"/>
                </a:solidFill>
              </a:rPr>
              <a:t> </a:t>
            </a:r>
          </a:p>
          <a:p>
            <a:pPr lvl="0"/>
            <a:r>
              <a:rPr lang="en-IE" sz="2000" b="1" dirty="0">
                <a:solidFill>
                  <a:srgbClr val="C00000"/>
                </a:solidFill>
              </a:rPr>
              <a:t>When does Owen have more money than John in his wallet?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5" t="3675" r="14570" b="3768"/>
          <a:stretch/>
        </p:blipFill>
        <p:spPr bwMode="auto">
          <a:xfrm>
            <a:off x="411480" y="1916832"/>
            <a:ext cx="1810404" cy="1508761"/>
          </a:xfrm>
          <a:prstGeom prst="roundRect">
            <a:avLst/>
          </a:prstGeom>
          <a:noFill/>
          <a:ln>
            <a:noFill/>
          </a:ln>
          <a:effectLst/>
          <a:scene3d>
            <a:camera prst="perspectiveContrastingRightFacing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Oval 26"/>
          <p:cNvSpPr/>
          <p:nvPr/>
        </p:nvSpPr>
        <p:spPr>
          <a:xfrm>
            <a:off x="2221883" y="5717605"/>
            <a:ext cx="489814" cy="45569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664433"/>
              </p:ext>
            </p:extLst>
          </p:nvPr>
        </p:nvGraphicFramePr>
        <p:xfrm>
          <a:off x="2039888" y="1891864"/>
          <a:ext cx="5064225" cy="218520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688075"/>
                <a:gridCol w="1688075"/>
                <a:gridCol w="1688075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dirty="0" smtClean="0"/>
                        <a:t>Day</a:t>
                      </a:r>
                      <a:endParaRPr lang="en-IE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 smtClean="0"/>
                        <a:t>John</a:t>
                      </a:r>
                      <a:endParaRPr lang="en-IE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 smtClean="0"/>
                        <a:t>Owen</a:t>
                      </a:r>
                      <a:endParaRPr lang="en-IE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endParaRPr lang="en-IE" sz="2400" b="1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endParaRPr lang="en-IE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endParaRPr lang="en-IE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endParaRPr lang="en-IE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483768" y="2304489"/>
            <a:ext cx="803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IE" sz="2400" b="1" dirty="0">
                <a:solidFill>
                  <a:prstClr val="black"/>
                </a:solidFill>
              </a:rPr>
              <a:t>Start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12550" y="2304489"/>
            <a:ext cx="779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IE" sz="2400" b="1" dirty="0" smtClean="0">
                <a:solidFill>
                  <a:prstClr val="black"/>
                </a:solidFill>
              </a:rPr>
              <a:t>180c</a:t>
            </a:r>
            <a:endParaRPr lang="en-IE" sz="2400" b="1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80851" y="2304489"/>
            <a:ext cx="779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IE" sz="2400" b="1" dirty="0" smtClean="0">
                <a:solidFill>
                  <a:prstClr val="black"/>
                </a:solidFill>
              </a:rPr>
              <a:t>110c</a:t>
            </a:r>
            <a:endParaRPr lang="en-IE" sz="2400" b="1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37762" y="2780928"/>
            <a:ext cx="895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IE" sz="2400" b="1" dirty="0" smtClean="0">
                <a:solidFill>
                  <a:prstClr val="black"/>
                </a:solidFill>
              </a:rPr>
              <a:t>Day 1</a:t>
            </a:r>
            <a:endParaRPr lang="en-IE" sz="2400" b="1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12550" y="2780928"/>
            <a:ext cx="779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IE" sz="2400" b="1" dirty="0" smtClean="0">
                <a:solidFill>
                  <a:prstClr val="black"/>
                </a:solidFill>
              </a:rPr>
              <a:t>170c</a:t>
            </a:r>
            <a:endParaRPr lang="en-IE" sz="2400" b="1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80851" y="2780928"/>
            <a:ext cx="779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IE" sz="2400" b="1" dirty="0" smtClean="0">
                <a:solidFill>
                  <a:prstClr val="black"/>
                </a:solidFill>
              </a:rPr>
              <a:t>105c</a:t>
            </a:r>
            <a:endParaRPr lang="en-IE" sz="2400" b="1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37763" y="3183359"/>
            <a:ext cx="895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IE" sz="2400" b="1" dirty="0" smtClean="0">
                <a:solidFill>
                  <a:prstClr val="black"/>
                </a:solidFill>
              </a:rPr>
              <a:t>Day 2</a:t>
            </a:r>
            <a:endParaRPr lang="en-IE" sz="2400" b="1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12550" y="3183359"/>
            <a:ext cx="779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IE" sz="2400" b="1" dirty="0" smtClean="0">
                <a:solidFill>
                  <a:prstClr val="black"/>
                </a:solidFill>
              </a:rPr>
              <a:t>160c</a:t>
            </a:r>
            <a:endParaRPr lang="en-IE" sz="2400" b="1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80851" y="3183359"/>
            <a:ext cx="779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IE" sz="2400" b="1" dirty="0" smtClean="0">
                <a:solidFill>
                  <a:prstClr val="black"/>
                </a:solidFill>
              </a:rPr>
              <a:t>100c</a:t>
            </a:r>
            <a:endParaRPr lang="en-IE" sz="2400" b="1" dirty="0">
              <a:solidFill>
                <a:prstClr val="black"/>
              </a:solidFill>
            </a:endParaRPr>
          </a:p>
        </p:txBody>
      </p:sp>
      <p:pic>
        <p:nvPicPr>
          <p:cNvPr id="18" name="Picture 8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0" t="13834"/>
          <a:stretch/>
        </p:blipFill>
        <p:spPr bwMode="auto">
          <a:xfrm>
            <a:off x="5657229" y="4122821"/>
            <a:ext cx="3060820" cy="247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8" r="32997" b="84770"/>
          <a:stretch/>
        </p:blipFill>
        <p:spPr bwMode="auto">
          <a:xfrm>
            <a:off x="7308304" y="3783578"/>
            <a:ext cx="898358" cy="43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21"/>
          <p:cNvSpPr/>
          <p:nvPr/>
        </p:nvSpPr>
        <p:spPr>
          <a:xfrm>
            <a:off x="8233119" y="4656345"/>
            <a:ext cx="489814" cy="45569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4" name="Picture 8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29" t="31939" r="537" b="52199"/>
          <a:stretch/>
        </p:blipFill>
        <p:spPr bwMode="auto">
          <a:xfrm>
            <a:off x="8239780" y="4637572"/>
            <a:ext cx="455691" cy="45569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Oval 31"/>
          <p:cNvSpPr/>
          <p:nvPr/>
        </p:nvSpPr>
        <p:spPr>
          <a:xfrm>
            <a:off x="2224202" y="5243065"/>
            <a:ext cx="489814" cy="45569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8" name="Picture 8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9" t="63963" r="68942" b="21390"/>
          <a:stretch/>
        </p:blipFill>
        <p:spPr bwMode="auto">
          <a:xfrm>
            <a:off x="2287469" y="5250323"/>
            <a:ext cx="411752" cy="4207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Oval 30"/>
          <p:cNvSpPr/>
          <p:nvPr/>
        </p:nvSpPr>
        <p:spPr>
          <a:xfrm>
            <a:off x="8235438" y="4181805"/>
            <a:ext cx="489814" cy="45569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0" name="Picture 8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29" t="31939" r="537" b="52199"/>
          <a:stretch/>
        </p:blipFill>
        <p:spPr bwMode="auto">
          <a:xfrm>
            <a:off x="8242099" y="4163032"/>
            <a:ext cx="455691" cy="45569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9" t="63963" r="68942" b="21390"/>
          <a:stretch/>
        </p:blipFill>
        <p:spPr bwMode="auto">
          <a:xfrm>
            <a:off x="2277892" y="5717605"/>
            <a:ext cx="411752" cy="4207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79512" y="3825352"/>
            <a:ext cx="3007856" cy="2772000"/>
          </a:xfrm>
          <a:prstGeom prst="roundRect">
            <a:avLst/>
          </a:prstGeom>
          <a:noFill/>
          <a:ln w="76200">
            <a:solidFill>
              <a:srgbClr val="FFC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Rounded Rectangle 28"/>
          <p:cNvSpPr/>
          <p:nvPr/>
        </p:nvSpPr>
        <p:spPr>
          <a:xfrm>
            <a:off x="5724128" y="3825352"/>
            <a:ext cx="3007856" cy="2772000"/>
          </a:xfrm>
          <a:prstGeom prst="roundRect">
            <a:avLst/>
          </a:prstGeom>
          <a:noFill/>
          <a:ln w="76200">
            <a:solidFill>
              <a:srgbClr val="FFC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4731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61887E-6 L -0.12483 -0.07817 C -0.15104 -0.09551 -0.19011 -0.10476 -0.23073 -0.10476 C -0.27726 -0.10476 -0.31441 -0.09551 -0.34063 -0.07817 L -0.46528 -1.61887E-6 " pathEditMode="relative" rAng="0" ptsTypes="FffFF"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64" y="-525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046 L 0.01944 -0.10566 C 0.02291 -0.12925 0.03489 -0.15052 0.05104 -0.16485 C 0.06979 -0.17988 0.08837 -0.18497 0.10607 -0.17919 L 0.18628 -0.15907 " pathEditMode="relative" rAng="-1955980" ptsTypes="FffFF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4" y="-1220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45 -0.04532 L -0.15105 -0.11538 C -0.17865 -0.13133 -0.21754 -0.13411 -0.25591 -0.1244 C -0.30018 -0.11492 -0.33403 -0.09526 -0.35591 -0.06798 L -0.46164 0.05711 " pathEditMode="relative" rAng="-589194" ptsTypes="FffFF">
                                      <p:cBhvr>
                                        <p:cTn id="5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69" y="-141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3 0.00278 L 0.02535 -0.13171 C 0.02882 -0.16203 0.04097 -0.18402 0.05851 -0.19421 C 0.07812 -0.20416 0.09774 -0.19976 0.11649 -0.18101 L 0.20226 -0.1037 " pathEditMode="relative" rAng="-1335534" ptsTypes="FffFF"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-1250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4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208912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28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6"/>
          <a:stretch/>
        </p:blipFill>
        <p:spPr bwMode="auto">
          <a:xfrm>
            <a:off x="405315" y="980728"/>
            <a:ext cx="8213719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4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idemastertrial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pattFill prst="lgGrid">
          <a:fgClr>
            <a:srgbClr val="00B050"/>
          </a:fgClr>
          <a:bgClr>
            <a:schemeClr val="bg1"/>
          </a:bgClr>
        </a:patt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b="1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Slidemastertrial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pattFill prst="lgGrid">
          <a:fgClr>
            <a:srgbClr val="00B050"/>
          </a:fgClr>
          <a:bgClr>
            <a:schemeClr val="bg1"/>
          </a:bgClr>
        </a:patt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b="1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2_Slidemastertrial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pattFill prst="lgGrid">
          <a:fgClr>
            <a:srgbClr val="00B050"/>
          </a:fgClr>
          <a:bgClr>
            <a:schemeClr val="bg1"/>
          </a:bgClr>
        </a:patt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b="1"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592</Words>
  <Application>Microsoft Office PowerPoint</Application>
  <PresentationFormat>On-screen Show (4:3)</PresentationFormat>
  <Paragraphs>139</Paragraphs>
  <Slides>32</Slides>
  <Notes>0</Notes>
  <HiddenSlides>7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Slidemastertrial3</vt:lpstr>
      <vt:lpstr>1_Slidemastertrial3</vt:lpstr>
      <vt:lpstr>2_Slidemastertrial3</vt:lpstr>
      <vt:lpstr>Equity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Graphing Inequality Solutions on the Number Line.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annie</dc:creator>
  <cp:lastModifiedBy>pmdt</cp:lastModifiedBy>
  <cp:revision>54</cp:revision>
  <cp:lastPrinted>2013-01-22T13:15:05Z</cp:lastPrinted>
  <dcterms:created xsi:type="dcterms:W3CDTF">2013-01-07T11:33:52Z</dcterms:created>
  <dcterms:modified xsi:type="dcterms:W3CDTF">2013-01-23T13:00:49Z</dcterms:modified>
</cp:coreProperties>
</file>